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3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304" r:id="rId35"/>
    <p:sldId id="288" r:id="rId36"/>
  </p:sldIdLst>
  <p:sldSz cx="9144000" cy="5143500" type="screen16x9"/>
  <p:notesSz cx="6858000" cy="9144000"/>
  <p:embeddedFontLst>
    <p:embeddedFont>
      <p:font typeface="Bree Serif" panose="020B0604020202020204" charset="0"/>
      <p:regular r:id="rId38"/>
    </p:embeddedFont>
    <p:embeddedFont>
      <p:font typeface="Didact Gothic" panose="020B0604020202020204" charset="0"/>
      <p:regular r:id="rId39"/>
    </p:embeddedFont>
    <p:embeddedFont>
      <p:font typeface="Roboto" panose="02000000000000000000" pitchFamily="2" charset="0"/>
      <p:regular r:id="rId40"/>
      <p:bold r:id="rId41"/>
      <p:italic r:id="rId42"/>
      <p:boldItalic r:id="rId43"/>
    </p:embeddedFont>
    <p:embeddedFont>
      <p:font typeface="Roboto Black" panose="02000000000000000000" pitchFamily="2" charset="0"/>
      <p:bold r:id="rId44"/>
      <p:boldItalic r:id="rId45"/>
    </p:embeddedFont>
    <p:embeddedFont>
      <p:font typeface="Roboto Light" panose="02000000000000000000" pitchFamily="2" charset="0"/>
      <p:regular r:id="rId46"/>
      <p:bold r:id="rId47"/>
      <p:italic r:id="rId48"/>
      <p:boldItalic r:id="rId49"/>
    </p:embeddedFont>
    <p:embeddedFont>
      <p:font typeface="Roboto Mono" panose="020B0604020202020204" charset="0"/>
      <p:regular r:id="rId50"/>
      <p:bold r:id="rId51"/>
      <p:italic r:id="rId52"/>
      <p:boldItalic r:id="rId53"/>
    </p:embeddedFont>
    <p:embeddedFont>
      <p:font typeface="Roboto Thin" panose="02000000000000000000"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B7D290-E147-407C-B7EF-68EA2D88D2BF}">
  <a:tblStyle styleId="{18B7D290-E147-407C-B7EF-68EA2D88D2B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font" Target="fonts/font1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fb727da0b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dfb727da0b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Good Morning Maam, and students. I am Edward Neo and I will be presenting on my assignment today.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dfbb19477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gdfbb194779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dfbb19477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dfbb19477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dfbb19477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dfbb19477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dfbb194779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dfbb19477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dfbb19477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dfbb194779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dfbb194779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2" name="Google Shape;492;gdfbb194779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dfbb194779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dfbb194779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Building of VGG16 model. Weights was set to “imagnet”, Include_Top = “False” as we are only using 10 of our own classes, Input_shape = 150 by 150 by 3. The VGG16 Model consist of 4 blocks, with each block having two to three Conv2D layers and 1 MAxpooling Layer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dfbb194779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dfbb194779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building of base model, two dense layers were used. One with 512 neurons and one with 10. The training of the data is the same as the one with the scratch model and I will not go through it to save time. conv_base  was frozen by the command conv_base.trainable = False so as to not train the VGG16 Models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dfbb194779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dfbb194779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optimiser of the model, every paramatere is the same as the scratch model except for the optimiser. Since default optimiser did not work, I had to adjust it and the first model that produced a proper graph was with a value of 0.0005</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dfbb194779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dfbb194779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dfb727da0b_6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dfb727da0b_6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us first go through the overview of the assignment. Firstly, the purpose of this assignment is to</a:t>
            </a:r>
            <a:r>
              <a:rPr lang="en">
                <a:solidFill>
                  <a:schemeClr val="dk1"/>
                </a:solidFill>
              </a:rPr>
              <a:t> </a:t>
            </a:r>
            <a:r>
              <a:rPr lang="en" sz="1300">
                <a:solidFill>
                  <a:schemeClr val="dk1"/>
                </a:solidFill>
                <a:latin typeface="Roboto"/>
                <a:ea typeface="Roboto"/>
                <a:cs typeface="Roboto"/>
                <a:sym typeface="Roboto"/>
              </a:rPr>
              <a:t>Build two multi-image classification model to recognise and classify 10 different classes of foods. These two models would then be compared and the better of the two would be use to classify random images online. The approach I will be taking to do the assignment is to firstly load the training, validation and testing images into Jupyter Notebook. Second is to create a model built from scratch and another built utilising a pre-built model. Next, I would test both models and compare both of them. Lastly, using the better model, classification would be performed. The universal Machine Learning Workflow will be followed closely to. There are 7 steps in the Universal Machine Learning Workflow. Define the problem and assemble the dataset, choose a measure of success and evaluation protocol, prepare the data, develop a model that does better than baseline, Scale up the Model and Regularise the model</a:t>
            </a:r>
            <a:endParaRPr sz="1300">
              <a:solidFill>
                <a:schemeClr val="dk1"/>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dfbb194779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dfbb194779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dfbb194779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dfbb194779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dfbb19477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dfbb19477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dfbb194779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5" name="Google Shape;665;gdfbb194779_0_2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dfbb194779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dfbb194779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dfbb194779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dfbb194779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fbb194779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fbb194779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Both models’ weights were saved and loaded. LIkewise for validation and training images, Test Images Data are rescaled, extracted 25 images at a time . The class_mode is categorical as there are 10 classes. 20 Sets of test image batches are extracted.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dfbb194779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7" name="Google Shape;717;gdfbb194779_0_2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dfbb194779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dfbb194779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Test Images Data Set Are Rescaled To Transform Every Pixel Value From The Range Of 0 To 255, To 0 to 1</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dfbb194779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dfbb194779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fb727da0b_6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fb727da0b_6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 uses two packages, Os and shutil. OS is used to create training, validation and test Directories. The text file containing food classes names assigned to me are extracted and the names are stored in a list. For each name in the list, the training images and validation images are copied into relevant directories. For Data loading, Os is used to specify training, validation and test images directory in the program. Images are also set to have a standard size of 150 by 150</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dfb727da0b_2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0" name="Google Shape;750;gdfb727da0b_2_3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dfbb194779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3" name="Google Shape;773;gdfbb194779_0_2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dfbb194779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6" name="Google Shape;796;gdfbb194779_0_2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dfbb194779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dfbb194779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extLst>
      <p:ext uri="{BB962C8B-B14F-4D97-AF65-F5344CB8AC3E}">
        <p14:creationId xmlns:p14="http://schemas.microsoft.com/office/powerpoint/2010/main" val="1058514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dfb727da0b_2_1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9" name="Google Shape;819;gdfb727da0b_2_10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fb727da0b_2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gdfb727da0b_2_2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Model Built From Scratch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dfb727da0b_6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gdfb727da0b_6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Building Base Model, 5 conv2D layers from 32 to 512 number of filters, Five MaxPooling2D layers, one flatten layer, Two Dense Layers, one with 256 neurons and the other 10 neurons. For training, both training and validation images are rescaled to transform image pixels from the range 0 to 255 to 0 to 1. Images are extracted from the directories 25 at a time and categorical is used as there are 10 classes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dfbb1947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gdfbb19477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For compiling of the model, optimiser was set to default at rmsprop, loss was set to categorical _crossentropy for multiple classes. Metrics is acc as model is performing classification. Since there are 7500 training images, 300 batches of training images are extracted at a time. Since there are 2000 validation images, 80 batches of validation images are extracted a time. Epochs was set to 30</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fb727da0b_6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fb727da0b_6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dfbb19477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dfbb19477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dfbb1947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dfbb1947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5237375" y="3670025"/>
            <a:ext cx="31296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3600"/>
              <a:buNone/>
              <a:defRPr sz="3600">
                <a:solidFill>
                  <a:srgbClr val="48FFD5"/>
                </a:solidFill>
              </a:defRPr>
            </a:lvl2pPr>
            <a:lvl3pPr lvl="2" algn="r">
              <a:lnSpc>
                <a:spcPct val="100000"/>
              </a:lnSpc>
              <a:spcBef>
                <a:spcPts val="0"/>
              </a:spcBef>
              <a:spcAft>
                <a:spcPts val="0"/>
              </a:spcAft>
              <a:buClr>
                <a:srgbClr val="48FFD5"/>
              </a:buClr>
              <a:buSzPts val="3600"/>
              <a:buNone/>
              <a:defRPr sz="3600">
                <a:solidFill>
                  <a:srgbClr val="48FFD5"/>
                </a:solidFill>
              </a:defRPr>
            </a:lvl3pPr>
            <a:lvl4pPr lvl="3" algn="r">
              <a:lnSpc>
                <a:spcPct val="100000"/>
              </a:lnSpc>
              <a:spcBef>
                <a:spcPts val="0"/>
              </a:spcBef>
              <a:spcAft>
                <a:spcPts val="0"/>
              </a:spcAft>
              <a:buClr>
                <a:srgbClr val="48FFD5"/>
              </a:buClr>
              <a:buSzPts val="3600"/>
              <a:buNone/>
              <a:defRPr sz="3600">
                <a:solidFill>
                  <a:srgbClr val="48FFD5"/>
                </a:solidFill>
              </a:defRPr>
            </a:lvl4pPr>
            <a:lvl5pPr lvl="4" algn="r">
              <a:lnSpc>
                <a:spcPct val="100000"/>
              </a:lnSpc>
              <a:spcBef>
                <a:spcPts val="0"/>
              </a:spcBef>
              <a:spcAft>
                <a:spcPts val="0"/>
              </a:spcAft>
              <a:buClr>
                <a:srgbClr val="48FFD5"/>
              </a:buClr>
              <a:buSzPts val="3600"/>
              <a:buNone/>
              <a:defRPr sz="3600">
                <a:solidFill>
                  <a:srgbClr val="48FFD5"/>
                </a:solidFill>
              </a:defRPr>
            </a:lvl5pPr>
            <a:lvl6pPr lvl="5" algn="r">
              <a:lnSpc>
                <a:spcPct val="100000"/>
              </a:lnSpc>
              <a:spcBef>
                <a:spcPts val="0"/>
              </a:spcBef>
              <a:spcAft>
                <a:spcPts val="0"/>
              </a:spcAft>
              <a:buClr>
                <a:srgbClr val="48FFD5"/>
              </a:buClr>
              <a:buSzPts val="3600"/>
              <a:buNone/>
              <a:defRPr sz="3600">
                <a:solidFill>
                  <a:srgbClr val="48FFD5"/>
                </a:solidFill>
              </a:defRPr>
            </a:lvl6pPr>
            <a:lvl7pPr lvl="6" algn="r">
              <a:lnSpc>
                <a:spcPct val="100000"/>
              </a:lnSpc>
              <a:spcBef>
                <a:spcPts val="0"/>
              </a:spcBef>
              <a:spcAft>
                <a:spcPts val="0"/>
              </a:spcAft>
              <a:buClr>
                <a:srgbClr val="48FFD5"/>
              </a:buClr>
              <a:buSzPts val="3600"/>
              <a:buNone/>
              <a:defRPr sz="3600">
                <a:solidFill>
                  <a:srgbClr val="48FFD5"/>
                </a:solidFill>
              </a:defRPr>
            </a:lvl7pPr>
            <a:lvl8pPr lvl="7" algn="r">
              <a:lnSpc>
                <a:spcPct val="100000"/>
              </a:lnSpc>
              <a:spcBef>
                <a:spcPts val="0"/>
              </a:spcBef>
              <a:spcAft>
                <a:spcPts val="0"/>
              </a:spcAft>
              <a:buClr>
                <a:srgbClr val="48FFD5"/>
              </a:buClr>
              <a:buSzPts val="3600"/>
              <a:buNone/>
              <a:defRPr sz="3600">
                <a:solidFill>
                  <a:srgbClr val="48FFD5"/>
                </a:solidFill>
              </a:defRPr>
            </a:lvl8pPr>
            <a:lvl9pPr lvl="8" algn="r">
              <a:lnSpc>
                <a:spcPct val="100000"/>
              </a:lnSpc>
              <a:spcBef>
                <a:spcPts val="0"/>
              </a:spcBef>
              <a:spcAft>
                <a:spcPts val="0"/>
              </a:spcAft>
              <a:buClr>
                <a:srgbClr val="48FFD5"/>
              </a:buClr>
              <a:buSzPts val="3600"/>
              <a:buNone/>
              <a:defRPr sz="3600">
                <a:solidFill>
                  <a:srgbClr val="48FFD5"/>
                </a:solidFill>
              </a:defRPr>
            </a:lvl9pPr>
          </a:lstStyle>
          <a:p>
            <a:endParaRPr/>
          </a:p>
        </p:txBody>
      </p:sp>
      <p:sp>
        <p:nvSpPr>
          <p:cNvPr id="55" name="Google Shape;55;p14"/>
          <p:cNvSpPr txBox="1">
            <a:spLocks noGrp="1"/>
          </p:cNvSpPr>
          <p:nvPr>
            <p:ph type="subTitle" idx="1"/>
          </p:nvPr>
        </p:nvSpPr>
        <p:spPr>
          <a:xfrm>
            <a:off x="5237375" y="4181150"/>
            <a:ext cx="3129600" cy="606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
        <p:nvSpPr>
          <p:cNvPr id="58" name="Google Shape;58;p15"/>
          <p:cNvSpPr txBox="1">
            <a:spLocks noGrp="1"/>
          </p:cNvSpPr>
          <p:nvPr>
            <p:ph type="subTitle" idx="1"/>
          </p:nvPr>
        </p:nvSpPr>
        <p:spPr>
          <a:xfrm>
            <a:off x="6411225" y="212190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59" name="Google Shape;59;p15"/>
          <p:cNvSpPr txBox="1">
            <a:spLocks noGrp="1"/>
          </p:cNvSpPr>
          <p:nvPr>
            <p:ph type="title" idx="2"/>
          </p:nvPr>
        </p:nvSpPr>
        <p:spPr>
          <a:xfrm>
            <a:off x="5167125" y="1901250"/>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60" name="Google Shape;60;p15"/>
          <p:cNvSpPr txBox="1">
            <a:spLocks noGrp="1"/>
          </p:cNvSpPr>
          <p:nvPr>
            <p:ph type="subTitle" idx="3"/>
          </p:nvPr>
        </p:nvSpPr>
        <p:spPr>
          <a:xfrm>
            <a:off x="6411225" y="304660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61" name="Google Shape;61;p15"/>
          <p:cNvSpPr txBox="1">
            <a:spLocks noGrp="1"/>
          </p:cNvSpPr>
          <p:nvPr>
            <p:ph type="title" idx="4"/>
          </p:nvPr>
        </p:nvSpPr>
        <p:spPr>
          <a:xfrm>
            <a:off x="5167125" y="2797975"/>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62" name="Google Shape;62;p15"/>
          <p:cNvSpPr txBox="1">
            <a:spLocks noGrp="1"/>
          </p:cNvSpPr>
          <p:nvPr>
            <p:ph type="subTitle" idx="5"/>
          </p:nvPr>
        </p:nvSpPr>
        <p:spPr>
          <a:xfrm>
            <a:off x="6411225" y="393545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63" name="Google Shape;63;p15"/>
          <p:cNvSpPr txBox="1">
            <a:spLocks noGrp="1"/>
          </p:cNvSpPr>
          <p:nvPr>
            <p:ph type="title" idx="6"/>
          </p:nvPr>
        </p:nvSpPr>
        <p:spPr>
          <a:xfrm>
            <a:off x="5167125" y="3694700"/>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64" name="Google Shape;64;p15"/>
          <p:cNvSpPr txBox="1">
            <a:spLocks noGrp="1"/>
          </p:cNvSpPr>
          <p:nvPr>
            <p:ph type="subTitle" idx="7"/>
          </p:nvPr>
        </p:nvSpPr>
        <p:spPr>
          <a:xfrm>
            <a:off x="725750" y="212190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65" name="Google Shape;65;p15"/>
          <p:cNvSpPr txBox="1">
            <a:spLocks noGrp="1"/>
          </p:cNvSpPr>
          <p:nvPr>
            <p:ph type="title" idx="8"/>
          </p:nvPr>
        </p:nvSpPr>
        <p:spPr>
          <a:xfrm>
            <a:off x="2827575" y="190125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66" name="Google Shape;66;p15"/>
          <p:cNvSpPr txBox="1">
            <a:spLocks noGrp="1"/>
          </p:cNvSpPr>
          <p:nvPr>
            <p:ph type="subTitle" idx="9"/>
          </p:nvPr>
        </p:nvSpPr>
        <p:spPr>
          <a:xfrm>
            <a:off x="725750" y="304660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67" name="Google Shape;67;p15"/>
          <p:cNvSpPr txBox="1">
            <a:spLocks noGrp="1"/>
          </p:cNvSpPr>
          <p:nvPr>
            <p:ph type="title" idx="13"/>
          </p:nvPr>
        </p:nvSpPr>
        <p:spPr>
          <a:xfrm>
            <a:off x="2827575" y="279797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68" name="Google Shape;68;p15"/>
          <p:cNvSpPr txBox="1">
            <a:spLocks noGrp="1"/>
          </p:cNvSpPr>
          <p:nvPr>
            <p:ph type="subTitle" idx="14"/>
          </p:nvPr>
        </p:nvSpPr>
        <p:spPr>
          <a:xfrm>
            <a:off x="725750" y="393545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69" name="Google Shape;69;p15"/>
          <p:cNvSpPr txBox="1">
            <a:spLocks noGrp="1"/>
          </p:cNvSpPr>
          <p:nvPr>
            <p:ph type="title" idx="15"/>
          </p:nvPr>
        </p:nvSpPr>
        <p:spPr>
          <a:xfrm>
            <a:off x="2827575" y="369470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70" name="Google Shape;70;p15"/>
          <p:cNvSpPr txBox="1">
            <a:spLocks noGrp="1"/>
          </p:cNvSpPr>
          <p:nvPr>
            <p:ph type="ctrTitle" idx="16"/>
          </p:nvPr>
        </p:nvSpPr>
        <p:spPr>
          <a:xfrm>
            <a:off x="643488" y="2050763"/>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71" name="Google Shape;71;p15"/>
          <p:cNvSpPr txBox="1">
            <a:spLocks noGrp="1"/>
          </p:cNvSpPr>
          <p:nvPr>
            <p:ph type="ctrTitle" idx="17"/>
          </p:nvPr>
        </p:nvSpPr>
        <p:spPr>
          <a:xfrm>
            <a:off x="643488" y="2974963"/>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72" name="Google Shape;72;p15"/>
          <p:cNvSpPr txBox="1">
            <a:spLocks noGrp="1"/>
          </p:cNvSpPr>
          <p:nvPr>
            <p:ph type="ctrTitle" idx="18"/>
          </p:nvPr>
        </p:nvSpPr>
        <p:spPr>
          <a:xfrm>
            <a:off x="643488" y="3863900"/>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73" name="Google Shape;73;p15"/>
          <p:cNvSpPr txBox="1">
            <a:spLocks noGrp="1"/>
          </p:cNvSpPr>
          <p:nvPr>
            <p:ph type="ctrTitle" idx="19"/>
          </p:nvPr>
        </p:nvSpPr>
        <p:spPr>
          <a:xfrm>
            <a:off x="6424513" y="20507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74" name="Google Shape;74;p15"/>
          <p:cNvSpPr txBox="1">
            <a:spLocks noGrp="1"/>
          </p:cNvSpPr>
          <p:nvPr>
            <p:ph type="ctrTitle" idx="20"/>
          </p:nvPr>
        </p:nvSpPr>
        <p:spPr>
          <a:xfrm>
            <a:off x="6424513" y="29749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75" name="Google Shape;75;p15"/>
          <p:cNvSpPr txBox="1">
            <a:spLocks noGrp="1"/>
          </p:cNvSpPr>
          <p:nvPr>
            <p:ph type="ctrTitle" idx="21"/>
          </p:nvPr>
        </p:nvSpPr>
        <p:spPr>
          <a:xfrm>
            <a:off x="6424513" y="3863900"/>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ctrTitle"/>
          </p:nvPr>
        </p:nvSpPr>
        <p:spPr>
          <a:xfrm>
            <a:off x="4893700" y="1737500"/>
            <a:ext cx="35304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
        <p:nvSpPr>
          <p:cNvPr id="78" name="Google Shape;78;p16"/>
          <p:cNvSpPr txBox="1">
            <a:spLocks noGrp="1"/>
          </p:cNvSpPr>
          <p:nvPr>
            <p:ph type="subTitle" idx="1"/>
          </p:nvPr>
        </p:nvSpPr>
        <p:spPr>
          <a:xfrm>
            <a:off x="4893700" y="2746375"/>
            <a:ext cx="3457500" cy="142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100"/>
              <a:buNone/>
              <a:defRPr sz="1100">
                <a:solidFill>
                  <a:srgbClr val="FFFFFF"/>
                </a:solidFill>
              </a:defRPr>
            </a:lvl1pPr>
            <a:lvl2pPr lvl="1"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2pPr>
            <a:lvl3pPr lvl="2"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3pPr>
            <a:lvl4pPr lvl="3"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4pPr>
            <a:lvl5pPr lvl="4"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5pPr>
            <a:lvl6pPr lvl="5"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6pPr>
            <a:lvl7pPr lvl="6"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7pPr>
            <a:lvl8pPr lvl="7"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8pPr>
            <a:lvl9pPr lvl="8"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79"/>
        <p:cNvGrpSpPr/>
        <p:nvPr/>
      </p:nvGrpSpPr>
      <p:grpSpPr>
        <a:xfrm>
          <a:off x="0" y="0"/>
          <a:ext cx="0" cy="0"/>
          <a:chOff x="0" y="0"/>
          <a:chExt cx="0" cy="0"/>
        </a:xfrm>
      </p:grpSpPr>
      <p:sp>
        <p:nvSpPr>
          <p:cNvPr id="80" name="Google Shape;80;p17"/>
          <p:cNvSpPr txBox="1">
            <a:spLocks noGrp="1"/>
          </p:cNvSpPr>
          <p:nvPr>
            <p:ph type="subTitle" idx="1"/>
          </p:nvPr>
        </p:nvSpPr>
        <p:spPr>
          <a:xfrm>
            <a:off x="819931"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81" name="Google Shape;81;p17"/>
          <p:cNvSpPr txBox="1">
            <a:spLocks noGrp="1"/>
          </p:cNvSpPr>
          <p:nvPr>
            <p:ph type="subTitle" idx="2"/>
          </p:nvPr>
        </p:nvSpPr>
        <p:spPr>
          <a:xfrm>
            <a:off x="6434656"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82" name="Google Shape;82;p17"/>
          <p:cNvSpPr txBox="1">
            <a:spLocks noGrp="1"/>
          </p:cNvSpPr>
          <p:nvPr>
            <p:ph type="subTitle" idx="3"/>
          </p:nvPr>
        </p:nvSpPr>
        <p:spPr>
          <a:xfrm>
            <a:off x="3633931"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83" name="Google Shape;83;p17"/>
          <p:cNvSpPr txBox="1">
            <a:spLocks noGrp="1"/>
          </p:cNvSpPr>
          <p:nvPr>
            <p:ph type="ctrTitle"/>
          </p:nvPr>
        </p:nvSpPr>
        <p:spPr>
          <a:xfrm>
            <a:off x="726631"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84" name="Google Shape;84;p17"/>
          <p:cNvSpPr txBox="1">
            <a:spLocks noGrp="1"/>
          </p:cNvSpPr>
          <p:nvPr>
            <p:ph type="ctrTitle" idx="4"/>
          </p:nvPr>
        </p:nvSpPr>
        <p:spPr>
          <a:xfrm>
            <a:off x="6341356"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85" name="Google Shape;85;p17"/>
          <p:cNvSpPr txBox="1">
            <a:spLocks noGrp="1"/>
          </p:cNvSpPr>
          <p:nvPr>
            <p:ph type="ctrTitle" idx="5"/>
          </p:nvPr>
        </p:nvSpPr>
        <p:spPr>
          <a:xfrm>
            <a:off x="3540631"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86" name="Google Shape;86;p17"/>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87"/>
        <p:cNvGrpSpPr/>
        <p:nvPr/>
      </p:nvGrpSpPr>
      <p:grpSpPr>
        <a:xfrm>
          <a:off x="0" y="0"/>
          <a:ext cx="0" cy="0"/>
          <a:chOff x="0" y="0"/>
          <a:chExt cx="0" cy="0"/>
        </a:xfrm>
      </p:grpSpPr>
      <p:sp>
        <p:nvSpPr>
          <p:cNvPr id="88" name="Google Shape;88;p18"/>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8"/>
          <p:cNvSpPr txBox="1">
            <a:spLocks noGrp="1"/>
          </p:cNvSpPr>
          <p:nvPr>
            <p:ph type="ctrTitle"/>
          </p:nvPr>
        </p:nvSpPr>
        <p:spPr>
          <a:xfrm>
            <a:off x="2770350" y="1558300"/>
            <a:ext cx="3530400" cy="194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a:endParaRPr/>
          </a:p>
        </p:txBody>
      </p:sp>
      <p:sp>
        <p:nvSpPr>
          <p:cNvPr id="90" name="Google Shape;90;p18"/>
          <p:cNvSpPr txBox="1">
            <a:spLocks noGrp="1"/>
          </p:cNvSpPr>
          <p:nvPr>
            <p:ph type="subTitle" idx="1"/>
          </p:nvPr>
        </p:nvSpPr>
        <p:spPr>
          <a:xfrm>
            <a:off x="2806800" y="1757550"/>
            <a:ext cx="3457500" cy="1420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91"/>
        <p:cNvGrpSpPr/>
        <p:nvPr/>
      </p:nvGrpSpPr>
      <p:grpSpPr>
        <a:xfrm>
          <a:off x="0" y="0"/>
          <a:ext cx="0" cy="0"/>
          <a:chOff x="0" y="0"/>
          <a:chExt cx="0" cy="0"/>
        </a:xfrm>
      </p:grpSpPr>
      <p:sp>
        <p:nvSpPr>
          <p:cNvPr id="92" name="Google Shape;92;p19"/>
          <p:cNvSpPr txBox="1">
            <a:spLocks noGrp="1"/>
          </p:cNvSpPr>
          <p:nvPr>
            <p:ph type="ctrTitle"/>
          </p:nvPr>
        </p:nvSpPr>
        <p:spPr>
          <a:xfrm>
            <a:off x="1557931" y="206401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93" name="Google Shape;93;p19"/>
          <p:cNvSpPr txBox="1">
            <a:spLocks noGrp="1"/>
          </p:cNvSpPr>
          <p:nvPr>
            <p:ph type="ctrTitle" idx="2"/>
          </p:nvPr>
        </p:nvSpPr>
        <p:spPr>
          <a:xfrm>
            <a:off x="1557931" y="3466700"/>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94" name="Google Shape;94;p19"/>
          <p:cNvSpPr txBox="1">
            <a:spLocks noGrp="1"/>
          </p:cNvSpPr>
          <p:nvPr>
            <p:ph type="ctrTitle" idx="3"/>
          </p:nvPr>
        </p:nvSpPr>
        <p:spPr>
          <a:xfrm>
            <a:off x="1557931" y="2765356"/>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95" name="Google Shape;95;p19"/>
          <p:cNvSpPr txBox="1">
            <a:spLocks noGrp="1"/>
          </p:cNvSpPr>
          <p:nvPr>
            <p:ph type="ctrTitle" idx="4"/>
          </p:nvPr>
        </p:nvSpPr>
        <p:spPr>
          <a:xfrm>
            <a:off x="998325" y="644550"/>
            <a:ext cx="7833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5200"/>
              <a:buNone/>
              <a:defRPr sz="5200">
                <a:solidFill>
                  <a:srgbClr val="48FFD5"/>
                </a:solidFill>
              </a:defRPr>
            </a:lvl2pPr>
            <a:lvl3pPr lvl="2" algn="l">
              <a:lnSpc>
                <a:spcPct val="100000"/>
              </a:lnSpc>
              <a:spcBef>
                <a:spcPts val="0"/>
              </a:spcBef>
              <a:spcAft>
                <a:spcPts val="0"/>
              </a:spcAft>
              <a:buClr>
                <a:srgbClr val="48FFD5"/>
              </a:buClr>
              <a:buSzPts val="5200"/>
              <a:buNone/>
              <a:defRPr sz="5200">
                <a:solidFill>
                  <a:srgbClr val="48FFD5"/>
                </a:solidFill>
              </a:defRPr>
            </a:lvl3pPr>
            <a:lvl4pPr lvl="3" algn="l">
              <a:lnSpc>
                <a:spcPct val="100000"/>
              </a:lnSpc>
              <a:spcBef>
                <a:spcPts val="0"/>
              </a:spcBef>
              <a:spcAft>
                <a:spcPts val="0"/>
              </a:spcAft>
              <a:buClr>
                <a:srgbClr val="48FFD5"/>
              </a:buClr>
              <a:buSzPts val="5200"/>
              <a:buNone/>
              <a:defRPr sz="5200">
                <a:solidFill>
                  <a:srgbClr val="48FFD5"/>
                </a:solidFill>
              </a:defRPr>
            </a:lvl4pPr>
            <a:lvl5pPr lvl="4" algn="l">
              <a:lnSpc>
                <a:spcPct val="100000"/>
              </a:lnSpc>
              <a:spcBef>
                <a:spcPts val="0"/>
              </a:spcBef>
              <a:spcAft>
                <a:spcPts val="0"/>
              </a:spcAft>
              <a:buClr>
                <a:srgbClr val="48FFD5"/>
              </a:buClr>
              <a:buSzPts val="5200"/>
              <a:buNone/>
              <a:defRPr sz="5200">
                <a:solidFill>
                  <a:srgbClr val="48FFD5"/>
                </a:solidFill>
              </a:defRPr>
            </a:lvl5pPr>
            <a:lvl6pPr lvl="5" algn="l">
              <a:lnSpc>
                <a:spcPct val="100000"/>
              </a:lnSpc>
              <a:spcBef>
                <a:spcPts val="0"/>
              </a:spcBef>
              <a:spcAft>
                <a:spcPts val="0"/>
              </a:spcAft>
              <a:buClr>
                <a:srgbClr val="48FFD5"/>
              </a:buClr>
              <a:buSzPts val="5200"/>
              <a:buNone/>
              <a:defRPr sz="5200">
                <a:solidFill>
                  <a:srgbClr val="48FFD5"/>
                </a:solidFill>
              </a:defRPr>
            </a:lvl6pPr>
            <a:lvl7pPr lvl="6" algn="l">
              <a:lnSpc>
                <a:spcPct val="100000"/>
              </a:lnSpc>
              <a:spcBef>
                <a:spcPts val="0"/>
              </a:spcBef>
              <a:spcAft>
                <a:spcPts val="0"/>
              </a:spcAft>
              <a:buClr>
                <a:srgbClr val="48FFD5"/>
              </a:buClr>
              <a:buSzPts val="5200"/>
              <a:buNone/>
              <a:defRPr sz="5200">
                <a:solidFill>
                  <a:srgbClr val="48FFD5"/>
                </a:solidFill>
              </a:defRPr>
            </a:lvl7pPr>
            <a:lvl8pPr lvl="7" algn="l">
              <a:lnSpc>
                <a:spcPct val="100000"/>
              </a:lnSpc>
              <a:spcBef>
                <a:spcPts val="0"/>
              </a:spcBef>
              <a:spcAft>
                <a:spcPts val="0"/>
              </a:spcAft>
              <a:buClr>
                <a:srgbClr val="48FFD5"/>
              </a:buClr>
              <a:buSzPts val="5200"/>
              <a:buNone/>
              <a:defRPr sz="5200">
                <a:solidFill>
                  <a:srgbClr val="48FFD5"/>
                </a:solidFill>
              </a:defRPr>
            </a:lvl8pPr>
            <a:lvl9pPr lvl="8" algn="l">
              <a:lnSpc>
                <a:spcPct val="100000"/>
              </a:lnSpc>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96"/>
        <p:cNvGrpSpPr/>
        <p:nvPr/>
      </p:nvGrpSpPr>
      <p:grpSpPr>
        <a:xfrm>
          <a:off x="0" y="0"/>
          <a:ext cx="0" cy="0"/>
          <a:chOff x="0" y="0"/>
          <a:chExt cx="0" cy="0"/>
        </a:xfrm>
      </p:grpSpPr>
      <p:sp>
        <p:nvSpPr>
          <p:cNvPr id="97" name="Google Shape;97;p20"/>
          <p:cNvSpPr txBox="1">
            <a:spLocks noGrp="1"/>
          </p:cNvSpPr>
          <p:nvPr>
            <p:ph type="ctrTitle"/>
          </p:nvPr>
        </p:nvSpPr>
        <p:spPr>
          <a:xfrm>
            <a:off x="5393881" y="2071888"/>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98" name="Google Shape;98;p20"/>
          <p:cNvSpPr txBox="1">
            <a:spLocks noGrp="1"/>
          </p:cNvSpPr>
          <p:nvPr>
            <p:ph type="ctrTitle" idx="2"/>
          </p:nvPr>
        </p:nvSpPr>
        <p:spPr>
          <a:xfrm>
            <a:off x="5393881" y="3474575"/>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99" name="Google Shape;99;p20"/>
          <p:cNvSpPr txBox="1">
            <a:spLocks noGrp="1"/>
          </p:cNvSpPr>
          <p:nvPr>
            <p:ph type="ctrTitle" idx="3"/>
          </p:nvPr>
        </p:nvSpPr>
        <p:spPr>
          <a:xfrm>
            <a:off x="5393881" y="2773231"/>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100" name="Google Shape;100;p20"/>
          <p:cNvSpPr txBox="1">
            <a:spLocks noGrp="1"/>
          </p:cNvSpPr>
          <p:nvPr>
            <p:ph type="ctrTitle" idx="4"/>
          </p:nvPr>
        </p:nvSpPr>
        <p:spPr>
          <a:xfrm>
            <a:off x="256200" y="637927"/>
            <a:ext cx="7833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5200"/>
              <a:buNone/>
              <a:defRPr sz="5200">
                <a:solidFill>
                  <a:srgbClr val="FFFFFF"/>
                </a:solidFill>
              </a:defRPr>
            </a:lvl2pPr>
            <a:lvl3pPr lvl="2" algn="r">
              <a:lnSpc>
                <a:spcPct val="100000"/>
              </a:lnSpc>
              <a:spcBef>
                <a:spcPts val="0"/>
              </a:spcBef>
              <a:spcAft>
                <a:spcPts val="0"/>
              </a:spcAft>
              <a:buClr>
                <a:srgbClr val="FFFFFF"/>
              </a:buClr>
              <a:buSzPts val="5200"/>
              <a:buNone/>
              <a:defRPr sz="5200">
                <a:solidFill>
                  <a:srgbClr val="FFFFFF"/>
                </a:solidFill>
              </a:defRPr>
            </a:lvl3pPr>
            <a:lvl4pPr lvl="3" algn="r">
              <a:lnSpc>
                <a:spcPct val="100000"/>
              </a:lnSpc>
              <a:spcBef>
                <a:spcPts val="0"/>
              </a:spcBef>
              <a:spcAft>
                <a:spcPts val="0"/>
              </a:spcAft>
              <a:buClr>
                <a:srgbClr val="FFFFFF"/>
              </a:buClr>
              <a:buSzPts val="5200"/>
              <a:buNone/>
              <a:defRPr sz="5200">
                <a:solidFill>
                  <a:srgbClr val="FFFFFF"/>
                </a:solidFill>
              </a:defRPr>
            </a:lvl4pPr>
            <a:lvl5pPr lvl="4" algn="r">
              <a:lnSpc>
                <a:spcPct val="100000"/>
              </a:lnSpc>
              <a:spcBef>
                <a:spcPts val="0"/>
              </a:spcBef>
              <a:spcAft>
                <a:spcPts val="0"/>
              </a:spcAft>
              <a:buClr>
                <a:srgbClr val="FFFFFF"/>
              </a:buClr>
              <a:buSzPts val="5200"/>
              <a:buNone/>
              <a:defRPr sz="5200">
                <a:solidFill>
                  <a:srgbClr val="FFFFFF"/>
                </a:solidFill>
              </a:defRPr>
            </a:lvl5pPr>
            <a:lvl6pPr lvl="5" algn="r">
              <a:lnSpc>
                <a:spcPct val="100000"/>
              </a:lnSpc>
              <a:spcBef>
                <a:spcPts val="0"/>
              </a:spcBef>
              <a:spcAft>
                <a:spcPts val="0"/>
              </a:spcAft>
              <a:buClr>
                <a:srgbClr val="FFFFFF"/>
              </a:buClr>
              <a:buSzPts val="5200"/>
              <a:buNone/>
              <a:defRPr sz="5200">
                <a:solidFill>
                  <a:srgbClr val="FFFFFF"/>
                </a:solidFill>
              </a:defRPr>
            </a:lvl6pPr>
            <a:lvl7pPr lvl="6" algn="r">
              <a:lnSpc>
                <a:spcPct val="100000"/>
              </a:lnSpc>
              <a:spcBef>
                <a:spcPts val="0"/>
              </a:spcBef>
              <a:spcAft>
                <a:spcPts val="0"/>
              </a:spcAft>
              <a:buClr>
                <a:srgbClr val="FFFFFF"/>
              </a:buClr>
              <a:buSzPts val="5200"/>
              <a:buNone/>
              <a:defRPr sz="5200">
                <a:solidFill>
                  <a:srgbClr val="FFFFFF"/>
                </a:solidFill>
              </a:defRPr>
            </a:lvl7pPr>
            <a:lvl8pPr lvl="7" algn="r">
              <a:lnSpc>
                <a:spcPct val="100000"/>
              </a:lnSpc>
              <a:spcBef>
                <a:spcPts val="0"/>
              </a:spcBef>
              <a:spcAft>
                <a:spcPts val="0"/>
              </a:spcAft>
              <a:buClr>
                <a:srgbClr val="FFFFFF"/>
              </a:buClr>
              <a:buSzPts val="5200"/>
              <a:buNone/>
              <a:defRPr sz="5200">
                <a:solidFill>
                  <a:srgbClr val="FFFFFF"/>
                </a:solidFill>
              </a:defRPr>
            </a:lvl8pPr>
            <a:lvl9pPr lvl="8" algn="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101"/>
        <p:cNvGrpSpPr/>
        <p:nvPr/>
      </p:nvGrpSpPr>
      <p:grpSpPr>
        <a:xfrm>
          <a:off x="0" y="0"/>
          <a:ext cx="0" cy="0"/>
          <a:chOff x="0" y="0"/>
          <a:chExt cx="0" cy="0"/>
        </a:xfrm>
      </p:grpSpPr>
      <p:sp>
        <p:nvSpPr>
          <p:cNvPr id="102" name="Google Shape;102;p21"/>
          <p:cNvSpPr txBox="1">
            <a:spLocks noGrp="1"/>
          </p:cNvSpPr>
          <p:nvPr>
            <p:ph type="subTitle" idx="1"/>
          </p:nvPr>
        </p:nvSpPr>
        <p:spPr>
          <a:xfrm>
            <a:off x="3874950" y="362507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03" name="Google Shape;103;p21"/>
          <p:cNvSpPr txBox="1">
            <a:spLocks noGrp="1"/>
          </p:cNvSpPr>
          <p:nvPr>
            <p:ph type="subTitle" idx="2"/>
          </p:nvPr>
        </p:nvSpPr>
        <p:spPr>
          <a:xfrm>
            <a:off x="5813500" y="3639800"/>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04" name="Google Shape;104;p21"/>
          <p:cNvSpPr txBox="1">
            <a:spLocks noGrp="1"/>
          </p:cNvSpPr>
          <p:nvPr>
            <p:ph type="subTitle" idx="3"/>
          </p:nvPr>
        </p:nvSpPr>
        <p:spPr>
          <a:xfrm>
            <a:off x="1936387" y="361972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05" name="Google Shape;105;p21"/>
          <p:cNvSpPr txBox="1">
            <a:spLocks noGrp="1"/>
          </p:cNvSpPr>
          <p:nvPr>
            <p:ph type="ctrTitle"/>
          </p:nvPr>
        </p:nvSpPr>
        <p:spPr>
          <a:xfrm>
            <a:off x="3533994" y="350337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106" name="Google Shape;106;p21"/>
          <p:cNvSpPr txBox="1">
            <a:spLocks noGrp="1"/>
          </p:cNvSpPr>
          <p:nvPr>
            <p:ph type="ctrTitle" idx="4"/>
          </p:nvPr>
        </p:nvSpPr>
        <p:spPr>
          <a:xfrm>
            <a:off x="5472556" y="35234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107" name="Google Shape;107;p21"/>
          <p:cNvSpPr txBox="1">
            <a:spLocks noGrp="1"/>
          </p:cNvSpPr>
          <p:nvPr>
            <p:ph type="ctrTitle" idx="5"/>
          </p:nvPr>
        </p:nvSpPr>
        <p:spPr>
          <a:xfrm>
            <a:off x="1595444" y="350337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108" name="Google Shape;108;p21"/>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109"/>
        <p:cNvGrpSpPr/>
        <p:nvPr/>
      </p:nvGrpSpPr>
      <p:grpSpPr>
        <a:xfrm>
          <a:off x="0" y="0"/>
          <a:ext cx="0" cy="0"/>
          <a:chOff x="0" y="0"/>
          <a:chExt cx="0" cy="0"/>
        </a:xfrm>
      </p:grpSpPr>
      <p:sp>
        <p:nvSpPr>
          <p:cNvPr id="110" name="Google Shape;110;p22"/>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111"/>
        <p:cNvGrpSpPr/>
        <p:nvPr/>
      </p:nvGrpSpPr>
      <p:grpSpPr>
        <a:xfrm>
          <a:off x="0" y="0"/>
          <a:ext cx="0" cy="0"/>
          <a:chOff x="0" y="0"/>
          <a:chExt cx="0" cy="0"/>
        </a:xfrm>
      </p:grpSpPr>
      <p:sp>
        <p:nvSpPr>
          <p:cNvPr id="112" name="Google Shape;112;p23"/>
          <p:cNvSpPr txBox="1">
            <a:spLocks noGrp="1"/>
          </p:cNvSpPr>
          <p:nvPr>
            <p:ph type="subTitle" idx="1"/>
          </p:nvPr>
        </p:nvSpPr>
        <p:spPr>
          <a:xfrm>
            <a:off x="3874944" y="352342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113" name="Google Shape;113;p23"/>
          <p:cNvSpPr txBox="1">
            <a:spLocks noGrp="1"/>
          </p:cNvSpPr>
          <p:nvPr>
            <p:ph type="subTitle" idx="2"/>
          </p:nvPr>
        </p:nvSpPr>
        <p:spPr>
          <a:xfrm>
            <a:off x="6042106" y="319212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114" name="Google Shape;114;p23"/>
          <p:cNvSpPr txBox="1">
            <a:spLocks noGrp="1"/>
          </p:cNvSpPr>
          <p:nvPr>
            <p:ph type="subTitle" idx="3"/>
          </p:nvPr>
        </p:nvSpPr>
        <p:spPr>
          <a:xfrm>
            <a:off x="1707794" y="3891050"/>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115" name="Google Shape;115;p23"/>
          <p:cNvSpPr txBox="1">
            <a:spLocks noGrp="1"/>
          </p:cNvSpPr>
          <p:nvPr>
            <p:ph type="ctrTitle"/>
          </p:nvPr>
        </p:nvSpPr>
        <p:spPr>
          <a:xfrm>
            <a:off x="3533994" y="342222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116" name="Google Shape;116;p23"/>
          <p:cNvSpPr txBox="1">
            <a:spLocks noGrp="1"/>
          </p:cNvSpPr>
          <p:nvPr>
            <p:ph type="ctrTitle" idx="4"/>
          </p:nvPr>
        </p:nvSpPr>
        <p:spPr>
          <a:xfrm>
            <a:off x="5701156" y="309647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117" name="Google Shape;117;p23"/>
          <p:cNvSpPr txBox="1">
            <a:spLocks noGrp="1"/>
          </p:cNvSpPr>
          <p:nvPr>
            <p:ph type="ctrTitle" idx="5"/>
          </p:nvPr>
        </p:nvSpPr>
        <p:spPr>
          <a:xfrm>
            <a:off x="1366844" y="37896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118" name="Google Shape;118;p23"/>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GRAPHIC">
  <p:cSld name="TITLE_1_1_1_2">
    <p:bg>
      <p:bgPr>
        <a:gradFill>
          <a:gsLst>
            <a:gs pos="0">
              <a:srgbClr val="052643"/>
            </a:gs>
            <a:gs pos="100000">
              <a:srgbClr val="041523"/>
            </a:gs>
          </a:gsLst>
          <a:path path="circle">
            <a:fillToRect l="50000" t="50000" r="50000" b="50000"/>
          </a:path>
          <a:tileRect/>
        </a:gradFill>
        <a:effectLst/>
      </p:bgPr>
    </p:bg>
    <p:spTree>
      <p:nvGrpSpPr>
        <p:cNvPr id="1" name="Shape 119"/>
        <p:cNvGrpSpPr/>
        <p:nvPr/>
      </p:nvGrpSpPr>
      <p:grpSpPr>
        <a:xfrm>
          <a:off x="0" y="0"/>
          <a:ext cx="0" cy="0"/>
          <a:chOff x="0" y="0"/>
          <a:chExt cx="0" cy="0"/>
        </a:xfrm>
      </p:grpSpPr>
      <p:sp>
        <p:nvSpPr>
          <p:cNvPr id="120" name="Google Shape;120;p24"/>
          <p:cNvSpPr txBox="1">
            <a:spLocks noGrp="1"/>
          </p:cNvSpPr>
          <p:nvPr>
            <p:ph type="ctrTitle"/>
          </p:nvPr>
        </p:nvSpPr>
        <p:spPr>
          <a:xfrm>
            <a:off x="5822506" y="25195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121" name="Google Shape;121;p24"/>
          <p:cNvSpPr txBox="1">
            <a:spLocks noGrp="1"/>
          </p:cNvSpPr>
          <p:nvPr>
            <p:ph type="ctrTitle" idx="2"/>
          </p:nvPr>
        </p:nvSpPr>
        <p:spPr>
          <a:xfrm>
            <a:off x="5822506" y="394341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122" name="Google Shape;122;p24"/>
          <p:cNvSpPr txBox="1">
            <a:spLocks noGrp="1"/>
          </p:cNvSpPr>
          <p:nvPr>
            <p:ph type="ctrTitle" idx="3"/>
          </p:nvPr>
        </p:nvSpPr>
        <p:spPr>
          <a:xfrm>
            <a:off x="5822506" y="3231488"/>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123" name="Google Shape;123;p24"/>
          <p:cNvSpPr txBox="1">
            <a:spLocks noGrp="1"/>
          </p:cNvSpPr>
          <p:nvPr>
            <p:ph type="title" idx="4"/>
          </p:nvPr>
        </p:nvSpPr>
        <p:spPr>
          <a:xfrm>
            <a:off x="5822506" y="197182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24" name="Google Shape;124;p24"/>
          <p:cNvSpPr txBox="1">
            <a:spLocks noGrp="1"/>
          </p:cNvSpPr>
          <p:nvPr>
            <p:ph type="title" idx="5"/>
          </p:nvPr>
        </p:nvSpPr>
        <p:spPr>
          <a:xfrm>
            <a:off x="5822506" y="271237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25" name="Google Shape;125;p24"/>
          <p:cNvSpPr txBox="1">
            <a:spLocks noGrp="1"/>
          </p:cNvSpPr>
          <p:nvPr>
            <p:ph type="title" idx="6"/>
          </p:nvPr>
        </p:nvSpPr>
        <p:spPr>
          <a:xfrm>
            <a:off x="5822506" y="344220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26" name="Google Shape;126;p24"/>
          <p:cNvSpPr txBox="1">
            <a:spLocks noGrp="1"/>
          </p:cNvSpPr>
          <p:nvPr>
            <p:ph type="ctrTitle" idx="7"/>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127"/>
        <p:cNvGrpSpPr/>
        <p:nvPr/>
      </p:nvGrpSpPr>
      <p:grpSpPr>
        <a:xfrm>
          <a:off x="0" y="0"/>
          <a:ext cx="0" cy="0"/>
          <a:chOff x="0" y="0"/>
          <a:chExt cx="0" cy="0"/>
        </a:xfrm>
      </p:grpSpPr>
      <p:sp>
        <p:nvSpPr>
          <p:cNvPr id="128" name="Google Shape;128;p25"/>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129"/>
        <p:cNvGrpSpPr/>
        <p:nvPr/>
      </p:nvGrpSpPr>
      <p:grpSpPr>
        <a:xfrm>
          <a:off x="0" y="0"/>
          <a:ext cx="0" cy="0"/>
          <a:chOff x="0" y="0"/>
          <a:chExt cx="0" cy="0"/>
        </a:xfrm>
      </p:grpSpPr>
      <p:sp>
        <p:nvSpPr>
          <p:cNvPr id="130" name="Google Shape;130;p26"/>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EFFC1"/>
              </a:solidFill>
              <a:latin typeface="Arial"/>
              <a:ea typeface="Arial"/>
              <a:cs typeface="Arial"/>
              <a:sym typeface="Arial"/>
            </a:endParaRPr>
          </a:p>
        </p:txBody>
      </p:sp>
      <p:sp>
        <p:nvSpPr>
          <p:cNvPr id="131" name="Google Shape;131;p26"/>
          <p:cNvSpPr txBox="1">
            <a:spLocks noGrp="1"/>
          </p:cNvSpPr>
          <p:nvPr>
            <p:ph type="ctrTitle"/>
          </p:nvPr>
        </p:nvSpPr>
        <p:spPr>
          <a:xfrm>
            <a:off x="3986575" y="1429225"/>
            <a:ext cx="35781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a:endParaRPr/>
          </a:p>
        </p:txBody>
      </p:sp>
      <p:sp>
        <p:nvSpPr>
          <p:cNvPr id="132" name="Google Shape;132;p26"/>
          <p:cNvSpPr txBox="1">
            <a:spLocks noGrp="1"/>
          </p:cNvSpPr>
          <p:nvPr>
            <p:ph type="subTitle" idx="1"/>
          </p:nvPr>
        </p:nvSpPr>
        <p:spPr>
          <a:xfrm>
            <a:off x="3986575" y="2421700"/>
            <a:ext cx="4470900" cy="187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133"/>
        <p:cNvGrpSpPr/>
        <p:nvPr/>
      </p:nvGrpSpPr>
      <p:grpSpPr>
        <a:xfrm>
          <a:off x="0" y="0"/>
          <a:ext cx="0" cy="0"/>
          <a:chOff x="0" y="0"/>
          <a:chExt cx="0" cy="0"/>
        </a:xfrm>
      </p:grpSpPr>
      <p:sp>
        <p:nvSpPr>
          <p:cNvPr id="134" name="Google Shape;134;p27"/>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7"/>
          <p:cNvSpPr txBox="1">
            <a:spLocks noGrp="1"/>
          </p:cNvSpPr>
          <p:nvPr>
            <p:ph type="body" idx="1"/>
          </p:nvPr>
        </p:nvSpPr>
        <p:spPr>
          <a:xfrm>
            <a:off x="810000" y="2169000"/>
            <a:ext cx="8520600" cy="3416400"/>
          </a:xfrm>
          <a:prstGeom prst="rect">
            <a:avLst/>
          </a:prstGeom>
          <a:noFill/>
          <a:ln>
            <a:noFill/>
          </a:ln>
        </p:spPr>
        <p:txBody>
          <a:bodyPr spcFirstLastPara="1" wrap="square" lIns="91425" tIns="91425" rIns="91425" bIns="91425" anchor="t" anchorCtr="0">
            <a:noAutofit/>
          </a:bodyPr>
          <a:lstStyle>
            <a:lvl1pPr marL="457200" lvl="0" indent="-292100" algn="l">
              <a:lnSpc>
                <a:spcPct val="115000"/>
              </a:lnSpc>
              <a:spcBef>
                <a:spcPts val="0"/>
              </a:spcBef>
              <a:spcAft>
                <a:spcPts val="0"/>
              </a:spcAft>
              <a:buClr>
                <a:srgbClr val="161234"/>
              </a:buClr>
              <a:buSzPts val="1000"/>
              <a:buChar char="●"/>
              <a:defRPr sz="1000">
                <a:solidFill>
                  <a:srgbClr val="161234"/>
                </a:solidFill>
              </a:defRPr>
            </a:lvl1pPr>
            <a:lvl2pPr marL="914400" lvl="1" indent="-292100" algn="l">
              <a:lnSpc>
                <a:spcPct val="115000"/>
              </a:lnSpc>
              <a:spcBef>
                <a:spcPts val="1600"/>
              </a:spcBef>
              <a:spcAft>
                <a:spcPts val="0"/>
              </a:spcAft>
              <a:buClr>
                <a:srgbClr val="161234"/>
              </a:buClr>
              <a:buSzPts val="1000"/>
              <a:buChar char="○"/>
              <a:defRPr sz="1000">
                <a:solidFill>
                  <a:srgbClr val="161234"/>
                </a:solidFill>
              </a:defRPr>
            </a:lvl2pPr>
            <a:lvl3pPr marL="1371600" lvl="2" indent="-292100" algn="l">
              <a:lnSpc>
                <a:spcPct val="115000"/>
              </a:lnSpc>
              <a:spcBef>
                <a:spcPts val="1600"/>
              </a:spcBef>
              <a:spcAft>
                <a:spcPts val="0"/>
              </a:spcAft>
              <a:buClr>
                <a:srgbClr val="161234"/>
              </a:buClr>
              <a:buSzPts val="1000"/>
              <a:buChar char="■"/>
              <a:defRPr sz="1000">
                <a:solidFill>
                  <a:srgbClr val="161234"/>
                </a:solidFill>
              </a:defRPr>
            </a:lvl3pPr>
            <a:lvl4pPr marL="1828800" lvl="3" indent="-292100" algn="l">
              <a:lnSpc>
                <a:spcPct val="115000"/>
              </a:lnSpc>
              <a:spcBef>
                <a:spcPts val="1600"/>
              </a:spcBef>
              <a:spcAft>
                <a:spcPts val="0"/>
              </a:spcAft>
              <a:buClr>
                <a:srgbClr val="161234"/>
              </a:buClr>
              <a:buSzPts val="1000"/>
              <a:buChar char="●"/>
              <a:defRPr sz="1000">
                <a:solidFill>
                  <a:srgbClr val="161234"/>
                </a:solidFill>
              </a:defRPr>
            </a:lvl4pPr>
            <a:lvl5pPr marL="2286000" lvl="4" indent="-292100" algn="l">
              <a:lnSpc>
                <a:spcPct val="115000"/>
              </a:lnSpc>
              <a:spcBef>
                <a:spcPts val="1600"/>
              </a:spcBef>
              <a:spcAft>
                <a:spcPts val="0"/>
              </a:spcAft>
              <a:buClr>
                <a:srgbClr val="161234"/>
              </a:buClr>
              <a:buSzPts val="1000"/>
              <a:buChar char="○"/>
              <a:defRPr sz="1000">
                <a:solidFill>
                  <a:srgbClr val="161234"/>
                </a:solidFill>
              </a:defRPr>
            </a:lvl5pPr>
            <a:lvl6pPr marL="2743200" lvl="5" indent="-292100" algn="l">
              <a:lnSpc>
                <a:spcPct val="115000"/>
              </a:lnSpc>
              <a:spcBef>
                <a:spcPts val="1600"/>
              </a:spcBef>
              <a:spcAft>
                <a:spcPts val="0"/>
              </a:spcAft>
              <a:buClr>
                <a:srgbClr val="161234"/>
              </a:buClr>
              <a:buSzPts val="1000"/>
              <a:buChar char="■"/>
              <a:defRPr sz="1000">
                <a:solidFill>
                  <a:srgbClr val="161234"/>
                </a:solidFill>
              </a:defRPr>
            </a:lvl6pPr>
            <a:lvl7pPr marL="3200400" lvl="6" indent="-292100" algn="l">
              <a:lnSpc>
                <a:spcPct val="115000"/>
              </a:lnSpc>
              <a:spcBef>
                <a:spcPts val="1600"/>
              </a:spcBef>
              <a:spcAft>
                <a:spcPts val="0"/>
              </a:spcAft>
              <a:buClr>
                <a:srgbClr val="161234"/>
              </a:buClr>
              <a:buSzPts val="1000"/>
              <a:buChar char="●"/>
              <a:defRPr sz="1000">
                <a:solidFill>
                  <a:srgbClr val="161234"/>
                </a:solidFill>
              </a:defRPr>
            </a:lvl7pPr>
            <a:lvl8pPr marL="3657600" lvl="7" indent="-292100" algn="l">
              <a:lnSpc>
                <a:spcPct val="115000"/>
              </a:lnSpc>
              <a:spcBef>
                <a:spcPts val="1600"/>
              </a:spcBef>
              <a:spcAft>
                <a:spcPts val="0"/>
              </a:spcAft>
              <a:buClr>
                <a:srgbClr val="161234"/>
              </a:buClr>
              <a:buSzPts val="1000"/>
              <a:buChar char="○"/>
              <a:defRPr sz="1000">
                <a:solidFill>
                  <a:srgbClr val="161234"/>
                </a:solidFill>
              </a:defRPr>
            </a:lvl8pPr>
            <a:lvl9pPr marL="4114800" lvl="8" indent="-292100" algn="l">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136" name="Google Shape;136;p27"/>
          <p:cNvSpPr txBox="1">
            <a:spLocks noGrp="1"/>
          </p:cNvSpPr>
          <p:nvPr>
            <p:ph type="ctrTitle"/>
          </p:nvPr>
        </p:nvSpPr>
        <p:spPr>
          <a:xfrm>
            <a:off x="892325" y="644550"/>
            <a:ext cx="79401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5200"/>
              <a:buNone/>
              <a:defRPr sz="5200">
                <a:solidFill>
                  <a:srgbClr val="FFFFFF"/>
                </a:solidFill>
              </a:defRPr>
            </a:lvl2pPr>
            <a:lvl3pPr lvl="2" algn="l">
              <a:lnSpc>
                <a:spcPct val="100000"/>
              </a:lnSpc>
              <a:spcBef>
                <a:spcPts val="0"/>
              </a:spcBef>
              <a:spcAft>
                <a:spcPts val="0"/>
              </a:spcAft>
              <a:buClr>
                <a:srgbClr val="FFFFFF"/>
              </a:buClr>
              <a:buSzPts val="5200"/>
              <a:buNone/>
              <a:defRPr sz="5200">
                <a:solidFill>
                  <a:srgbClr val="FFFFFF"/>
                </a:solidFill>
              </a:defRPr>
            </a:lvl3pPr>
            <a:lvl4pPr lvl="3" algn="l">
              <a:lnSpc>
                <a:spcPct val="100000"/>
              </a:lnSpc>
              <a:spcBef>
                <a:spcPts val="0"/>
              </a:spcBef>
              <a:spcAft>
                <a:spcPts val="0"/>
              </a:spcAft>
              <a:buClr>
                <a:srgbClr val="FFFFFF"/>
              </a:buClr>
              <a:buSzPts val="5200"/>
              <a:buNone/>
              <a:defRPr sz="5200">
                <a:solidFill>
                  <a:srgbClr val="FFFFFF"/>
                </a:solidFill>
              </a:defRPr>
            </a:lvl4pPr>
            <a:lvl5pPr lvl="4" algn="l">
              <a:lnSpc>
                <a:spcPct val="100000"/>
              </a:lnSpc>
              <a:spcBef>
                <a:spcPts val="0"/>
              </a:spcBef>
              <a:spcAft>
                <a:spcPts val="0"/>
              </a:spcAft>
              <a:buClr>
                <a:srgbClr val="FFFFFF"/>
              </a:buClr>
              <a:buSzPts val="5200"/>
              <a:buNone/>
              <a:defRPr sz="5200">
                <a:solidFill>
                  <a:srgbClr val="FFFFFF"/>
                </a:solidFill>
              </a:defRPr>
            </a:lvl5pPr>
            <a:lvl6pPr lvl="5" algn="l">
              <a:lnSpc>
                <a:spcPct val="100000"/>
              </a:lnSpc>
              <a:spcBef>
                <a:spcPts val="0"/>
              </a:spcBef>
              <a:spcAft>
                <a:spcPts val="0"/>
              </a:spcAft>
              <a:buClr>
                <a:srgbClr val="FFFFFF"/>
              </a:buClr>
              <a:buSzPts val="5200"/>
              <a:buNone/>
              <a:defRPr sz="5200">
                <a:solidFill>
                  <a:srgbClr val="FFFFFF"/>
                </a:solidFill>
              </a:defRPr>
            </a:lvl6pPr>
            <a:lvl7pPr lvl="6" algn="l">
              <a:lnSpc>
                <a:spcPct val="100000"/>
              </a:lnSpc>
              <a:spcBef>
                <a:spcPts val="0"/>
              </a:spcBef>
              <a:spcAft>
                <a:spcPts val="0"/>
              </a:spcAft>
              <a:buClr>
                <a:srgbClr val="FFFFFF"/>
              </a:buClr>
              <a:buSzPts val="5200"/>
              <a:buNone/>
              <a:defRPr sz="5200">
                <a:solidFill>
                  <a:srgbClr val="FFFFFF"/>
                </a:solidFill>
              </a:defRPr>
            </a:lvl7pPr>
            <a:lvl8pPr lvl="7" algn="l">
              <a:lnSpc>
                <a:spcPct val="100000"/>
              </a:lnSpc>
              <a:spcBef>
                <a:spcPts val="0"/>
              </a:spcBef>
              <a:spcAft>
                <a:spcPts val="0"/>
              </a:spcAft>
              <a:buClr>
                <a:srgbClr val="FFFFFF"/>
              </a:buClr>
              <a:buSzPts val="5200"/>
              <a:buNone/>
              <a:defRPr sz="5200">
                <a:solidFill>
                  <a:srgbClr val="FFFFFF"/>
                </a:solidFill>
              </a:defRPr>
            </a:lvl8pPr>
            <a:lvl9pPr lvl="8" algn="l">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137"/>
        <p:cNvGrpSpPr/>
        <p:nvPr/>
      </p:nvGrpSpPr>
      <p:grpSpPr>
        <a:xfrm>
          <a:off x="0" y="0"/>
          <a:ext cx="0" cy="0"/>
          <a:chOff x="0" y="0"/>
          <a:chExt cx="0" cy="0"/>
        </a:xfrm>
      </p:grpSpPr>
      <p:sp>
        <p:nvSpPr>
          <p:cNvPr id="138" name="Google Shape;138;p28"/>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8"/>
          <p:cNvSpPr txBox="1">
            <a:spLocks noGrp="1"/>
          </p:cNvSpPr>
          <p:nvPr>
            <p:ph type="body" idx="1"/>
          </p:nvPr>
        </p:nvSpPr>
        <p:spPr>
          <a:xfrm>
            <a:off x="810000" y="1478150"/>
            <a:ext cx="8520600" cy="3416400"/>
          </a:xfrm>
          <a:prstGeom prst="rect">
            <a:avLst/>
          </a:prstGeom>
          <a:noFill/>
          <a:ln>
            <a:noFill/>
          </a:ln>
        </p:spPr>
        <p:txBody>
          <a:bodyPr spcFirstLastPara="1" wrap="square" lIns="91425" tIns="91425" rIns="91425" bIns="91425" anchor="t" anchorCtr="0">
            <a:noAutofit/>
          </a:bodyPr>
          <a:lstStyle>
            <a:lvl1pPr marL="457200" lvl="0" indent="-279400" algn="l">
              <a:lnSpc>
                <a:spcPct val="115000"/>
              </a:lnSpc>
              <a:spcBef>
                <a:spcPts val="0"/>
              </a:spcBef>
              <a:spcAft>
                <a:spcPts val="0"/>
              </a:spcAft>
              <a:buClr>
                <a:srgbClr val="1EFFC1"/>
              </a:buClr>
              <a:buSzPts val="800"/>
              <a:buChar char="●"/>
              <a:defRPr sz="800">
                <a:solidFill>
                  <a:srgbClr val="1EFFC1"/>
                </a:solidFill>
              </a:defRPr>
            </a:lvl1pPr>
            <a:lvl2pPr marL="914400" lvl="1" indent="-279400" algn="l">
              <a:lnSpc>
                <a:spcPct val="115000"/>
              </a:lnSpc>
              <a:spcBef>
                <a:spcPts val="1600"/>
              </a:spcBef>
              <a:spcAft>
                <a:spcPts val="0"/>
              </a:spcAft>
              <a:buClr>
                <a:srgbClr val="1EFFC1"/>
              </a:buClr>
              <a:buSzPts val="800"/>
              <a:buChar char="○"/>
              <a:defRPr sz="800">
                <a:solidFill>
                  <a:srgbClr val="1EFFC1"/>
                </a:solidFill>
              </a:defRPr>
            </a:lvl2pPr>
            <a:lvl3pPr marL="1371600" lvl="2" indent="-279400" algn="l">
              <a:lnSpc>
                <a:spcPct val="115000"/>
              </a:lnSpc>
              <a:spcBef>
                <a:spcPts val="1600"/>
              </a:spcBef>
              <a:spcAft>
                <a:spcPts val="0"/>
              </a:spcAft>
              <a:buClr>
                <a:srgbClr val="1EFFC1"/>
              </a:buClr>
              <a:buSzPts val="800"/>
              <a:buChar char="■"/>
              <a:defRPr sz="800">
                <a:solidFill>
                  <a:srgbClr val="1EFFC1"/>
                </a:solidFill>
              </a:defRPr>
            </a:lvl3pPr>
            <a:lvl4pPr marL="1828800" lvl="3" indent="-279400" algn="l">
              <a:lnSpc>
                <a:spcPct val="115000"/>
              </a:lnSpc>
              <a:spcBef>
                <a:spcPts val="1600"/>
              </a:spcBef>
              <a:spcAft>
                <a:spcPts val="0"/>
              </a:spcAft>
              <a:buClr>
                <a:srgbClr val="1EFFC1"/>
              </a:buClr>
              <a:buSzPts val="800"/>
              <a:buChar char="●"/>
              <a:defRPr sz="800">
                <a:solidFill>
                  <a:srgbClr val="1EFFC1"/>
                </a:solidFill>
              </a:defRPr>
            </a:lvl4pPr>
            <a:lvl5pPr marL="2286000" lvl="4" indent="-279400" algn="l">
              <a:lnSpc>
                <a:spcPct val="115000"/>
              </a:lnSpc>
              <a:spcBef>
                <a:spcPts val="1600"/>
              </a:spcBef>
              <a:spcAft>
                <a:spcPts val="0"/>
              </a:spcAft>
              <a:buClr>
                <a:srgbClr val="1EFFC1"/>
              </a:buClr>
              <a:buSzPts val="800"/>
              <a:buChar char="○"/>
              <a:defRPr sz="800">
                <a:solidFill>
                  <a:srgbClr val="1EFFC1"/>
                </a:solidFill>
              </a:defRPr>
            </a:lvl5pPr>
            <a:lvl6pPr marL="2743200" lvl="5" indent="-279400" algn="l">
              <a:lnSpc>
                <a:spcPct val="115000"/>
              </a:lnSpc>
              <a:spcBef>
                <a:spcPts val="1600"/>
              </a:spcBef>
              <a:spcAft>
                <a:spcPts val="0"/>
              </a:spcAft>
              <a:buClr>
                <a:srgbClr val="1EFFC1"/>
              </a:buClr>
              <a:buSzPts val="800"/>
              <a:buChar char="■"/>
              <a:defRPr sz="800">
                <a:solidFill>
                  <a:srgbClr val="1EFFC1"/>
                </a:solidFill>
              </a:defRPr>
            </a:lvl6pPr>
            <a:lvl7pPr marL="3200400" lvl="6" indent="-279400" algn="l">
              <a:lnSpc>
                <a:spcPct val="115000"/>
              </a:lnSpc>
              <a:spcBef>
                <a:spcPts val="1600"/>
              </a:spcBef>
              <a:spcAft>
                <a:spcPts val="0"/>
              </a:spcAft>
              <a:buClr>
                <a:srgbClr val="1EFFC1"/>
              </a:buClr>
              <a:buSzPts val="800"/>
              <a:buChar char="●"/>
              <a:defRPr sz="800">
                <a:solidFill>
                  <a:srgbClr val="1EFFC1"/>
                </a:solidFill>
              </a:defRPr>
            </a:lvl7pPr>
            <a:lvl8pPr marL="3657600" lvl="7" indent="-279400" algn="l">
              <a:lnSpc>
                <a:spcPct val="115000"/>
              </a:lnSpc>
              <a:spcBef>
                <a:spcPts val="1600"/>
              </a:spcBef>
              <a:spcAft>
                <a:spcPts val="0"/>
              </a:spcAft>
              <a:buClr>
                <a:srgbClr val="1EFFC1"/>
              </a:buClr>
              <a:buSzPts val="800"/>
              <a:buChar char="○"/>
              <a:defRPr sz="800">
                <a:solidFill>
                  <a:srgbClr val="1EFFC1"/>
                </a:solidFill>
              </a:defRPr>
            </a:lvl8pPr>
            <a:lvl9pPr marL="4114800" lvl="8" indent="-279400" algn="l">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140" name="Google Shape;140;p28"/>
          <p:cNvSpPr txBox="1">
            <a:spLocks noGrp="1"/>
          </p:cNvSpPr>
          <p:nvPr>
            <p:ph type="ctrTitle"/>
          </p:nvPr>
        </p:nvSpPr>
        <p:spPr>
          <a:xfrm>
            <a:off x="892325" y="644550"/>
            <a:ext cx="79401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algn="l">
              <a:lnSpc>
                <a:spcPct val="100000"/>
              </a:lnSpc>
              <a:spcBef>
                <a:spcPts val="0"/>
              </a:spcBef>
              <a:spcAft>
                <a:spcPts val="0"/>
              </a:spcAft>
              <a:buClr>
                <a:srgbClr val="161234"/>
              </a:buClr>
              <a:buSzPts val="5200"/>
              <a:buNone/>
              <a:defRPr sz="5200">
                <a:solidFill>
                  <a:srgbClr val="161234"/>
                </a:solidFill>
              </a:defRPr>
            </a:lvl2pPr>
            <a:lvl3pPr lvl="2" algn="l">
              <a:lnSpc>
                <a:spcPct val="100000"/>
              </a:lnSpc>
              <a:spcBef>
                <a:spcPts val="0"/>
              </a:spcBef>
              <a:spcAft>
                <a:spcPts val="0"/>
              </a:spcAft>
              <a:buClr>
                <a:srgbClr val="161234"/>
              </a:buClr>
              <a:buSzPts val="5200"/>
              <a:buNone/>
              <a:defRPr sz="5200">
                <a:solidFill>
                  <a:srgbClr val="161234"/>
                </a:solidFill>
              </a:defRPr>
            </a:lvl3pPr>
            <a:lvl4pPr lvl="3" algn="l">
              <a:lnSpc>
                <a:spcPct val="100000"/>
              </a:lnSpc>
              <a:spcBef>
                <a:spcPts val="0"/>
              </a:spcBef>
              <a:spcAft>
                <a:spcPts val="0"/>
              </a:spcAft>
              <a:buClr>
                <a:srgbClr val="161234"/>
              </a:buClr>
              <a:buSzPts val="5200"/>
              <a:buNone/>
              <a:defRPr sz="5200">
                <a:solidFill>
                  <a:srgbClr val="161234"/>
                </a:solidFill>
              </a:defRPr>
            </a:lvl4pPr>
            <a:lvl5pPr lvl="4" algn="l">
              <a:lnSpc>
                <a:spcPct val="100000"/>
              </a:lnSpc>
              <a:spcBef>
                <a:spcPts val="0"/>
              </a:spcBef>
              <a:spcAft>
                <a:spcPts val="0"/>
              </a:spcAft>
              <a:buClr>
                <a:srgbClr val="161234"/>
              </a:buClr>
              <a:buSzPts val="5200"/>
              <a:buNone/>
              <a:defRPr sz="5200">
                <a:solidFill>
                  <a:srgbClr val="161234"/>
                </a:solidFill>
              </a:defRPr>
            </a:lvl5pPr>
            <a:lvl6pPr lvl="5" algn="l">
              <a:lnSpc>
                <a:spcPct val="100000"/>
              </a:lnSpc>
              <a:spcBef>
                <a:spcPts val="0"/>
              </a:spcBef>
              <a:spcAft>
                <a:spcPts val="0"/>
              </a:spcAft>
              <a:buClr>
                <a:srgbClr val="161234"/>
              </a:buClr>
              <a:buSzPts val="5200"/>
              <a:buNone/>
              <a:defRPr sz="5200">
                <a:solidFill>
                  <a:srgbClr val="161234"/>
                </a:solidFill>
              </a:defRPr>
            </a:lvl6pPr>
            <a:lvl7pPr lvl="6" algn="l">
              <a:lnSpc>
                <a:spcPct val="100000"/>
              </a:lnSpc>
              <a:spcBef>
                <a:spcPts val="0"/>
              </a:spcBef>
              <a:spcAft>
                <a:spcPts val="0"/>
              </a:spcAft>
              <a:buClr>
                <a:srgbClr val="161234"/>
              </a:buClr>
              <a:buSzPts val="5200"/>
              <a:buNone/>
              <a:defRPr sz="5200">
                <a:solidFill>
                  <a:srgbClr val="161234"/>
                </a:solidFill>
              </a:defRPr>
            </a:lvl7pPr>
            <a:lvl8pPr lvl="7" algn="l">
              <a:lnSpc>
                <a:spcPct val="100000"/>
              </a:lnSpc>
              <a:spcBef>
                <a:spcPts val="0"/>
              </a:spcBef>
              <a:spcAft>
                <a:spcPts val="0"/>
              </a:spcAft>
              <a:buClr>
                <a:srgbClr val="161234"/>
              </a:buClr>
              <a:buSzPts val="5200"/>
              <a:buNone/>
              <a:defRPr sz="5200">
                <a:solidFill>
                  <a:srgbClr val="161234"/>
                </a:solidFill>
              </a:defRPr>
            </a:lvl8pPr>
            <a:lvl9pPr lvl="8" algn="l">
              <a:lnSpc>
                <a:spcPct val="100000"/>
              </a:lnSpc>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14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2"/>
          <p:cNvSpPr txBox="1">
            <a:spLocks noGrp="1"/>
          </p:cNvSpPr>
          <p:nvPr>
            <p:ph type="ctrTitle"/>
          </p:nvPr>
        </p:nvSpPr>
        <p:spPr>
          <a:xfrm>
            <a:off x="5000025" y="3670025"/>
            <a:ext cx="3992400" cy="606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000"/>
              <a:buNone/>
            </a:pPr>
            <a:r>
              <a:rPr lang="en">
                <a:solidFill>
                  <a:schemeClr val="accent1"/>
                </a:solidFill>
              </a:rPr>
              <a:t>DL ASSIGNMENT 1</a:t>
            </a:r>
            <a:endParaRPr>
              <a:solidFill>
                <a:schemeClr val="accent1"/>
              </a:solidFill>
            </a:endParaRPr>
          </a:p>
        </p:txBody>
      </p:sp>
      <p:sp>
        <p:nvSpPr>
          <p:cNvPr id="151" name="Google Shape;151;p32"/>
          <p:cNvSpPr txBox="1">
            <a:spLocks noGrp="1"/>
          </p:cNvSpPr>
          <p:nvPr>
            <p:ph type="subTitle" idx="1"/>
          </p:nvPr>
        </p:nvSpPr>
        <p:spPr>
          <a:xfrm>
            <a:off x="5237375" y="4181150"/>
            <a:ext cx="3129600" cy="606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r>
              <a:rPr lang="en"/>
              <a:t>Edward Neo S10204829</a:t>
            </a:r>
            <a:endParaRPr/>
          </a:p>
        </p:txBody>
      </p:sp>
      <p:sp>
        <p:nvSpPr>
          <p:cNvPr id="152" name="Google Shape;152;p3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3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3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3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3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3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3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3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3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3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3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3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3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3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3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3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3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3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3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3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3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3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3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3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3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3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3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3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3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3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3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3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3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3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3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3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3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3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3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3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3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3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3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3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3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3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3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3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3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3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3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3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1"/>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a:solidFill>
                  <a:schemeClr val="accent1"/>
                </a:solidFill>
              </a:rPr>
              <a:t>Adjusting learning rate</a:t>
            </a:r>
            <a:endParaRPr>
              <a:solidFill>
                <a:schemeClr val="accent1"/>
              </a:solidFill>
            </a:endParaRPr>
          </a:p>
        </p:txBody>
      </p:sp>
      <p:sp>
        <p:nvSpPr>
          <p:cNvPr id="426" name="Google Shape;426;p41"/>
          <p:cNvSpPr txBox="1">
            <a:spLocks noGrp="1"/>
          </p:cNvSpPr>
          <p:nvPr>
            <p:ph type="subTitle" idx="1"/>
          </p:nvPr>
        </p:nvSpPr>
        <p:spPr>
          <a:xfrm>
            <a:off x="726631" y="4311500"/>
            <a:ext cx="1889400" cy="50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100"/>
              <a:buNone/>
            </a:pPr>
            <a:r>
              <a:rPr lang="en"/>
              <a:t>Model did not change much</a:t>
            </a:r>
            <a:endParaRPr/>
          </a:p>
        </p:txBody>
      </p:sp>
      <p:sp>
        <p:nvSpPr>
          <p:cNvPr id="427" name="Google Shape;427;p41"/>
          <p:cNvSpPr txBox="1">
            <a:spLocks noGrp="1"/>
          </p:cNvSpPr>
          <p:nvPr>
            <p:ph type="subTitle" idx="2"/>
          </p:nvPr>
        </p:nvSpPr>
        <p:spPr>
          <a:xfrm>
            <a:off x="6469631" y="4311500"/>
            <a:ext cx="1889400" cy="50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100"/>
              <a:buNone/>
            </a:pPr>
            <a:r>
              <a:rPr lang="en" dirty="0"/>
              <a:t>Validation Accuracy decreased</a:t>
            </a:r>
            <a:endParaRPr dirty="0"/>
          </a:p>
        </p:txBody>
      </p:sp>
      <p:sp>
        <p:nvSpPr>
          <p:cNvPr id="428" name="Google Shape;428;p41"/>
          <p:cNvSpPr txBox="1">
            <a:spLocks noGrp="1"/>
          </p:cNvSpPr>
          <p:nvPr>
            <p:ph type="subTitle" idx="3"/>
          </p:nvPr>
        </p:nvSpPr>
        <p:spPr>
          <a:xfrm>
            <a:off x="3633943" y="4311500"/>
            <a:ext cx="1889400" cy="50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100"/>
              <a:buNone/>
            </a:pPr>
            <a:r>
              <a:rPr lang="en"/>
              <a:t>Both training and validation accuracy increased</a:t>
            </a:r>
            <a:endParaRPr/>
          </a:p>
        </p:txBody>
      </p:sp>
      <p:sp>
        <p:nvSpPr>
          <p:cNvPr id="429" name="Google Shape;429;p41"/>
          <p:cNvSpPr txBox="1">
            <a:spLocks noGrp="1"/>
          </p:cNvSpPr>
          <p:nvPr>
            <p:ph type="ctrTitle"/>
          </p:nvPr>
        </p:nvSpPr>
        <p:spPr>
          <a:xfrm>
            <a:off x="633331" y="4115300"/>
            <a:ext cx="2076000" cy="19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
              <a:t>Learning Rate - 0.001</a:t>
            </a:r>
            <a:endParaRPr/>
          </a:p>
        </p:txBody>
      </p:sp>
      <p:sp>
        <p:nvSpPr>
          <p:cNvPr id="430" name="Google Shape;430;p41"/>
          <p:cNvSpPr txBox="1">
            <a:spLocks noGrp="1"/>
          </p:cNvSpPr>
          <p:nvPr>
            <p:ph type="ctrTitle" idx="4"/>
          </p:nvPr>
        </p:nvSpPr>
        <p:spPr>
          <a:xfrm>
            <a:off x="6434681" y="4080325"/>
            <a:ext cx="2076000" cy="19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
              <a:t>Learning Rate - 0.0001</a:t>
            </a:r>
            <a:endParaRPr/>
          </a:p>
        </p:txBody>
      </p:sp>
      <p:sp>
        <p:nvSpPr>
          <p:cNvPr id="431" name="Google Shape;431;p41"/>
          <p:cNvSpPr txBox="1">
            <a:spLocks noGrp="1"/>
          </p:cNvSpPr>
          <p:nvPr>
            <p:ph type="ctrTitle" idx="5"/>
          </p:nvPr>
        </p:nvSpPr>
        <p:spPr>
          <a:xfrm>
            <a:off x="3534006" y="4115300"/>
            <a:ext cx="2076000" cy="19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
              <a:t>Learning Rate - 0.0005</a:t>
            </a:r>
            <a:endParaRPr/>
          </a:p>
        </p:txBody>
      </p:sp>
      <p:cxnSp>
        <p:nvCxnSpPr>
          <p:cNvPr id="432" name="Google Shape;432;p41"/>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pic>
        <p:nvPicPr>
          <p:cNvPr id="433" name="Google Shape;433;p41"/>
          <p:cNvPicPr preferRelativeResize="0"/>
          <p:nvPr/>
        </p:nvPicPr>
        <p:blipFill>
          <a:blip r:embed="rId3">
            <a:alphaModFix/>
          </a:blip>
          <a:stretch>
            <a:fillRect/>
          </a:stretch>
        </p:blipFill>
        <p:spPr>
          <a:xfrm>
            <a:off x="646600" y="1302925"/>
            <a:ext cx="2124175" cy="2596564"/>
          </a:xfrm>
          <a:prstGeom prst="rect">
            <a:avLst/>
          </a:prstGeom>
          <a:noFill/>
          <a:ln>
            <a:noFill/>
          </a:ln>
        </p:spPr>
      </p:pic>
      <p:pic>
        <p:nvPicPr>
          <p:cNvPr id="434" name="Google Shape;434;p41"/>
          <p:cNvPicPr preferRelativeResize="0"/>
          <p:nvPr/>
        </p:nvPicPr>
        <p:blipFill>
          <a:blip r:embed="rId4">
            <a:alphaModFix/>
          </a:blip>
          <a:stretch>
            <a:fillRect/>
          </a:stretch>
        </p:blipFill>
        <p:spPr>
          <a:xfrm>
            <a:off x="3547625" y="1283688"/>
            <a:ext cx="1940725" cy="2635054"/>
          </a:xfrm>
          <a:prstGeom prst="rect">
            <a:avLst/>
          </a:prstGeom>
          <a:noFill/>
          <a:ln>
            <a:noFill/>
          </a:ln>
        </p:spPr>
      </p:pic>
      <p:pic>
        <p:nvPicPr>
          <p:cNvPr id="435" name="Google Shape;435;p41"/>
          <p:cNvPicPr preferRelativeResize="0"/>
          <p:nvPr/>
        </p:nvPicPr>
        <p:blipFill>
          <a:blip r:embed="rId5">
            <a:alphaModFix/>
          </a:blip>
          <a:stretch>
            <a:fillRect/>
          </a:stretch>
        </p:blipFill>
        <p:spPr>
          <a:xfrm>
            <a:off x="6421745" y="1283700"/>
            <a:ext cx="1985154" cy="2635050"/>
          </a:xfrm>
          <a:prstGeom prst="rect">
            <a:avLst/>
          </a:prstGeom>
          <a:noFill/>
          <a:ln>
            <a:noFill/>
          </a:ln>
        </p:spPr>
      </p:pic>
      <p:grpSp>
        <p:nvGrpSpPr>
          <p:cNvPr id="436" name="Google Shape;436;p41"/>
          <p:cNvGrpSpPr/>
          <p:nvPr/>
        </p:nvGrpSpPr>
        <p:grpSpPr>
          <a:xfrm>
            <a:off x="6674440" y="702457"/>
            <a:ext cx="424159" cy="419659"/>
            <a:chOff x="-1182750" y="3962900"/>
            <a:chExt cx="294575" cy="291450"/>
          </a:xfrm>
        </p:grpSpPr>
        <p:sp>
          <p:nvSpPr>
            <p:cNvPr id="437" name="Google Shape;437;p41"/>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41"/>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41"/>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41"/>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41"/>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41"/>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41"/>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2"/>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Selected Learning Rate</a:t>
            </a:r>
            <a:endParaRPr/>
          </a:p>
        </p:txBody>
      </p:sp>
      <p:sp>
        <p:nvSpPr>
          <p:cNvPr id="449" name="Google Shape;449;p42"/>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Comparing all three learning rates used, the best learning rate is 0.0005</a:t>
            </a:r>
            <a:endParaRPr>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r>
              <a:rPr lang="en">
                <a:solidFill>
                  <a:schemeClr val="accent1"/>
                </a:solidFill>
              </a:rPr>
              <a:t>Achieved the highest validation and training accuracy</a:t>
            </a:r>
            <a:endParaRPr>
              <a:solidFill>
                <a:schemeClr val="accent1"/>
              </a:solidFill>
            </a:endParaRPr>
          </a:p>
        </p:txBody>
      </p:sp>
      <p:pic>
        <p:nvPicPr>
          <p:cNvPr id="450" name="Google Shape;450;p42"/>
          <p:cNvPicPr preferRelativeResize="0"/>
          <p:nvPr/>
        </p:nvPicPr>
        <p:blipFill>
          <a:blip r:embed="rId3">
            <a:alphaModFix/>
          </a:blip>
          <a:stretch>
            <a:fillRect/>
          </a:stretch>
        </p:blipFill>
        <p:spPr>
          <a:xfrm>
            <a:off x="1098675" y="704712"/>
            <a:ext cx="2750175" cy="3734075"/>
          </a:xfrm>
          <a:prstGeom prst="rect">
            <a:avLst/>
          </a:prstGeom>
          <a:noFill/>
          <a:ln>
            <a:noFill/>
          </a:ln>
        </p:spPr>
      </p:pic>
      <p:grpSp>
        <p:nvGrpSpPr>
          <p:cNvPr id="451" name="Google Shape;451;p42"/>
          <p:cNvGrpSpPr/>
          <p:nvPr/>
        </p:nvGrpSpPr>
        <p:grpSpPr>
          <a:xfrm>
            <a:off x="8039015" y="1830970"/>
            <a:ext cx="424159" cy="419659"/>
            <a:chOff x="-1182750" y="3962900"/>
            <a:chExt cx="294575" cy="291450"/>
          </a:xfrm>
        </p:grpSpPr>
        <p:sp>
          <p:nvSpPr>
            <p:cNvPr id="452" name="Google Shape;452;p42"/>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42"/>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42"/>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42"/>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42"/>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42"/>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42"/>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3"/>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Increase Epochs </a:t>
            </a:r>
            <a:endParaRPr>
              <a:solidFill>
                <a:schemeClr val="accent1"/>
              </a:solidFill>
            </a:endParaRPr>
          </a:p>
        </p:txBody>
      </p:sp>
      <p:sp>
        <p:nvSpPr>
          <p:cNvPr id="464" name="Google Shape;464;p43"/>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Check for overfitting</a:t>
            </a:r>
            <a:endParaRPr/>
          </a:p>
          <a:p>
            <a:pPr marL="0" lvl="0" indent="0" algn="l" rtl="0">
              <a:spcBef>
                <a:spcPts val="0"/>
              </a:spcBef>
              <a:spcAft>
                <a:spcPts val="0"/>
              </a:spcAft>
              <a:buNone/>
            </a:pPr>
            <a:endParaRPr/>
          </a:p>
          <a:p>
            <a:pPr marL="0" lvl="0" indent="0" algn="l" rtl="0">
              <a:spcBef>
                <a:spcPts val="0"/>
              </a:spcBef>
              <a:spcAft>
                <a:spcPts val="0"/>
              </a:spcAft>
              <a:buNone/>
            </a:pPr>
            <a:r>
              <a:rPr lang="en"/>
              <a:t>However, training accuracy became stagnant at 0.6</a:t>
            </a:r>
            <a:endParaRPr/>
          </a:p>
          <a:p>
            <a:pPr marL="0" lvl="0" indent="0" algn="l" rtl="0">
              <a:spcBef>
                <a:spcPts val="0"/>
              </a:spcBef>
              <a:spcAft>
                <a:spcPts val="0"/>
              </a:spcAft>
              <a:buNone/>
            </a:pPr>
            <a:endParaRPr/>
          </a:p>
          <a:p>
            <a:pPr marL="0" lvl="0" indent="0" algn="l" rtl="0">
              <a:spcBef>
                <a:spcPts val="0"/>
              </a:spcBef>
              <a:spcAft>
                <a:spcPts val="0"/>
              </a:spcAft>
              <a:buNone/>
            </a:pPr>
            <a:r>
              <a:rPr lang="en"/>
              <a:t>Model was too simple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465" name="Google Shape;465;p43"/>
          <p:cNvPicPr preferRelativeResize="0"/>
          <p:nvPr/>
        </p:nvPicPr>
        <p:blipFill>
          <a:blip r:embed="rId3">
            <a:alphaModFix/>
          </a:blip>
          <a:stretch>
            <a:fillRect/>
          </a:stretch>
        </p:blipFill>
        <p:spPr>
          <a:xfrm>
            <a:off x="1181100" y="622850"/>
            <a:ext cx="2737151" cy="3752450"/>
          </a:xfrm>
          <a:prstGeom prst="rect">
            <a:avLst/>
          </a:prstGeom>
          <a:noFill/>
          <a:ln>
            <a:noFill/>
          </a:ln>
        </p:spPr>
      </p:pic>
      <p:grpSp>
        <p:nvGrpSpPr>
          <p:cNvPr id="466" name="Google Shape;466;p43"/>
          <p:cNvGrpSpPr/>
          <p:nvPr/>
        </p:nvGrpSpPr>
        <p:grpSpPr>
          <a:xfrm>
            <a:off x="7979492" y="1737498"/>
            <a:ext cx="444605" cy="419659"/>
            <a:chOff x="-1960150" y="3956600"/>
            <a:chExt cx="308775" cy="291450"/>
          </a:xfrm>
        </p:grpSpPr>
        <p:sp>
          <p:nvSpPr>
            <p:cNvPr id="467" name="Google Shape;467;p43"/>
            <p:cNvSpPr/>
            <p:nvPr/>
          </p:nvSpPr>
          <p:spPr>
            <a:xfrm>
              <a:off x="-1960150" y="3956600"/>
              <a:ext cx="308775" cy="51275"/>
            </a:xfrm>
            <a:custGeom>
              <a:avLst/>
              <a:gdLst/>
              <a:ahLst/>
              <a:cxnLst/>
              <a:rect l="l" t="t" r="r" b="b"/>
              <a:pathLst>
                <a:path w="12351" h="2051" extrusionOk="0">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43"/>
            <p:cNvSpPr/>
            <p:nvPr/>
          </p:nvSpPr>
          <p:spPr>
            <a:xfrm>
              <a:off x="-1934950" y="4025925"/>
              <a:ext cx="256000" cy="222125"/>
            </a:xfrm>
            <a:custGeom>
              <a:avLst/>
              <a:gdLst/>
              <a:ahLst/>
              <a:cxnLst/>
              <a:rect l="l" t="t" r="r" b="b"/>
              <a:pathLst>
                <a:path w="10240" h="8885" extrusionOk="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Change Network</a:t>
            </a:r>
            <a:endParaRPr/>
          </a:p>
        </p:txBody>
      </p:sp>
      <p:sp>
        <p:nvSpPr>
          <p:cNvPr id="474" name="Google Shape;474;p4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Number of filters increased </a:t>
            </a:r>
            <a:endParaRPr>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r>
              <a:rPr lang="en">
                <a:solidFill>
                  <a:schemeClr val="accent1"/>
                </a:solidFill>
              </a:rPr>
              <a:t>Followed the steps above with new network</a:t>
            </a:r>
            <a:endParaRPr>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r>
              <a:rPr lang="en">
                <a:solidFill>
                  <a:schemeClr val="accent1"/>
                </a:solidFill>
              </a:rPr>
              <a:t>Found out best learning rate for new model was 0.0001</a:t>
            </a:r>
            <a:endParaRPr>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r>
              <a:rPr lang="en">
                <a:solidFill>
                  <a:schemeClr val="accent1"/>
                </a:solidFill>
              </a:rPr>
              <a:t>Started to ovefit from 25th epoch</a:t>
            </a:r>
            <a:endParaRPr>
              <a:solidFill>
                <a:schemeClr val="accent1"/>
              </a:solidFill>
            </a:endParaRPr>
          </a:p>
        </p:txBody>
      </p:sp>
      <p:pic>
        <p:nvPicPr>
          <p:cNvPr id="475" name="Google Shape;475;p44"/>
          <p:cNvPicPr preferRelativeResize="0"/>
          <p:nvPr/>
        </p:nvPicPr>
        <p:blipFill>
          <a:blip r:embed="rId3">
            <a:alphaModFix/>
          </a:blip>
          <a:stretch>
            <a:fillRect/>
          </a:stretch>
        </p:blipFill>
        <p:spPr>
          <a:xfrm>
            <a:off x="1027150" y="587950"/>
            <a:ext cx="2793726" cy="3766325"/>
          </a:xfrm>
          <a:prstGeom prst="rect">
            <a:avLst/>
          </a:prstGeom>
          <a:noFill/>
          <a:ln>
            <a:noFill/>
          </a:ln>
        </p:spPr>
      </p:pic>
      <p:grpSp>
        <p:nvGrpSpPr>
          <p:cNvPr id="476" name="Google Shape;476;p44"/>
          <p:cNvGrpSpPr/>
          <p:nvPr/>
        </p:nvGrpSpPr>
        <p:grpSpPr>
          <a:xfrm>
            <a:off x="6992545" y="1836170"/>
            <a:ext cx="311899" cy="339253"/>
            <a:chOff x="2104275" y="3806450"/>
            <a:chExt cx="442975" cy="481825"/>
          </a:xfrm>
        </p:grpSpPr>
        <p:sp>
          <p:nvSpPr>
            <p:cNvPr id="477" name="Google Shape;477;p44"/>
            <p:cNvSpPr/>
            <p:nvPr/>
          </p:nvSpPr>
          <p:spPr>
            <a:xfrm>
              <a:off x="2104275" y="3806450"/>
              <a:ext cx="442975" cy="481825"/>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78" name="Google Shape;478;p44"/>
            <p:cNvSpPr/>
            <p:nvPr/>
          </p:nvSpPr>
          <p:spPr>
            <a:xfrm>
              <a:off x="2284200" y="4005050"/>
              <a:ext cx="84700" cy="84700"/>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5"/>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Added Regularizations And Dropout</a:t>
            </a:r>
            <a:endParaRPr>
              <a:solidFill>
                <a:schemeClr val="accent1"/>
              </a:solidFill>
            </a:endParaRPr>
          </a:p>
        </p:txBody>
      </p:sp>
      <p:sp>
        <p:nvSpPr>
          <p:cNvPr id="484" name="Google Shape;484;p45"/>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Dropout at 0.3</a:t>
            </a:r>
            <a:endParaRPr/>
          </a:p>
          <a:p>
            <a:pPr marL="0" lvl="0" indent="0" algn="l" rtl="0">
              <a:spcBef>
                <a:spcPts val="0"/>
              </a:spcBef>
              <a:spcAft>
                <a:spcPts val="0"/>
              </a:spcAft>
              <a:buNone/>
            </a:pPr>
            <a:endParaRPr/>
          </a:p>
          <a:p>
            <a:pPr marL="0" lvl="0" indent="0" algn="l" rtl="0">
              <a:spcBef>
                <a:spcPts val="0"/>
              </a:spcBef>
              <a:spcAft>
                <a:spcPts val="0"/>
              </a:spcAft>
              <a:buNone/>
            </a:pPr>
            <a:r>
              <a:rPr lang="en"/>
              <a:t>3 L2 Regularizers at 0.0001</a:t>
            </a:r>
            <a:endParaRPr/>
          </a:p>
          <a:p>
            <a:pPr marL="0" lvl="0" indent="0" algn="l" rtl="0">
              <a:spcBef>
                <a:spcPts val="0"/>
              </a:spcBef>
              <a:spcAft>
                <a:spcPts val="0"/>
              </a:spcAft>
              <a:buNone/>
            </a:pPr>
            <a:endParaRPr/>
          </a:p>
          <a:p>
            <a:pPr marL="0" lvl="0" indent="0" algn="l" rtl="0">
              <a:spcBef>
                <a:spcPts val="0"/>
              </a:spcBef>
              <a:spcAft>
                <a:spcPts val="0"/>
              </a:spcAft>
              <a:buNone/>
            </a:pPr>
            <a:r>
              <a:rPr lang="en"/>
              <a:t>70 Epochs were used to maximise the graph</a:t>
            </a:r>
            <a:endParaRPr/>
          </a:p>
        </p:txBody>
      </p:sp>
      <p:pic>
        <p:nvPicPr>
          <p:cNvPr id="485" name="Google Shape;485;p45"/>
          <p:cNvPicPr preferRelativeResize="0"/>
          <p:nvPr/>
        </p:nvPicPr>
        <p:blipFill>
          <a:blip r:embed="rId3">
            <a:alphaModFix/>
          </a:blip>
          <a:stretch>
            <a:fillRect/>
          </a:stretch>
        </p:blipFill>
        <p:spPr>
          <a:xfrm>
            <a:off x="789225" y="467300"/>
            <a:ext cx="3052674" cy="3815851"/>
          </a:xfrm>
          <a:prstGeom prst="rect">
            <a:avLst/>
          </a:prstGeom>
          <a:noFill/>
          <a:ln>
            <a:noFill/>
          </a:ln>
        </p:spPr>
      </p:pic>
      <p:grpSp>
        <p:nvGrpSpPr>
          <p:cNvPr id="486" name="Google Shape;486;p45"/>
          <p:cNvGrpSpPr/>
          <p:nvPr/>
        </p:nvGrpSpPr>
        <p:grpSpPr>
          <a:xfrm>
            <a:off x="8003326" y="1830395"/>
            <a:ext cx="420775" cy="420811"/>
            <a:chOff x="-5251625" y="3272950"/>
            <a:chExt cx="292225" cy="292250"/>
          </a:xfrm>
        </p:grpSpPr>
        <p:sp>
          <p:nvSpPr>
            <p:cNvPr id="487" name="Google Shape;487;p45"/>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45"/>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45"/>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46"/>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dirty="0"/>
              <a:t>Model Built Using Pre-Built </a:t>
            </a:r>
            <a:endParaRPr dirty="0"/>
          </a:p>
        </p:txBody>
      </p:sp>
      <p:sp>
        <p:nvSpPr>
          <p:cNvPr id="495" name="Google Shape;495;p46"/>
          <p:cNvSpPr txBox="1">
            <a:spLocks noGrp="1"/>
          </p:cNvSpPr>
          <p:nvPr>
            <p:ph type="subTitle" idx="1"/>
          </p:nvPr>
        </p:nvSpPr>
        <p:spPr>
          <a:xfrm>
            <a:off x="6411225" y="2121900"/>
            <a:ext cx="1889400" cy="50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accent1"/>
                </a:solidFill>
              </a:rPr>
              <a:t>Adjusted To Overfit And Improve The Model</a:t>
            </a:r>
            <a:endParaRPr>
              <a:solidFill>
                <a:schemeClr val="accent1"/>
              </a:solidFill>
            </a:endParaRPr>
          </a:p>
        </p:txBody>
      </p:sp>
      <p:sp>
        <p:nvSpPr>
          <p:cNvPr id="496" name="Google Shape;496;p46"/>
          <p:cNvSpPr txBox="1">
            <a:spLocks noGrp="1"/>
          </p:cNvSpPr>
          <p:nvPr>
            <p:ph type="title" idx="2"/>
          </p:nvPr>
        </p:nvSpPr>
        <p:spPr>
          <a:xfrm>
            <a:off x="5167125" y="1901250"/>
            <a:ext cx="1176900" cy="606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400"/>
              <a:buNone/>
            </a:pPr>
            <a:r>
              <a:rPr lang="en">
                <a:solidFill>
                  <a:schemeClr val="accent1"/>
                </a:solidFill>
              </a:rPr>
              <a:t>04</a:t>
            </a:r>
            <a:endParaRPr>
              <a:solidFill>
                <a:schemeClr val="accent1"/>
              </a:solidFill>
            </a:endParaRPr>
          </a:p>
        </p:txBody>
      </p:sp>
      <p:sp>
        <p:nvSpPr>
          <p:cNvPr id="497" name="Google Shape;497;p46"/>
          <p:cNvSpPr txBox="1">
            <a:spLocks noGrp="1"/>
          </p:cNvSpPr>
          <p:nvPr>
            <p:ph type="subTitle" idx="3"/>
          </p:nvPr>
        </p:nvSpPr>
        <p:spPr>
          <a:xfrm>
            <a:off x="6411225" y="3046600"/>
            <a:ext cx="1889400" cy="50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accent1"/>
                </a:solidFill>
              </a:rPr>
              <a:t>Train VGG16 Layers </a:t>
            </a:r>
            <a:endParaRPr>
              <a:solidFill>
                <a:schemeClr val="accent1"/>
              </a:solidFill>
            </a:endParaRPr>
          </a:p>
        </p:txBody>
      </p:sp>
      <p:sp>
        <p:nvSpPr>
          <p:cNvPr id="498" name="Google Shape;498;p46"/>
          <p:cNvSpPr txBox="1">
            <a:spLocks noGrp="1"/>
          </p:cNvSpPr>
          <p:nvPr>
            <p:ph type="title" idx="4"/>
          </p:nvPr>
        </p:nvSpPr>
        <p:spPr>
          <a:xfrm>
            <a:off x="5167125" y="2797975"/>
            <a:ext cx="1176900" cy="606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400"/>
              <a:buNone/>
            </a:pPr>
            <a:r>
              <a:rPr lang="en">
                <a:solidFill>
                  <a:schemeClr val="accent1"/>
                </a:solidFill>
              </a:rPr>
              <a:t>05</a:t>
            </a:r>
            <a:endParaRPr>
              <a:solidFill>
                <a:schemeClr val="accent1"/>
              </a:solidFill>
            </a:endParaRPr>
          </a:p>
        </p:txBody>
      </p:sp>
      <p:sp>
        <p:nvSpPr>
          <p:cNvPr id="499" name="Google Shape;499;p46"/>
          <p:cNvSpPr txBox="1">
            <a:spLocks noGrp="1"/>
          </p:cNvSpPr>
          <p:nvPr>
            <p:ph type="subTitle" idx="5"/>
          </p:nvPr>
        </p:nvSpPr>
        <p:spPr>
          <a:xfrm>
            <a:off x="6411225" y="3935450"/>
            <a:ext cx="1889400" cy="50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accent1"/>
                </a:solidFill>
              </a:rPr>
              <a:t>Hyper Parameters Adjusted to Regularise the model</a:t>
            </a:r>
            <a:endParaRPr>
              <a:solidFill>
                <a:schemeClr val="accent1"/>
              </a:solidFill>
            </a:endParaRPr>
          </a:p>
        </p:txBody>
      </p:sp>
      <p:sp>
        <p:nvSpPr>
          <p:cNvPr id="500" name="Google Shape;500;p46"/>
          <p:cNvSpPr txBox="1">
            <a:spLocks noGrp="1"/>
          </p:cNvSpPr>
          <p:nvPr>
            <p:ph type="title" idx="6"/>
          </p:nvPr>
        </p:nvSpPr>
        <p:spPr>
          <a:xfrm>
            <a:off x="5167125" y="3694700"/>
            <a:ext cx="1176900" cy="606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400"/>
              <a:buNone/>
            </a:pPr>
            <a:r>
              <a:rPr lang="en">
                <a:solidFill>
                  <a:schemeClr val="accent1"/>
                </a:solidFill>
              </a:rPr>
              <a:t>06</a:t>
            </a:r>
            <a:endParaRPr>
              <a:solidFill>
                <a:schemeClr val="accent1"/>
              </a:solidFill>
            </a:endParaRPr>
          </a:p>
        </p:txBody>
      </p:sp>
      <p:sp>
        <p:nvSpPr>
          <p:cNvPr id="501" name="Google Shape;501;p46"/>
          <p:cNvSpPr txBox="1">
            <a:spLocks noGrp="1"/>
          </p:cNvSpPr>
          <p:nvPr>
            <p:ph type="subTitle" idx="7"/>
          </p:nvPr>
        </p:nvSpPr>
        <p:spPr>
          <a:xfrm>
            <a:off x="725750" y="2121900"/>
            <a:ext cx="2010000" cy="502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900"/>
              <a:buNone/>
            </a:pPr>
            <a:r>
              <a:rPr lang="en">
                <a:solidFill>
                  <a:schemeClr val="accent1"/>
                </a:solidFill>
              </a:rPr>
              <a:t>Default Parameters Were Used</a:t>
            </a:r>
            <a:endParaRPr>
              <a:solidFill>
                <a:schemeClr val="accent1"/>
              </a:solidFill>
            </a:endParaRPr>
          </a:p>
        </p:txBody>
      </p:sp>
      <p:sp>
        <p:nvSpPr>
          <p:cNvPr id="502" name="Google Shape;502;p46"/>
          <p:cNvSpPr txBox="1">
            <a:spLocks noGrp="1"/>
          </p:cNvSpPr>
          <p:nvPr>
            <p:ph type="title" idx="8"/>
          </p:nvPr>
        </p:nvSpPr>
        <p:spPr>
          <a:xfrm>
            <a:off x="2827575" y="1901250"/>
            <a:ext cx="11769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solidFill>
                  <a:schemeClr val="accent1"/>
                </a:solidFill>
              </a:rPr>
              <a:t>01</a:t>
            </a:r>
            <a:endParaRPr>
              <a:solidFill>
                <a:schemeClr val="accent1"/>
              </a:solidFill>
            </a:endParaRPr>
          </a:p>
        </p:txBody>
      </p:sp>
      <p:sp>
        <p:nvSpPr>
          <p:cNvPr id="503" name="Google Shape;503;p46"/>
          <p:cNvSpPr txBox="1">
            <a:spLocks noGrp="1"/>
          </p:cNvSpPr>
          <p:nvPr>
            <p:ph type="subTitle" idx="9"/>
          </p:nvPr>
        </p:nvSpPr>
        <p:spPr>
          <a:xfrm>
            <a:off x="725750" y="3046600"/>
            <a:ext cx="2010000" cy="502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
                <a:solidFill>
                  <a:schemeClr val="accent1"/>
                </a:solidFill>
              </a:rPr>
              <a:t>Training Data Was Augmented</a:t>
            </a:r>
            <a:endParaRPr>
              <a:solidFill>
                <a:schemeClr val="accent1"/>
              </a:solidFill>
            </a:endParaRPr>
          </a:p>
        </p:txBody>
      </p:sp>
      <p:sp>
        <p:nvSpPr>
          <p:cNvPr id="504" name="Google Shape;504;p46"/>
          <p:cNvSpPr txBox="1">
            <a:spLocks noGrp="1"/>
          </p:cNvSpPr>
          <p:nvPr>
            <p:ph type="title" idx="13"/>
          </p:nvPr>
        </p:nvSpPr>
        <p:spPr>
          <a:xfrm>
            <a:off x="2827575" y="2797975"/>
            <a:ext cx="11769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solidFill>
                  <a:schemeClr val="accent1"/>
                </a:solidFill>
              </a:rPr>
              <a:t>02</a:t>
            </a:r>
            <a:endParaRPr>
              <a:solidFill>
                <a:schemeClr val="accent1"/>
              </a:solidFill>
            </a:endParaRPr>
          </a:p>
        </p:txBody>
      </p:sp>
      <p:sp>
        <p:nvSpPr>
          <p:cNvPr id="505" name="Google Shape;505;p46"/>
          <p:cNvSpPr txBox="1">
            <a:spLocks noGrp="1"/>
          </p:cNvSpPr>
          <p:nvPr>
            <p:ph type="subTitle" idx="14"/>
          </p:nvPr>
        </p:nvSpPr>
        <p:spPr>
          <a:xfrm>
            <a:off x="725750" y="3935450"/>
            <a:ext cx="2010000" cy="502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
                <a:solidFill>
                  <a:schemeClr val="accent1"/>
                </a:solidFill>
              </a:rPr>
              <a:t>Increasing Number Of Dense Layers </a:t>
            </a:r>
            <a:endParaRPr>
              <a:solidFill>
                <a:schemeClr val="accent1"/>
              </a:solidFill>
            </a:endParaRPr>
          </a:p>
        </p:txBody>
      </p:sp>
      <p:sp>
        <p:nvSpPr>
          <p:cNvPr id="506" name="Google Shape;506;p46"/>
          <p:cNvSpPr txBox="1">
            <a:spLocks noGrp="1"/>
          </p:cNvSpPr>
          <p:nvPr>
            <p:ph type="title" idx="15"/>
          </p:nvPr>
        </p:nvSpPr>
        <p:spPr>
          <a:xfrm>
            <a:off x="2827575" y="3694700"/>
            <a:ext cx="11769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solidFill>
                  <a:schemeClr val="accent1"/>
                </a:solidFill>
              </a:rPr>
              <a:t>03</a:t>
            </a:r>
            <a:endParaRPr>
              <a:solidFill>
                <a:schemeClr val="accent1"/>
              </a:solidFill>
            </a:endParaRPr>
          </a:p>
        </p:txBody>
      </p:sp>
      <p:sp>
        <p:nvSpPr>
          <p:cNvPr id="507" name="Google Shape;507;p46"/>
          <p:cNvSpPr txBox="1">
            <a:spLocks noGrp="1"/>
          </p:cNvSpPr>
          <p:nvPr>
            <p:ph type="ctrTitle" idx="16"/>
          </p:nvPr>
        </p:nvSpPr>
        <p:spPr>
          <a:xfrm>
            <a:off x="643488" y="2050763"/>
            <a:ext cx="2076000" cy="1962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r>
              <a:rPr lang="en"/>
              <a:t>VGG16 + BaseLine Model</a:t>
            </a:r>
            <a:endParaRPr/>
          </a:p>
        </p:txBody>
      </p:sp>
      <p:sp>
        <p:nvSpPr>
          <p:cNvPr id="508" name="Google Shape;508;p46"/>
          <p:cNvSpPr txBox="1">
            <a:spLocks noGrp="1"/>
          </p:cNvSpPr>
          <p:nvPr>
            <p:ph type="ctrTitle" idx="17"/>
          </p:nvPr>
        </p:nvSpPr>
        <p:spPr>
          <a:xfrm>
            <a:off x="643488" y="2993101"/>
            <a:ext cx="2076000" cy="1962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Clr>
                <a:schemeClr val="dk1"/>
              </a:buClr>
              <a:buSzPts val="1100"/>
              <a:buFont typeface="Arial"/>
              <a:buNone/>
            </a:pPr>
            <a:r>
              <a:rPr lang="en"/>
              <a:t>Data Augmentation </a:t>
            </a:r>
            <a:endParaRPr/>
          </a:p>
        </p:txBody>
      </p:sp>
      <p:sp>
        <p:nvSpPr>
          <p:cNvPr id="509" name="Google Shape;509;p46"/>
          <p:cNvSpPr txBox="1">
            <a:spLocks noGrp="1"/>
          </p:cNvSpPr>
          <p:nvPr>
            <p:ph type="ctrTitle" idx="18"/>
          </p:nvPr>
        </p:nvSpPr>
        <p:spPr>
          <a:xfrm>
            <a:off x="643488" y="3863900"/>
            <a:ext cx="2076000" cy="1962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Clr>
                <a:schemeClr val="dk1"/>
              </a:buClr>
              <a:buSzPts val="1100"/>
              <a:buFont typeface="Arial"/>
              <a:buNone/>
            </a:pPr>
            <a:r>
              <a:rPr lang="en"/>
              <a:t>Scaling Up the Model</a:t>
            </a:r>
            <a:endParaRPr/>
          </a:p>
        </p:txBody>
      </p:sp>
      <p:sp>
        <p:nvSpPr>
          <p:cNvPr id="510" name="Google Shape;510;p46"/>
          <p:cNvSpPr txBox="1">
            <a:spLocks noGrp="1"/>
          </p:cNvSpPr>
          <p:nvPr>
            <p:ph type="ctrTitle" idx="19"/>
          </p:nvPr>
        </p:nvSpPr>
        <p:spPr>
          <a:xfrm>
            <a:off x="6424513" y="2050763"/>
            <a:ext cx="2076000" cy="196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
              <a:t>Adjusting Learning Rate</a:t>
            </a:r>
            <a:endParaRPr/>
          </a:p>
        </p:txBody>
      </p:sp>
      <p:sp>
        <p:nvSpPr>
          <p:cNvPr id="511" name="Google Shape;511;p46"/>
          <p:cNvSpPr txBox="1">
            <a:spLocks noGrp="1"/>
          </p:cNvSpPr>
          <p:nvPr>
            <p:ph type="ctrTitle" idx="20"/>
          </p:nvPr>
        </p:nvSpPr>
        <p:spPr>
          <a:xfrm>
            <a:off x="6424513" y="2974963"/>
            <a:ext cx="2076000" cy="196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
              <a:t>Fine-Tuning Network</a:t>
            </a:r>
            <a:endParaRPr/>
          </a:p>
        </p:txBody>
      </p:sp>
      <p:sp>
        <p:nvSpPr>
          <p:cNvPr id="512" name="Google Shape;512;p46"/>
          <p:cNvSpPr txBox="1">
            <a:spLocks noGrp="1"/>
          </p:cNvSpPr>
          <p:nvPr>
            <p:ph type="ctrTitle" idx="21"/>
          </p:nvPr>
        </p:nvSpPr>
        <p:spPr>
          <a:xfrm>
            <a:off x="6424513" y="3863900"/>
            <a:ext cx="2076000" cy="196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
              <a:t>Implementing Dropout And Regularizers</a:t>
            </a:r>
            <a:endParaRPr/>
          </a:p>
        </p:txBody>
      </p:sp>
      <p:cxnSp>
        <p:nvCxnSpPr>
          <p:cNvPr id="513" name="Google Shape;513;p46"/>
          <p:cNvCxnSpPr/>
          <p:nvPr/>
        </p:nvCxnSpPr>
        <p:spPr>
          <a:xfrm>
            <a:off x="311700" y="1191700"/>
            <a:ext cx="8520600" cy="0"/>
          </a:xfrm>
          <a:prstGeom prst="straightConnector1">
            <a:avLst/>
          </a:prstGeom>
          <a:noFill/>
          <a:ln w="9525" cap="flat" cmpd="sng">
            <a:solidFill>
              <a:srgbClr val="48FFD5"/>
            </a:solidFill>
            <a:prstDash val="solid"/>
            <a:round/>
            <a:headEnd type="none" w="sm" len="sm"/>
            <a:tailEnd type="none" w="sm" len="sm"/>
          </a:ln>
        </p:spPr>
      </p:cxnSp>
      <p:grpSp>
        <p:nvGrpSpPr>
          <p:cNvPr id="514" name="Google Shape;514;p46"/>
          <p:cNvGrpSpPr/>
          <p:nvPr/>
        </p:nvGrpSpPr>
        <p:grpSpPr>
          <a:xfrm>
            <a:off x="3590017" y="3863898"/>
            <a:ext cx="444605" cy="419659"/>
            <a:chOff x="-1960150" y="3956600"/>
            <a:chExt cx="308775" cy="291450"/>
          </a:xfrm>
        </p:grpSpPr>
        <p:sp>
          <p:nvSpPr>
            <p:cNvPr id="515" name="Google Shape;515;p46"/>
            <p:cNvSpPr/>
            <p:nvPr/>
          </p:nvSpPr>
          <p:spPr>
            <a:xfrm>
              <a:off x="-1960150" y="3956600"/>
              <a:ext cx="308775" cy="51275"/>
            </a:xfrm>
            <a:custGeom>
              <a:avLst/>
              <a:gdLst/>
              <a:ahLst/>
              <a:cxnLst/>
              <a:rect l="l" t="t" r="r" b="b"/>
              <a:pathLst>
                <a:path w="12351" h="2051" extrusionOk="0">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46"/>
            <p:cNvSpPr/>
            <p:nvPr/>
          </p:nvSpPr>
          <p:spPr>
            <a:xfrm>
              <a:off x="-1934950" y="4025925"/>
              <a:ext cx="256000" cy="222125"/>
            </a:xfrm>
            <a:custGeom>
              <a:avLst/>
              <a:gdLst/>
              <a:ahLst/>
              <a:cxnLst/>
              <a:rect l="l" t="t" r="r" b="b"/>
              <a:pathLst>
                <a:path w="10240" h="8885" extrusionOk="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7" name="Google Shape;517;p46"/>
          <p:cNvGrpSpPr/>
          <p:nvPr/>
        </p:nvGrpSpPr>
        <p:grpSpPr>
          <a:xfrm>
            <a:off x="5113890" y="2088182"/>
            <a:ext cx="424159" cy="419659"/>
            <a:chOff x="-1182750" y="3962900"/>
            <a:chExt cx="294575" cy="291450"/>
          </a:xfrm>
        </p:grpSpPr>
        <p:sp>
          <p:nvSpPr>
            <p:cNvPr id="518" name="Google Shape;518;p46"/>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46"/>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46"/>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46"/>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46"/>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46"/>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46"/>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5" name="Google Shape;525;p46"/>
          <p:cNvGrpSpPr/>
          <p:nvPr/>
        </p:nvGrpSpPr>
        <p:grpSpPr>
          <a:xfrm>
            <a:off x="3590022" y="2074036"/>
            <a:ext cx="444610" cy="433821"/>
            <a:chOff x="-49764975" y="3183375"/>
            <a:chExt cx="299300" cy="299125"/>
          </a:xfrm>
        </p:grpSpPr>
        <p:sp>
          <p:nvSpPr>
            <p:cNvPr id="526" name="Google Shape;526;p46"/>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46"/>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46"/>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46"/>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46"/>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46"/>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46"/>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46"/>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46"/>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5" name="Google Shape;535;p46"/>
          <p:cNvGrpSpPr/>
          <p:nvPr/>
        </p:nvGrpSpPr>
        <p:grpSpPr>
          <a:xfrm>
            <a:off x="3591128" y="2890883"/>
            <a:ext cx="442373" cy="420775"/>
            <a:chOff x="-6690625" y="3631325"/>
            <a:chExt cx="307225" cy="292225"/>
          </a:xfrm>
        </p:grpSpPr>
        <p:sp>
          <p:nvSpPr>
            <p:cNvPr id="536" name="Google Shape;536;p46"/>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46"/>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46"/>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46"/>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46"/>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1" name="Google Shape;541;p46"/>
          <p:cNvGrpSpPr/>
          <p:nvPr/>
        </p:nvGrpSpPr>
        <p:grpSpPr>
          <a:xfrm>
            <a:off x="5115576" y="3863320"/>
            <a:ext cx="420775" cy="420811"/>
            <a:chOff x="-5251625" y="3272950"/>
            <a:chExt cx="292225" cy="292250"/>
          </a:xfrm>
        </p:grpSpPr>
        <p:sp>
          <p:nvSpPr>
            <p:cNvPr id="542" name="Google Shape;542;p46"/>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46"/>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46"/>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5" name="Google Shape;545;p46"/>
          <p:cNvGrpSpPr/>
          <p:nvPr/>
        </p:nvGrpSpPr>
        <p:grpSpPr>
          <a:xfrm>
            <a:off x="5142948" y="2974969"/>
            <a:ext cx="366052" cy="356831"/>
            <a:chOff x="-31817400" y="3910025"/>
            <a:chExt cx="301675" cy="294075"/>
          </a:xfrm>
        </p:grpSpPr>
        <p:sp>
          <p:nvSpPr>
            <p:cNvPr id="546" name="Google Shape;546;p46"/>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46"/>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46"/>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 name="Google Shape;332;p35">
            <a:extLst>
              <a:ext uri="{FF2B5EF4-FFF2-40B4-BE49-F238E27FC236}">
                <a16:creationId xmlns:a16="http://schemas.microsoft.com/office/drawing/2014/main" id="{E20B7978-1477-4E70-994E-95D592716B61}"/>
              </a:ext>
            </a:extLst>
          </p:cNvPr>
          <p:cNvGrpSpPr/>
          <p:nvPr/>
        </p:nvGrpSpPr>
        <p:grpSpPr>
          <a:xfrm>
            <a:off x="7009639" y="743101"/>
            <a:ext cx="350995" cy="350049"/>
            <a:chOff x="1310075" y="3253275"/>
            <a:chExt cx="296950" cy="296150"/>
          </a:xfrm>
          <a:solidFill>
            <a:schemeClr val="bg1"/>
          </a:solidFill>
        </p:grpSpPr>
        <p:sp>
          <p:nvSpPr>
            <p:cNvPr id="64" name="Google Shape;333;p35">
              <a:extLst>
                <a:ext uri="{FF2B5EF4-FFF2-40B4-BE49-F238E27FC236}">
                  <a16:creationId xmlns:a16="http://schemas.microsoft.com/office/drawing/2014/main" id="{A63FA408-F155-488D-AF0B-C76918826996}"/>
                </a:ext>
              </a:extLst>
            </p:cNvPr>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334;p35">
              <a:extLst>
                <a:ext uri="{FF2B5EF4-FFF2-40B4-BE49-F238E27FC236}">
                  <a16:creationId xmlns:a16="http://schemas.microsoft.com/office/drawing/2014/main" id="{323D22D1-E70F-4E41-8319-592BF8719E09}"/>
                </a:ext>
              </a:extLst>
            </p:cNvPr>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335;p35">
              <a:extLst>
                <a:ext uri="{FF2B5EF4-FFF2-40B4-BE49-F238E27FC236}">
                  <a16:creationId xmlns:a16="http://schemas.microsoft.com/office/drawing/2014/main" id="{1A0B5E45-7955-4DB4-842C-26A8CA7327E3}"/>
                </a:ext>
              </a:extLst>
            </p:cNvPr>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47"/>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Building VGG16 Model</a:t>
            </a:r>
            <a:endParaRPr/>
          </a:p>
        </p:txBody>
      </p:sp>
      <p:sp>
        <p:nvSpPr>
          <p:cNvPr id="554" name="Google Shape;554;p47"/>
          <p:cNvSpPr txBox="1">
            <a:spLocks noGrp="1"/>
          </p:cNvSpPr>
          <p:nvPr>
            <p:ph type="subTitle" idx="1"/>
          </p:nvPr>
        </p:nvSpPr>
        <p:spPr>
          <a:xfrm>
            <a:off x="4851725" y="2732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Weights = “imagnet”</a:t>
            </a:r>
            <a:endParaRPr>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r>
              <a:rPr lang="en">
                <a:solidFill>
                  <a:schemeClr val="accent1"/>
                </a:solidFill>
              </a:rPr>
              <a:t>Include_top = “False”</a:t>
            </a:r>
            <a:endParaRPr>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r>
              <a:rPr lang="en">
                <a:solidFill>
                  <a:schemeClr val="accent1"/>
                </a:solidFill>
              </a:rPr>
              <a:t>Input_shape = 150 by 150 by 3</a:t>
            </a:r>
            <a:endParaRPr>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r>
              <a:rPr lang="en">
                <a:solidFill>
                  <a:schemeClr val="accent1"/>
                </a:solidFill>
              </a:rPr>
              <a:t>Consists of blocks, with each block having two to three Conv2D layers and 1 MaxPooling2D layer</a:t>
            </a:r>
            <a:endParaRPr>
              <a:solidFill>
                <a:schemeClr val="accent1"/>
              </a:solidFill>
            </a:endParaRPr>
          </a:p>
        </p:txBody>
      </p:sp>
      <p:pic>
        <p:nvPicPr>
          <p:cNvPr id="555" name="Google Shape;555;p47"/>
          <p:cNvPicPr preferRelativeResize="0"/>
          <p:nvPr/>
        </p:nvPicPr>
        <p:blipFill>
          <a:blip r:embed="rId3">
            <a:alphaModFix/>
          </a:blip>
          <a:stretch>
            <a:fillRect/>
          </a:stretch>
        </p:blipFill>
        <p:spPr>
          <a:xfrm>
            <a:off x="4893700" y="4246200"/>
            <a:ext cx="3251776" cy="568400"/>
          </a:xfrm>
          <a:prstGeom prst="rect">
            <a:avLst/>
          </a:prstGeom>
          <a:noFill/>
          <a:ln>
            <a:noFill/>
          </a:ln>
        </p:spPr>
      </p:pic>
      <p:pic>
        <p:nvPicPr>
          <p:cNvPr id="556" name="Google Shape;556;p47"/>
          <p:cNvPicPr preferRelativeResize="0"/>
          <p:nvPr/>
        </p:nvPicPr>
        <p:blipFill>
          <a:blip r:embed="rId4">
            <a:alphaModFix/>
          </a:blip>
          <a:stretch>
            <a:fillRect/>
          </a:stretch>
        </p:blipFill>
        <p:spPr>
          <a:xfrm>
            <a:off x="138425" y="1936875"/>
            <a:ext cx="4588899" cy="2068481"/>
          </a:xfrm>
          <a:prstGeom prst="rect">
            <a:avLst/>
          </a:prstGeom>
          <a:noFill/>
          <a:ln>
            <a:noFill/>
          </a:ln>
        </p:spPr>
      </p:pic>
      <p:grpSp>
        <p:nvGrpSpPr>
          <p:cNvPr id="557" name="Google Shape;557;p47"/>
          <p:cNvGrpSpPr/>
          <p:nvPr/>
        </p:nvGrpSpPr>
        <p:grpSpPr>
          <a:xfrm>
            <a:off x="6436597" y="1737499"/>
            <a:ext cx="444610" cy="433821"/>
            <a:chOff x="-49764975" y="3183375"/>
            <a:chExt cx="299300" cy="299125"/>
          </a:xfrm>
        </p:grpSpPr>
        <p:sp>
          <p:nvSpPr>
            <p:cNvPr id="558" name="Google Shape;558;p47"/>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7"/>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7"/>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7"/>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7"/>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47"/>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47"/>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47"/>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47"/>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48"/>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Building Base Model</a:t>
            </a:r>
            <a:endParaRPr>
              <a:solidFill>
                <a:schemeClr val="accent1"/>
              </a:solidFill>
            </a:endParaRPr>
          </a:p>
        </p:txBody>
      </p:sp>
      <p:sp>
        <p:nvSpPr>
          <p:cNvPr id="572" name="Google Shape;572;p48"/>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2"/>
                </a:solidFill>
              </a:rPr>
              <a:t>Two Dense Layers, 512 and 10 Neurons</a:t>
            </a:r>
            <a:endParaRPr sz="1200">
              <a:solidFill>
                <a:schemeClr val="lt2"/>
              </a:solidFill>
            </a:endParaRPr>
          </a:p>
          <a:p>
            <a:pPr marL="0" lvl="0" indent="0" algn="l" rtl="0">
              <a:spcBef>
                <a:spcPts val="0"/>
              </a:spcBef>
              <a:spcAft>
                <a:spcPts val="0"/>
              </a:spcAft>
              <a:buNone/>
            </a:pPr>
            <a:endParaRPr sz="1200">
              <a:solidFill>
                <a:schemeClr val="lt2"/>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lt2"/>
                </a:solidFill>
                <a:latin typeface="Roboto"/>
                <a:ea typeface="Roboto"/>
                <a:cs typeface="Roboto"/>
                <a:sym typeface="Roboto"/>
              </a:rPr>
              <a:t>ImageDataGenerator(Rescale =1./255)</a:t>
            </a:r>
            <a:endParaRPr sz="1200">
              <a:solidFill>
                <a:schemeClr val="lt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200">
                <a:solidFill>
                  <a:schemeClr val="lt2"/>
                </a:solidFill>
                <a:latin typeface="Roboto"/>
                <a:ea typeface="Roboto"/>
                <a:cs typeface="Roboto"/>
                <a:sym typeface="Roboto"/>
              </a:rPr>
              <a:t>Batch size = 25</a:t>
            </a:r>
            <a:endParaRPr sz="1200">
              <a:solidFill>
                <a:schemeClr val="lt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200">
                <a:solidFill>
                  <a:schemeClr val="lt2"/>
                </a:solidFill>
                <a:latin typeface="Roboto"/>
                <a:ea typeface="Roboto"/>
                <a:cs typeface="Roboto"/>
                <a:sym typeface="Roboto"/>
              </a:rPr>
              <a:t>Class Mode = Categorical </a:t>
            </a:r>
            <a:endParaRPr sz="1200">
              <a:solidFill>
                <a:schemeClr val="lt2"/>
              </a:solidFill>
              <a:latin typeface="Roboto"/>
              <a:ea typeface="Roboto"/>
              <a:cs typeface="Roboto"/>
              <a:sym typeface="Roboto"/>
            </a:endParaRPr>
          </a:p>
          <a:p>
            <a:pPr marL="0" lvl="0" indent="0" algn="l" rtl="0">
              <a:spcBef>
                <a:spcPts val="0"/>
              </a:spcBef>
              <a:spcAft>
                <a:spcPts val="0"/>
              </a:spcAft>
              <a:buNone/>
            </a:pPr>
            <a:r>
              <a:rPr lang="en" sz="1200">
                <a:solidFill>
                  <a:schemeClr val="lt2"/>
                </a:solidFill>
              </a:rPr>
              <a:t>Conv_base.trainable = False</a:t>
            </a:r>
            <a:endParaRPr sz="1200">
              <a:solidFill>
                <a:schemeClr val="lt2"/>
              </a:solidFill>
            </a:endParaRPr>
          </a:p>
        </p:txBody>
      </p:sp>
      <p:pic>
        <p:nvPicPr>
          <p:cNvPr id="573" name="Google Shape;573;p48"/>
          <p:cNvPicPr preferRelativeResize="0"/>
          <p:nvPr/>
        </p:nvPicPr>
        <p:blipFill>
          <a:blip r:embed="rId3">
            <a:alphaModFix/>
          </a:blip>
          <a:stretch>
            <a:fillRect/>
          </a:stretch>
        </p:blipFill>
        <p:spPr>
          <a:xfrm>
            <a:off x="145400" y="1174125"/>
            <a:ext cx="4478574" cy="1205200"/>
          </a:xfrm>
          <a:prstGeom prst="rect">
            <a:avLst/>
          </a:prstGeom>
          <a:noFill/>
          <a:ln>
            <a:noFill/>
          </a:ln>
        </p:spPr>
      </p:pic>
      <p:pic>
        <p:nvPicPr>
          <p:cNvPr id="574" name="Google Shape;574;p48"/>
          <p:cNvPicPr preferRelativeResize="0"/>
          <p:nvPr/>
        </p:nvPicPr>
        <p:blipFill>
          <a:blip r:embed="rId4">
            <a:alphaModFix/>
          </a:blip>
          <a:stretch>
            <a:fillRect/>
          </a:stretch>
        </p:blipFill>
        <p:spPr>
          <a:xfrm>
            <a:off x="145400" y="2916575"/>
            <a:ext cx="4636400" cy="869325"/>
          </a:xfrm>
          <a:prstGeom prst="rect">
            <a:avLst/>
          </a:prstGeom>
          <a:noFill/>
          <a:ln>
            <a:noFill/>
          </a:ln>
        </p:spPr>
      </p:pic>
      <p:grpSp>
        <p:nvGrpSpPr>
          <p:cNvPr id="575" name="Google Shape;575;p48"/>
          <p:cNvGrpSpPr/>
          <p:nvPr/>
        </p:nvGrpSpPr>
        <p:grpSpPr>
          <a:xfrm>
            <a:off x="6436597" y="1737499"/>
            <a:ext cx="444610" cy="433821"/>
            <a:chOff x="-49764975" y="3183375"/>
            <a:chExt cx="299300" cy="299125"/>
          </a:xfrm>
        </p:grpSpPr>
        <p:sp>
          <p:nvSpPr>
            <p:cNvPr id="576" name="Google Shape;576;p48"/>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48"/>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48"/>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48"/>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48"/>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48"/>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48"/>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48"/>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48"/>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49"/>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Building Base Model</a:t>
            </a:r>
            <a:endParaRPr/>
          </a:p>
        </p:txBody>
      </p:sp>
      <p:sp>
        <p:nvSpPr>
          <p:cNvPr id="590" name="Google Shape;590;p49"/>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Optimizer = ‘rmsprop’ did not work</a:t>
            </a:r>
            <a:endParaRPr dirty="0">
              <a:solidFill>
                <a:schemeClr val="accent1"/>
              </a:solidFill>
            </a:endParaRPr>
          </a:p>
          <a:p>
            <a:pPr marL="0" lvl="0" indent="0" algn="l" rtl="0">
              <a:spcBef>
                <a:spcPts val="0"/>
              </a:spcBef>
              <a:spcAft>
                <a:spcPts val="0"/>
              </a:spcAft>
              <a:buNone/>
            </a:pPr>
            <a:r>
              <a:rPr lang="en" dirty="0">
                <a:solidFill>
                  <a:schemeClr val="accent1"/>
                </a:solidFill>
              </a:rPr>
              <a:t>Loss = “categorical_crossentropy”</a:t>
            </a:r>
            <a:endParaRPr dirty="0">
              <a:solidFill>
                <a:schemeClr val="accent1"/>
              </a:solidFill>
            </a:endParaRPr>
          </a:p>
          <a:p>
            <a:pPr marL="0" lvl="0" indent="0" algn="l" rtl="0">
              <a:spcBef>
                <a:spcPts val="0"/>
              </a:spcBef>
              <a:spcAft>
                <a:spcPts val="0"/>
              </a:spcAft>
              <a:buNone/>
            </a:pPr>
            <a:r>
              <a:rPr lang="en" dirty="0">
                <a:solidFill>
                  <a:schemeClr val="accent1"/>
                </a:solidFill>
              </a:rPr>
              <a:t>Metrics = [“acc”]</a:t>
            </a:r>
            <a:endParaRPr dirty="0">
              <a:solidFill>
                <a:schemeClr val="accent1"/>
              </a:solidFill>
            </a:endParaRPr>
          </a:p>
          <a:p>
            <a:pPr marL="0" lvl="0" indent="0" algn="l" rtl="0">
              <a:spcBef>
                <a:spcPts val="0"/>
              </a:spcBef>
              <a:spcAft>
                <a:spcPts val="0"/>
              </a:spcAft>
              <a:buNone/>
            </a:pPr>
            <a:endParaRPr dirty="0">
              <a:solidFill>
                <a:schemeClr val="accent1"/>
              </a:solidFill>
            </a:endParaRPr>
          </a:p>
          <a:p>
            <a:pPr marL="0" lvl="0" indent="0" algn="l" rtl="0">
              <a:spcBef>
                <a:spcPts val="0"/>
              </a:spcBef>
              <a:spcAft>
                <a:spcPts val="0"/>
              </a:spcAft>
              <a:buNone/>
            </a:pPr>
            <a:r>
              <a:rPr lang="en" dirty="0">
                <a:solidFill>
                  <a:schemeClr val="accent1"/>
                </a:solidFill>
              </a:rPr>
              <a:t>Steps_per_epoch = 300</a:t>
            </a:r>
            <a:endParaRPr dirty="0">
              <a:solidFill>
                <a:schemeClr val="accent1"/>
              </a:solidFill>
            </a:endParaRPr>
          </a:p>
          <a:p>
            <a:pPr marL="0" lvl="0" indent="0" algn="l" rtl="0">
              <a:spcBef>
                <a:spcPts val="0"/>
              </a:spcBef>
              <a:spcAft>
                <a:spcPts val="0"/>
              </a:spcAft>
              <a:buNone/>
            </a:pPr>
            <a:r>
              <a:rPr lang="en" dirty="0">
                <a:solidFill>
                  <a:schemeClr val="accent1"/>
                </a:solidFill>
              </a:rPr>
              <a:t>Validaiton_steps = 80</a:t>
            </a:r>
            <a:endParaRPr dirty="0">
              <a:solidFill>
                <a:schemeClr val="accent1"/>
              </a:solidFill>
            </a:endParaRPr>
          </a:p>
          <a:p>
            <a:pPr marL="0" lvl="0" indent="0" algn="l" rtl="0">
              <a:spcBef>
                <a:spcPts val="0"/>
              </a:spcBef>
              <a:spcAft>
                <a:spcPts val="0"/>
              </a:spcAft>
              <a:buNone/>
            </a:pPr>
            <a:r>
              <a:rPr lang="en" dirty="0">
                <a:solidFill>
                  <a:schemeClr val="accent1"/>
                </a:solidFill>
              </a:rPr>
              <a:t>Epochs = 30</a:t>
            </a:r>
            <a:endParaRPr dirty="0">
              <a:solidFill>
                <a:schemeClr val="accent1"/>
              </a:solidFill>
            </a:endParaRPr>
          </a:p>
          <a:p>
            <a:pPr marL="0" lvl="0" indent="0" algn="l" rtl="0">
              <a:spcBef>
                <a:spcPts val="0"/>
              </a:spcBef>
              <a:spcAft>
                <a:spcPts val="0"/>
              </a:spcAft>
              <a:buNone/>
            </a:pPr>
            <a:endParaRPr dirty="0"/>
          </a:p>
        </p:txBody>
      </p:sp>
      <p:pic>
        <p:nvPicPr>
          <p:cNvPr id="591" name="Google Shape;591;p49"/>
          <p:cNvPicPr preferRelativeResize="0"/>
          <p:nvPr/>
        </p:nvPicPr>
        <p:blipFill>
          <a:blip r:embed="rId3">
            <a:alphaModFix/>
          </a:blip>
          <a:stretch>
            <a:fillRect/>
          </a:stretch>
        </p:blipFill>
        <p:spPr>
          <a:xfrm>
            <a:off x="82413" y="3525425"/>
            <a:ext cx="4528200" cy="239475"/>
          </a:xfrm>
          <a:prstGeom prst="rect">
            <a:avLst/>
          </a:prstGeom>
          <a:noFill/>
          <a:ln>
            <a:noFill/>
          </a:ln>
        </p:spPr>
      </p:pic>
      <p:pic>
        <p:nvPicPr>
          <p:cNvPr id="592" name="Google Shape;592;p49"/>
          <p:cNvPicPr preferRelativeResize="0"/>
          <p:nvPr/>
        </p:nvPicPr>
        <p:blipFill>
          <a:blip r:embed="rId4">
            <a:alphaModFix/>
          </a:blip>
          <a:stretch>
            <a:fillRect/>
          </a:stretch>
        </p:blipFill>
        <p:spPr>
          <a:xfrm>
            <a:off x="166400" y="2571750"/>
            <a:ext cx="4564225" cy="269750"/>
          </a:xfrm>
          <a:prstGeom prst="rect">
            <a:avLst/>
          </a:prstGeom>
          <a:noFill/>
          <a:ln>
            <a:noFill/>
          </a:ln>
        </p:spPr>
      </p:pic>
      <p:pic>
        <p:nvPicPr>
          <p:cNvPr id="593" name="Google Shape;593;p49"/>
          <p:cNvPicPr preferRelativeResize="0"/>
          <p:nvPr/>
        </p:nvPicPr>
        <p:blipFill>
          <a:blip r:embed="rId5">
            <a:alphaModFix/>
          </a:blip>
          <a:stretch>
            <a:fillRect/>
          </a:stretch>
        </p:blipFill>
        <p:spPr>
          <a:xfrm>
            <a:off x="117400" y="964150"/>
            <a:ext cx="4458226" cy="693025"/>
          </a:xfrm>
          <a:prstGeom prst="rect">
            <a:avLst/>
          </a:prstGeom>
          <a:noFill/>
          <a:ln>
            <a:noFill/>
          </a:ln>
        </p:spPr>
      </p:pic>
      <p:sp>
        <p:nvSpPr>
          <p:cNvPr id="594" name="Google Shape;594;p49"/>
          <p:cNvSpPr txBox="1"/>
          <p:nvPr/>
        </p:nvSpPr>
        <p:spPr>
          <a:xfrm>
            <a:off x="1210650" y="1737500"/>
            <a:ext cx="2078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2"/>
                </a:solidFill>
                <a:latin typeface="Roboto Light"/>
                <a:ea typeface="Roboto Light"/>
                <a:cs typeface="Roboto Light"/>
                <a:sym typeface="Roboto Light"/>
              </a:rPr>
              <a:t>Validation accuracy constant at 0.100 when optimizer = “rmsprop”</a:t>
            </a:r>
            <a:endParaRPr sz="1000">
              <a:solidFill>
                <a:schemeClr val="lt2"/>
              </a:solidFill>
              <a:latin typeface="Roboto Light"/>
              <a:ea typeface="Roboto Light"/>
              <a:cs typeface="Roboto Light"/>
              <a:sym typeface="Roboto Light"/>
            </a:endParaRPr>
          </a:p>
        </p:txBody>
      </p:sp>
      <p:sp>
        <p:nvSpPr>
          <p:cNvPr id="595" name="Google Shape;595;p49"/>
          <p:cNvSpPr txBox="1"/>
          <p:nvPr/>
        </p:nvSpPr>
        <p:spPr>
          <a:xfrm>
            <a:off x="1342075" y="2890600"/>
            <a:ext cx="2078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2"/>
                </a:solidFill>
                <a:latin typeface="Roboto Light"/>
                <a:ea typeface="Roboto Light"/>
                <a:cs typeface="Roboto Light"/>
                <a:sym typeface="Roboto Light"/>
              </a:rPr>
              <a:t>Code use for compiling the model</a:t>
            </a:r>
            <a:endParaRPr sz="1000">
              <a:solidFill>
                <a:schemeClr val="lt2"/>
              </a:solidFill>
              <a:latin typeface="Roboto Light"/>
              <a:ea typeface="Roboto Light"/>
              <a:cs typeface="Roboto Light"/>
              <a:sym typeface="Roboto Light"/>
            </a:endParaRPr>
          </a:p>
        </p:txBody>
      </p:sp>
      <p:sp>
        <p:nvSpPr>
          <p:cNvPr id="596" name="Google Shape;596;p49"/>
          <p:cNvSpPr txBox="1"/>
          <p:nvPr/>
        </p:nvSpPr>
        <p:spPr>
          <a:xfrm>
            <a:off x="1409313" y="3889800"/>
            <a:ext cx="2078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2"/>
                </a:solidFill>
                <a:latin typeface="Roboto Light"/>
                <a:ea typeface="Roboto Light"/>
                <a:cs typeface="Roboto Light"/>
                <a:sym typeface="Roboto Light"/>
              </a:rPr>
              <a:t>Code use for fitting the model</a:t>
            </a:r>
            <a:endParaRPr sz="1000">
              <a:solidFill>
                <a:schemeClr val="lt2"/>
              </a:solidFill>
              <a:latin typeface="Roboto Light"/>
              <a:ea typeface="Roboto Light"/>
              <a:cs typeface="Roboto Light"/>
              <a:sym typeface="Roboto Light"/>
            </a:endParaRPr>
          </a:p>
        </p:txBody>
      </p:sp>
      <p:grpSp>
        <p:nvGrpSpPr>
          <p:cNvPr id="597" name="Google Shape;597;p49"/>
          <p:cNvGrpSpPr/>
          <p:nvPr/>
        </p:nvGrpSpPr>
        <p:grpSpPr>
          <a:xfrm>
            <a:off x="6436597" y="1737499"/>
            <a:ext cx="444610" cy="433821"/>
            <a:chOff x="-49764975" y="3183375"/>
            <a:chExt cx="299300" cy="299125"/>
          </a:xfrm>
        </p:grpSpPr>
        <p:sp>
          <p:nvSpPr>
            <p:cNvPr id="598" name="Google Shape;598;p49"/>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49"/>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49"/>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49"/>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49"/>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49"/>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49"/>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49"/>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49"/>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50"/>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Base Model</a:t>
            </a:r>
            <a:endParaRPr>
              <a:solidFill>
                <a:schemeClr val="accent1"/>
              </a:solidFill>
            </a:endParaRPr>
          </a:p>
        </p:txBody>
      </p:sp>
      <p:sp>
        <p:nvSpPr>
          <p:cNvPr id="612" name="Google Shape;612;p50"/>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Accuracy Graph of Base Model</a:t>
            </a:r>
            <a:endParaRPr/>
          </a:p>
          <a:p>
            <a:pPr marL="0" lvl="0" indent="0" algn="l" rtl="0">
              <a:spcBef>
                <a:spcPts val="0"/>
              </a:spcBef>
              <a:spcAft>
                <a:spcPts val="0"/>
              </a:spcAft>
              <a:buNone/>
            </a:pPr>
            <a:r>
              <a:rPr lang="en"/>
              <a:t>Loss Graph of Base Model</a:t>
            </a:r>
            <a:endParaRPr/>
          </a:p>
        </p:txBody>
      </p:sp>
      <p:pic>
        <p:nvPicPr>
          <p:cNvPr id="613" name="Google Shape;613;p50"/>
          <p:cNvPicPr preferRelativeResize="0"/>
          <p:nvPr/>
        </p:nvPicPr>
        <p:blipFill>
          <a:blip r:embed="rId3">
            <a:alphaModFix/>
          </a:blip>
          <a:stretch>
            <a:fillRect/>
          </a:stretch>
        </p:blipFill>
        <p:spPr>
          <a:xfrm>
            <a:off x="775200" y="736200"/>
            <a:ext cx="2998900" cy="3853049"/>
          </a:xfrm>
          <a:prstGeom prst="rect">
            <a:avLst/>
          </a:prstGeom>
          <a:noFill/>
          <a:ln>
            <a:noFill/>
          </a:ln>
        </p:spPr>
      </p:pic>
      <p:grpSp>
        <p:nvGrpSpPr>
          <p:cNvPr id="614" name="Google Shape;614;p50"/>
          <p:cNvGrpSpPr/>
          <p:nvPr/>
        </p:nvGrpSpPr>
        <p:grpSpPr>
          <a:xfrm>
            <a:off x="7584247" y="1772474"/>
            <a:ext cx="444610" cy="433821"/>
            <a:chOff x="-49764975" y="3183375"/>
            <a:chExt cx="299300" cy="299125"/>
          </a:xfrm>
        </p:grpSpPr>
        <p:sp>
          <p:nvSpPr>
            <p:cNvPr id="615" name="Google Shape;615;p50"/>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50"/>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50"/>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50"/>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50"/>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50"/>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50"/>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50"/>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50"/>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1"/>
                </a:solidFill>
              </a:rPr>
              <a:t>Overview</a:t>
            </a:r>
            <a:r>
              <a:rPr lang="en"/>
              <a:t> </a:t>
            </a:r>
            <a:endParaRPr/>
          </a:p>
        </p:txBody>
      </p:sp>
      <p:sp>
        <p:nvSpPr>
          <p:cNvPr id="260" name="Google Shape;260;p33"/>
          <p:cNvSpPr txBox="1"/>
          <p:nvPr/>
        </p:nvSpPr>
        <p:spPr>
          <a:xfrm>
            <a:off x="1823838" y="1403132"/>
            <a:ext cx="2289000" cy="289306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accent1"/>
                </a:solidFill>
                <a:latin typeface="Roboto Light"/>
                <a:ea typeface="Roboto Light"/>
                <a:cs typeface="Roboto Light"/>
                <a:sym typeface="Roboto Light"/>
              </a:rPr>
              <a:t>Purpose :</a:t>
            </a:r>
            <a:endParaRPr sz="1600" dirty="0">
              <a:solidFill>
                <a:schemeClr val="accent1"/>
              </a:solidFill>
              <a:latin typeface="Roboto Light"/>
              <a:ea typeface="Roboto Light"/>
              <a:cs typeface="Roboto Light"/>
              <a:sym typeface="Roboto Light"/>
            </a:endParaRPr>
          </a:p>
          <a:p>
            <a:pPr marL="0" lvl="0" indent="0" algn="l" rtl="0">
              <a:spcBef>
                <a:spcPts val="0"/>
              </a:spcBef>
              <a:spcAft>
                <a:spcPts val="0"/>
              </a:spcAft>
              <a:buNone/>
            </a:pPr>
            <a:endParaRPr dirty="0">
              <a:solidFill>
                <a:schemeClr val="accent1"/>
              </a:solidFill>
              <a:latin typeface="Roboto Light"/>
              <a:ea typeface="Roboto Light"/>
              <a:cs typeface="Roboto Light"/>
              <a:sym typeface="Roboto Light"/>
            </a:endParaRPr>
          </a:p>
          <a:p>
            <a:pPr marL="0" lvl="0" indent="0" algn="l" rtl="0">
              <a:spcBef>
                <a:spcPts val="0"/>
              </a:spcBef>
              <a:spcAft>
                <a:spcPts val="0"/>
              </a:spcAft>
              <a:buNone/>
            </a:pPr>
            <a:r>
              <a:rPr lang="en" sz="1300" dirty="0">
                <a:solidFill>
                  <a:schemeClr val="lt2"/>
                </a:solidFill>
                <a:latin typeface="Roboto"/>
                <a:ea typeface="Roboto"/>
                <a:cs typeface="Roboto"/>
                <a:sym typeface="Roboto"/>
              </a:rPr>
              <a:t>Build two multi-image classification model to recognise and classify 10 different classes of foods</a:t>
            </a:r>
            <a:endParaRPr sz="1300" dirty="0">
              <a:solidFill>
                <a:schemeClr val="lt2"/>
              </a:solidFill>
              <a:latin typeface="Roboto"/>
              <a:ea typeface="Roboto"/>
              <a:cs typeface="Roboto"/>
              <a:sym typeface="Roboto"/>
            </a:endParaRPr>
          </a:p>
          <a:p>
            <a:pPr marL="0" lvl="0" indent="0" algn="l" rtl="0">
              <a:spcBef>
                <a:spcPts val="0"/>
              </a:spcBef>
              <a:spcAft>
                <a:spcPts val="0"/>
              </a:spcAft>
              <a:buNone/>
            </a:pPr>
            <a:endParaRPr sz="1300" dirty="0">
              <a:solidFill>
                <a:schemeClr val="lt2"/>
              </a:solidFill>
              <a:latin typeface="Roboto"/>
              <a:ea typeface="Roboto"/>
              <a:cs typeface="Roboto"/>
              <a:sym typeface="Roboto"/>
            </a:endParaRPr>
          </a:p>
          <a:p>
            <a:pPr marL="0" lvl="0" indent="0" algn="l" rtl="0">
              <a:spcBef>
                <a:spcPts val="0"/>
              </a:spcBef>
              <a:spcAft>
                <a:spcPts val="0"/>
              </a:spcAft>
              <a:buNone/>
            </a:pPr>
            <a:r>
              <a:rPr lang="en" sz="1300" dirty="0">
                <a:solidFill>
                  <a:schemeClr val="lt2"/>
                </a:solidFill>
                <a:latin typeface="Roboto"/>
                <a:ea typeface="Roboto"/>
                <a:cs typeface="Roboto"/>
                <a:sym typeface="Roboto"/>
              </a:rPr>
              <a:t>C</a:t>
            </a:r>
            <a:r>
              <a:rPr lang="en-SG" sz="1300" dirty="0">
                <a:solidFill>
                  <a:schemeClr val="lt2"/>
                </a:solidFill>
                <a:latin typeface="Roboto"/>
                <a:ea typeface="Roboto"/>
                <a:cs typeface="Roboto"/>
                <a:sym typeface="Roboto"/>
              </a:rPr>
              <a:t>o</a:t>
            </a:r>
            <a:r>
              <a:rPr lang="en" sz="1300" dirty="0">
                <a:solidFill>
                  <a:schemeClr val="lt2"/>
                </a:solidFill>
                <a:latin typeface="Roboto"/>
                <a:ea typeface="Roboto"/>
                <a:cs typeface="Roboto"/>
                <a:sym typeface="Roboto"/>
              </a:rPr>
              <a:t>mpare and use the better of the two to classify random images online</a:t>
            </a:r>
            <a:endParaRPr sz="1300" dirty="0">
              <a:solidFill>
                <a:schemeClr val="lt2"/>
              </a:solidFill>
              <a:latin typeface="Roboto"/>
              <a:ea typeface="Roboto"/>
              <a:cs typeface="Roboto"/>
              <a:sym typeface="Roboto"/>
            </a:endParaRPr>
          </a:p>
          <a:p>
            <a:pPr marL="0" lvl="0" indent="0" algn="l" rtl="0">
              <a:spcBef>
                <a:spcPts val="0"/>
              </a:spcBef>
              <a:spcAft>
                <a:spcPts val="0"/>
              </a:spcAft>
              <a:buNone/>
            </a:pPr>
            <a:endParaRPr dirty="0">
              <a:solidFill>
                <a:schemeClr val="accent1"/>
              </a:solidFill>
              <a:latin typeface="Roboto"/>
              <a:ea typeface="Roboto"/>
              <a:cs typeface="Roboto"/>
              <a:sym typeface="Roboto"/>
            </a:endParaRPr>
          </a:p>
          <a:p>
            <a:pPr marL="0" lvl="0" indent="0" algn="l" rtl="0">
              <a:spcBef>
                <a:spcPts val="0"/>
              </a:spcBef>
              <a:spcAft>
                <a:spcPts val="0"/>
              </a:spcAft>
              <a:buNone/>
            </a:pPr>
            <a:endParaRPr dirty="0">
              <a:solidFill>
                <a:schemeClr val="accent1"/>
              </a:solidFill>
              <a:latin typeface="Roboto"/>
              <a:ea typeface="Roboto"/>
              <a:cs typeface="Roboto"/>
              <a:sym typeface="Roboto"/>
            </a:endParaRPr>
          </a:p>
          <a:p>
            <a:pPr marL="0" lvl="0" indent="0" algn="l" rtl="0">
              <a:spcBef>
                <a:spcPts val="0"/>
              </a:spcBef>
              <a:spcAft>
                <a:spcPts val="0"/>
              </a:spcAft>
              <a:buNone/>
            </a:pPr>
            <a:endParaRPr dirty="0">
              <a:solidFill>
                <a:schemeClr val="accent1"/>
              </a:solidFill>
              <a:latin typeface="Roboto"/>
              <a:ea typeface="Roboto"/>
              <a:cs typeface="Roboto"/>
              <a:sym typeface="Roboto"/>
            </a:endParaRPr>
          </a:p>
        </p:txBody>
      </p:sp>
      <p:sp>
        <p:nvSpPr>
          <p:cNvPr id="261" name="Google Shape;261;p33"/>
          <p:cNvSpPr txBox="1"/>
          <p:nvPr/>
        </p:nvSpPr>
        <p:spPr>
          <a:xfrm>
            <a:off x="5031163" y="1403132"/>
            <a:ext cx="2289000" cy="389334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accent1"/>
                </a:solidFill>
                <a:latin typeface="Roboto Light"/>
                <a:ea typeface="Roboto Light"/>
                <a:cs typeface="Roboto Light"/>
                <a:sym typeface="Roboto Light"/>
              </a:rPr>
              <a:t>Approach: </a:t>
            </a:r>
            <a:endParaRPr sz="1600" dirty="0">
              <a:solidFill>
                <a:schemeClr val="accent1"/>
              </a:solidFill>
              <a:latin typeface="Roboto Light"/>
              <a:ea typeface="Roboto Light"/>
              <a:cs typeface="Roboto Light"/>
              <a:sym typeface="Roboto Light"/>
            </a:endParaRPr>
          </a:p>
          <a:p>
            <a:pPr marL="0" lvl="0" indent="0" algn="l" rtl="0">
              <a:spcBef>
                <a:spcPts val="0"/>
              </a:spcBef>
              <a:spcAft>
                <a:spcPts val="0"/>
              </a:spcAft>
              <a:buNone/>
            </a:pPr>
            <a:endParaRPr dirty="0">
              <a:solidFill>
                <a:schemeClr val="accent1"/>
              </a:solidFill>
              <a:latin typeface="Roboto Light"/>
              <a:ea typeface="Roboto Light"/>
              <a:cs typeface="Roboto Light"/>
              <a:sym typeface="Roboto Light"/>
            </a:endParaRPr>
          </a:p>
          <a:p>
            <a:pPr marL="0" lvl="0" indent="0" algn="l" rtl="0">
              <a:spcBef>
                <a:spcPts val="0"/>
              </a:spcBef>
              <a:spcAft>
                <a:spcPts val="0"/>
              </a:spcAft>
              <a:buNone/>
            </a:pPr>
            <a:r>
              <a:rPr lang="en" sz="1300" dirty="0">
                <a:solidFill>
                  <a:schemeClr val="lt2"/>
                </a:solidFill>
                <a:latin typeface="Roboto"/>
                <a:ea typeface="Roboto"/>
                <a:cs typeface="Roboto"/>
                <a:sym typeface="Roboto"/>
              </a:rPr>
              <a:t>Load the training, validation, and testing images </a:t>
            </a:r>
            <a:endParaRPr sz="1300" dirty="0">
              <a:solidFill>
                <a:schemeClr val="lt2"/>
              </a:solidFill>
              <a:latin typeface="Roboto"/>
              <a:ea typeface="Roboto"/>
              <a:cs typeface="Roboto"/>
              <a:sym typeface="Roboto"/>
            </a:endParaRPr>
          </a:p>
          <a:p>
            <a:pPr marL="0" lvl="0" indent="0" algn="l" rtl="0">
              <a:spcBef>
                <a:spcPts val="0"/>
              </a:spcBef>
              <a:spcAft>
                <a:spcPts val="0"/>
              </a:spcAft>
              <a:buNone/>
            </a:pPr>
            <a:endParaRPr sz="1300" dirty="0">
              <a:solidFill>
                <a:schemeClr val="lt2"/>
              </a:solidFill>
              <a:latin typeface="Roboto"/>
              <a:ea typeface="Roboto"/>
              <a:cs typeface="Roboto"/>
              <a:sym typeface="Roboto"/>
            </a:endParaRPr>
          </a:p>
          <a:p>
            <a:pPr marL="0" lvl="0" indent="0" algn="l" rtl="0">
              <a:spcBef>
                <a:spcPts val="0"/>
              </a:spcBef>
              <a:spcAft>
                <a:spcPts val="0"/>
              </a:spcAft>
              <a:buNone/>
            </a:pPr>
            <a:r>
              <a:rPr lang="en" sz="1300" dirty="0">
                <a:solidFill>
                  <a:schemeClr val="lt2"/>
                </a:solidFill>
                <a:latin typeface="Roboto"/>
                <a:ea typeface="Roboto"/>
                <a:cs typeface="Roboto"/>
                <a:sym typeface="Roboto"/>
              </a:rPr>
              <a:t>Create a model built from scratch, and another utilising a pre-built model.</a:t>
            </a:r>
            <a:endParaRPr sz="1300" dirty="0">
              <a:solidFill>
                <a:schemeClr val="lt2"/>
              </a:solidFill>
              <a:latin typeface="Roboto"/>
              <a:ea typeface="Roboto"/>
              <a:cs typeface="Roboto"/>
              <a:sym typeface="Roboto"/>
            </a:endParaRPr>
          </a:p>
          <a:p>
            <a:pPr marL="0" lvl="0" indent="0" algn="l" rtl="0">
              <a:spcBef>
                <a:spcPts val="0"/>
              </a:spcBef>
              <a:spcAft>
                <a:spcPts val="0"/>
              </a:spcAft>
              <a:buNone/>
            </a:pPr>
            <a:endParaRPr sz="1300" dirty="0">
              <a:solidFill>
                <a:schemeClr val="lt2"/>
              </a:solidFill>
              <a:latin typeface="Roboto"/>
              <a:ea typeface="Roboto"/>
              <a:cs typeface="Roboto"/>
              <a:sym typeface="Roboto"/>
            </a:endParaRPr>
          </a:p>
          <a:p>
            <a:pPr marL="0" lvl="0" indent="0" algn="l" rtl="0">
              <a:spcBef>
                <a:spcPts val="0"/>
              </a:spcBef>
              <a:spcAft>
                <a:spcPts val="0"/>
              </a:spcAft>
              <a:buNone/>
            </a:pPr>
            <a:r>
              <a:rPr lang="en" sz="1300" dirty="0">
                <a:solidFill>
                  <a:schemeClr val="lt2"/>
                </a:solidFill>
                <a:latin typeface="Roboto"/>
                <a:ea typeface="Roboto"/>
                <a:cs typeface="Roboto"/>
                <a:sym typeface="Roboto"/>
              </a:rPr>
              <a:t>Test both models and use the better one</a:t>
            </a:r>
            <a:endParaRPr sz="1300" dirty="0">
              <a:solidFill>
                <a:schemeClr val="lt2"/>
              </a:solidFill>
              <a:latin typeface="Roboto"/>
              <a:ea typeface="Roboto"/>
              <a:cs typeface="Roboto"/>
              <a:sym typeface="Roboto"/>
            </a:endParaRPr>
          </a:p>
          <a:p>
            <a:pPr marL="0" lvl="0" indent="0" algn="l" rtl="0">
              <a:spcBef>
                <a:spcPts val="0"/>
              </a:spcBef>
              <a:spcAft>
                <a:spcPts val="0"/>
              </a:spcAft>
              <a:buNone/>
            </a:pPr>
            <a:endParaRPr sz="1300" dirty="0">
              <a:solidFill>
                <a:schemeClr val="lt2"/>
              </a:solidFill>
              <a:latin typeface="Roboto"/>
              <a:ea typeface="Roboto"/>
              <a:cs typeface="Roboto"/>
              <a:sym typeface="Roboto"/>
            </a:endParaRPr>
          </a:p>
          <a:p>
            <a:pPr marL="0" lvl="0" indent="0" algn="l" rtl="0">
              <a:spcBef>
                <a:spcPts val="0"/>
              </a:spcBef>
              <a:spcAft>
                <a:spcPts val="0"/>
              </a:spcAft>
              <a:buNone/>
            </a:pPr>
            <a:r>
              <a:rPr lang="en" sz="1300" dirty="0">
                <a:solidFill>
                  <a:schemeClr val="lt2"/>
                </a:solidFill>
                <a:latin typeface="Roboto"/>
                <a:ea typeface="Roboto"/>
                <a:cs typeface="Roboto"/>
                <a:sym typeface="Roboto"/>
              </a:rPr>
              <a:t>Use the better model to perform classification of random online images</a:t>
            </a:r>
            <a:endParaRPr sz="1300" dirty="0">
              <a:solidFill>
                <a:schemeClr val="lt2"/>
              </a:solidFill>
              <a:latin typeface="Roboto"/>
              <a:ea typeface="Roboto"/>
              <a:cs typeface="Roboto"/>
              <a:sym typeface="Roboto"/>
            </a:endParaRPr>
          </a:p>
          <a:p>
            <a:pPr marL="0" lvl="0" indent="0" algn="l" rtl="0">
              <a:spcBef>
                <a:spcPts val="0"/>
              </a:spcBef>
              <a:spcAft>
                <a:spcPts val="0"/>
              </a:spcAft>
              <a:buNone/>
            </a:pPr>
            <a:endParaRPr dirty="0">
              <a:solidFill>
                <a:schemeClr val="accent1"/>
              </a:solidFill>
              <a:latin typeface="Roboto"/>
              <a:ea typeface="Roboto"/>
              <a:cs typeface="Roboto"/>
              <a:sym typeface="Roboto"/>
            </a:endParaRPr>
          </a:p>
          <a:p>
            <a:pPr marL="0" lvl="0" indent="0" algn="l" rtl="0">
              <a:spcBef>
                <a:spcPts val="0"/>
              </a:spcBef>
              <a:spcAft>
                <a:spcPts val="0"/>
              </a:spcAft>
              <a:buNone/>
            </a:pPr>
            <a:endParaRPr dirty="0">
              <a:solidFill>
                <a:schemeClr val="accent1"/>
              </a:solidFill>
              <a:latin typeface="Roboto"/>
              <a:ea typeface="Roboto"/>
              <a:cs typeface="Roboto"/>
              <a:sym typeface="Roboto"/>
            </a:endParaRPr>
          </a:p>
          <a:p>
            <a:pPr marL="0" lvl="0" indent="0" algn="l" rtl="0">
              <a:spcBef>
                <a:spcPts val="0"/>
              </a:spcBef>
              <a:spcAft>
                <a:spcPts val="0"/>
              </a:spcAft>
              <a:buNone/>
            </a:pPr>
            <a:endParaRPr dirty="0">
              <a:solidFill>
                <a:schemeClr val="accent1"/>
              </a:solidFill>
              <a:latin typeface="Roboto"/>
              <a:ea typeface="Roboto"/>
              <a:cs typeface="Roboto"/>
              <a:sym typeface="Roboto"/>
            </a:endParaRPr>
          </a:p>
        </p:txBody>
      </p:sp>
      <p:sp>
        <p:nvSpPr>
          <p:cNvPr id="262" name="Google Shape;262;p33"/>
          <p:cNvSpPr txBox="1"/>
          <p:nvPr/>
        </p:nvSpPr>
        <p:spPr>
          <a:xfrm>
            <a:off x="6170950" y="1179275"/>
            <a:ext cx="2289000" cy="14465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dirty="0">
              <a:solidFill>
                <a:schemeClr val="accent1"/>
              </a:solidFill>
              <a:latin typeface="Roboto Light"/>
              <a:ea typeface="Roboto Light"/>
              <a:cs typeface="Roboto Light"/>
              <a:sym typeface="Roboto Light"/>
            </a:endParaRPr>
          </a:p>
          <a:p>
            <a:pPr marL="0" lvl="0" indent="0" algn="l" rtl="0">
              <a:spcBef>
                <a:spcPts val="0"/>
              </a:spcBef>
              <a:spcAft>
                <a:spcPts val="0"/>
              </a:spcAft>
              <a:buNone/>
            </a:pPr>
            <a:endParaRPr dirty="0">
              <a:solidFill>
                <a:schemeClr val="accent1"/>
              </a:solidFill>
              <a:latin typeface="Roboto Light"/>
              <a:ea typeface="Roboto Light"/>
              <a:cs typeface="Roboto Light"/>
              <a:sym typeface="Roboto Light"/>
            </a:endParaRPr>
          </a:p>
          <a:p>
            <a:pPr marL="0" lvl="0" indent="0" algn="l" rtl="0">
              <a:spcBef>
                <a:spcPts val="0"/>
              </a:spcBef>
              <a:spcAft>
                <a:spcPts val="0"/>
              </a:spcAft>
              <a:buNone/>
            </a:pPr>
            <a:endParaRPr dirty="0">
              <a:solidFill>
                <a:schemeClr val="accent1"/>
              </a:solidFill>
              <a:latin typeface="Roboto"/>
              <a:ea typeface="Roboto"/>
              <a:cs typeface="Roboto"/>
              <a:sym typeface="Roboto"/>
            </a:endParaRPr>
          </a:p>
          <a:p>
            <a:pPr marL="0" lvl="0" indent="0" algn="l" rtl="0">
              <a:spcBef>
                <a:spcPts val="0"/>
              </a:spcBef>
              <a:spcAft>
                <a:spcPts val="0"/>
              </a:spcAft>
              <a:buNone/>
            </a:pPr>
            <a:endParaRPr dirty="0">
              <a:solidFill>
                <a:schemeClr val="accent1"/>
              </a:solidFill>
              <a:latin typeface="Roboto"/>
              <a:ea typeface="Roboto"/>
              <a:cs typeface="Roboto"/>
              <a:sym typeface="Roboto"/>
            </a:endParaRPr>
          </a:p>
          <a:p>
            <a:pPr marL="0" lvl="0" indent="0" algn="l" rtl="0">
              <a:spcBef>
                <a:spcPts val="0"/>
              </a:spcBef>
              <a:spcAft>
                <a:spcPts val="0"/>
              </a:spcAft>
              <a:buNone/>
            </a:pPr>
            <a:endParaRPr dirty="0">
              <a:solidFill>
                <a:schemeClr val="accent1"/>
              </a:solidFill>
              <a:latin typeface="Roboto"/>
              <a:ea typeface="Roboto"/>
              <a:cs typeface="Roboto"/>
              <a:sym typeface="Roboto"/>
            </a:endParaRPr>
          </a:p>
          <a:p>
            <a:pPr marL="0" lvl="0" indent="0" algn="l" rtl="0">
              <a:spcBef>
                <a:spcPts val="0"/>
              </a:spcBef>
              <a:spcAft>
                <a:spcPts val="0"/>
              </a:spcAft>
              <a:buNone/>
            </a:pPr>
            <a:endParaRPr dirty="0">
              <a:solidFill>
                <a:schemeClr val="accent1"/>
              </a:solidFill>
              <a:latin typeface="Roboto"/>
              <a:ea typeface="Roboto"/>
              <a:cs typeface="Roboto"/>
              <a:sym typeface="Roboto"/>
            </a:endParaRPr>
          </a:p>
        </p:txBody>
      </p:sp>
      <p:grpSp>
        <p:nvGrpSpPr>
          <p:cNvPr id="263" name="Google Shape;263;p33"/>
          <p:cNvGrpSpPr/>
          <p:nvPr/>
        </p:nvGrpSpPr>
        <p:grpSpPr>
          <a:xfrm>
            <a:off x="5548044" y="693795"/>
            <a:ext cx="423079" cy="424159"/>
            <a:chOff x="-1591550" y="3597475"/>
            <a:chExt cx="293825" cy="294575"/>
          </a:xfrm>
        </p:grpSpPr>
        <p:sp>
          <p:nvSpPr>
            <p:cNvPr id="264" name="Google Shape;264;p33"/>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2"/>
                </a:solidFill>
                <a:latin typeface="Arial"/>
                <a:ea typeface="Arial"/>
                <a:cs typeface="Arial"/>
                <a:sym typeface="Arial"/>
              </a:endParaRPr>
            </a:p>
          </p:txBody>
        </p:sp>
        <p:sp>
          <p:nvSpPr>
            <p:cNvPr id="265" name="Google Shape;265;p33"/>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2"/>
                </a:solidFill>
                <a:latin typeface="Arial"/>
                <a:ea typeface="Arial"/>
                <a:cs typeface="Arial"/>
                <a:sym typeface="Arial"/>
              </a:endParaRPr>
            </a:p>
          </p:txBody>
        </p:sp>
        <p:sp>
          <p:nvSpPr>
            <p:cNvPr id="266" name="Google Shape;266;p33"/>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2"/>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51"/>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Augmentation </a:t>
            </a:r>
            <a:endParaRPr/>
          </a:p>
        </p:txBody>
      </p:sp>
      <p:sp>
        <p:nvSpPr>
          <p:cNvPr id="629" name="Google Shape;629;p51"/>
          <p:cNvSpPr txBox="1">
            <a:spLocks noGrp="1"/>
          </p:cNvSpPr>
          <p:nvPr>
            <p:ph type="subTitle" idx="1"/>
          </p:nvPr>
        </p:nvSpPr>
        <p:spPr>
          <a:xfrm>
            <a:off x="4893700" y="2725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Training dataset was augmented </a:t>
            </a:r>
            <a:endParaRPr dirty="0">
              <a:solidFill>
                <a:schemeClr val="accent1"/>
              </a:solidFill>
            </a:endParaRPr>
          </a:p>
          <a:p>
            <a:pPr marL="0" lvl="0" indent="0" algn="l" rtl="0">
              <a:spcBef>
                <a:spcPts val="0"/>
              </a:spcBef>
              <a:spcAft>
                <a:spcPts val="0"/>
              </a:spcAft>
              <a:buClr>
                <a:schemeClr val="dk1"/>
              </a:buClr>
              <a:buSzPts val="1100"/>
              <a:buFont typeface="Arial"/>
              <a:buNone/>
            </a:pPr>
            <a:endParaRPr dirty="0">
              <a:solidFill>
                <a:schemeClr val="accent1"/>
              </a:solidFill>
            </a:endParaRPr>
          </a:p>
          <a:p>
            <a:pPr marL="0" lvl="0" indent="0" algn="l" rtl="0">
              <a:spcBef>
                <a:spcPts val="0"/>
              </a:spcBef>
              <a:spcAft>
                <a:spcPts val="0"/>
              </a:spcAft>
              <a:buNone/>
            </a:pPr>
            <a:r>
              <a:rPr lang="en" dirty="0">
                <a:solidFill>
                  <a:schemeClr val="accent1"/>
                </a:solidFill>
              </a:rPr>
              <a:t>A model better than baseline was developed</a:t>
            </a:r>
            <a:endParaRPr dirty="0">
              <a:solidFill>
                <a:schemeClr val="accent1"/>
              </a:solidFill>
            </a:endParaRPr>
          </a:p>
          <a:p>
            <a:pPr marL="0" lvl="0" indent="0" algn="l" rtl="0">
              <a:spcBef>
                <a:spcPts val="0"/>
              </a:spcBef>
              <a:spcAft>
                <a:spcPts val="0"/>
              </a:spcAft>
              <a:buNone/>
            </a:pPr>
            <a:endParaRPr dirty="0">
              <a:solidFill>
                <a:schemeClr val="accent1"/>
              </a:solidFill>
            </a:endParaRPr>
          </a:p>
          <a:p>
            <a:pPr marL="0" lvl="0" indent="0" algn="l" rtl="0">
              <a:spcBef>
                <a:spcPts val="0"/>
              </a:spcBef>
              <a:spcAft>
                <a:spcPts val="0"/>
              </a:spcAft>
              <a:buNone/>
            </a:pPr>
            <a:r>
              <a:rPr lang="en" dirty="0">
                <a:solidFill>
                  <a:schemeClr val="accent1"/>
                </a:solidFill>
              </a:rPr>
              <a:t>same as scratch model except for “fill_mode”</a:t>
            </a:r>
            <a:endParaRPr dirty="0">
              <a:solidFill>
                <a:schemeClr val="accent1"/>
              </a:solidFill>
            </a:endParaRPr>
          </a:p>
          <a:p>
            <a:pPr marL="0" lvl="0" indent="0" algn="l" rtl="0">
              <a:spcBef>
                <a:spcPts val="0"/>
              </a:spcBef>
              <a:spcAft>
                <a:spcPts val="0"/>
              </a:spcAft>
              <a:buNone/>
            </a:pPr>
            <a:endParaRPr dirty="0">
              <a:solidFill>
                <a:schemeClr val="lt1"/>
              </a:solidFill>
            </a:endParaRPr>
          </a:p>
          <a:p>
            <a:pPr marL="0" lvl="0" indent="0" algn="l" rtl="0">
              <a:spcBef>
                <a:spcPts val="0"/>
              </a:spcBef>
              <a:spcAft>
                <a:spcPts val="0"/>
              </a:spcAft>
              <a:buClr>
                <a:schemeClr val="dk1"/>
              </a:buClr>
              <a:buSzPts val="1100"/>
              <a:buFont typeface="Arial"/>
              <a:buNone/>
            </a:pPr>
            <a:endParaRPr dirty="0">
              <a:solidFill>
                <a:schemeClr val="lt1"/>
              </a:solidFill>
            </a:endParaRPr>
          </a:p>
        </p:txBody>
      </p:sp>
      <p:pic>
        <p:nvPicPr>
          <p:cNvPr id="630" name="Google Shape;630;p51"/>
          <p:cNvPicPr preferRelativeResize="0"/>
          <p:nvPr/>
        </p:nvPicPr>
        <p:blipFill>
          <a:blip r:embed="rId3">
            <a:alphaModFix/>
          </a:blip>
          <a:stretch>
            <a:fillRect/>
          </a:stretch>
        </p:blipFill>
        <p:spPr>
          <a:xfrm>
            <a:off x="4851687" y="4031350"/>
            <a:ext cx="4144376" cy="744350"/>
          </a:xfrm>
          <a:prstGeom prst="rect">
            <a:avLst/>
          </a:prstGeom>
          <a:noFill/>
          <a:ln>
            <a:noFill/>
          </a:ln>
        </p:spPr>
      </p:pic>
      <p:pic>
        <p:nvPicPr>
          <p:cNvPr id="631" name="Google Shape;631;p51"/>
          <p:cNvPicPr preferRelativeResize="0"/>
          <p:nvPr/>
        </p:nvPicPr>
        <p:blipFill>
          <a:blip r:embed="rId4">
            <a:alphaModFix/>
          </a:blip>
          <a:stretch>
            <a:fillRect/>
          </a:stretch>
        </p:blipFill>
        <p:spPr>
          <a:xfrm>
            <a:off x="838200" y="628275"/>
            <a:ext cx="2821749" cy="3886926"/>
          </a:xfrm>
          <a:prstGeom prst="rect">
            <a:avLst/>
          </a:prstGeom>
          <a:noFill/>
          <a:ln>
            <a:noFill/>
          </a:ln>
        </p:spPr>
      </p:pic>
      <p:grpSp>
        <p:nvGrpSpPr>
          <p:cNvPr id="632" name="Google Shape;632;p51"/>
          <p:cNvGrpSpPr/>
          <p:nvPr/>
        </p:nvGrpSpPr>
        <p:grpSpPr>
          <a:xfrm>
            <a:off x="8146803" y="1785208"/>
            <a:ext cx="442373" cy="420775"/>
            <a:chOff x="-6690625" y="3631325"/>
            <a:chExt cx="307225" cy="292225"/>
          </a:xfrm>
        </p:grpSpPr>
        <p:sp>
          <p:nvSpPr>
            <p:cNvPr id="633" name="Google Shape;633;p51"/>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51"/>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51"/>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51"/>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51"/>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52"/>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Scaling Up the Model</a:t>
            </a:r>
            <a:endParaRPr>
              <a:solidFill>
                <a:schemeClr val="accent1"/>
              </a:solidFill>
            </a:endParaRPr>
          </a:p>
        </p:txBody>
      </p:sp>
      <p:sp>
        <p:nvSpPr>
          <p:cNvPr id="643" name="Google Shape;643;p52"/>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one Dense layer, 512 Neurons</a:t>
            </a:r>
            <a:endParaRPr/>
          </a:p>
          <a:p>
            <a:pPr marL="0" lvl="0" indent="0" algn="l" rtl="0">
              <a:spcBef>
                <a:spcPts val="0"/>
              </a:spcBef>
              <a:spcAft>
                <a:spcPts val="0"/>
              </a:spcAft>
              <a:buNone/>
            </a:pPr>
            <a:endParaRPr/>
          </a:p>
          <a:p>
            <a:pPr marL="0" lvl="0" indent="0" algn="l" rtl="0">
              <a:spcBef>
                <a:spcPts val="0"/>
              </a:spcBef>
              <a:spcAft>
                <a:spcPts val="0"/>
              </a:spcAft>
              <a:buNone/>
            </a:pPr>
            <a:r>
              <a:rPr lang="en"/>
              <a:t>Epochs not raised due to training accuracy being limited at 0.8 </a:t>
            </a:r>
            <a:endParaRPr/>
          </a:p>
        </p:txBody>
      </p:sp>
      <p:pic>
        <p:nvPicPr>
          <p:cNvPr id="644" name="Google Shape;644;p52"/>
          <p:cNvPicPr preferRelativeResize="0"/>
          <p:nvPr/>
        </p:nvPicPr>
        <p:blipFill>
          <a:blip r:embed="rId3">
            <a:alphaModFix/>
          </a:blip>
          <a:stretch>
            <a:fillRect/>
          </a:stretch>
        </p:blipFill>
        <p:spPr>
          <a:xfrm>
            <a:off x="880200" y="550500"/>
            <a:ext cx="2884700" cy="4042500"/>
          </a:xfrm>
          <a:prstGeom prst="rect">
            <a:avLst/>
          </a:prstGeom>
          <a:noFill/>
          <a:ln>
            <a:noFill/>
          </a:ln>
        </p:spPr>
      </p:pic>
      <p:grpSp>
        <p:nvGrpSpPr>
          <p:cNvPr id="645" name="Google Shape;645;p52"/>
          <p:cNvGrpSpPr/>
          <p:nvPr/>
        </p:nvGrpSpPr>
        <p:grpSpPr>
          <a:xfrm>
            <a:off x="6508167" y="1778523"/>
            <a:ext cx="444605" cy="419659"/>
            <a:chOff x="-1960150" y="3956600"/>
            <a:chExt cx="308775" cy="291450"/>
          </a:xfrm>
        </p:grpSpPr>
        <p:sp>
          <p:nvSpPr>
            <p:cNvPr id="646" name="Google Shape;646;p52"/>
            <p:cNvSpPr/>
            <p:nvPr/>
          </p:nvSpPr>
          <p:spPr>
            <a:xfrm>
              <a:off x="-1960150" y="3956600"/>
              <a:ext cx="308775" cy="51275"/>
            </a:xfrm>
            <a:custGeom>
              <a:avLst/>
              <a:gdLst/>
              <a:ahLst/>
              <a:cxnLst/>
              <a:rect l="l" t="t" r="r" b="b"/>
              <a:pathLst>
                <a:path w="12351" h="2051" extrusionOk="0">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52"/>
            <p:cNvSpPr/>
            <p:nvPr/>
          </p:nvSpPr>
          <p:spPr>
            <a:xfrm>
              <a:off x="-1934950" y="4025925"/>
              <a:ext cx="256000" cy="222125"/>
            </a:xfrm>
            <a:custGeom>
              <a:avLst/>
              <a:gdLst/>
              <a:ahLst/>
              <a:cxnLst/>
              <a:rect l="l" t="t" r="r" b="b"/>
              <a:pathLst>
                <a:path w="10240" h="8885" extrusionOk="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3"/>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Adjusted Learning Rate</a:t>
            </a:r>
            <a:endParaRPr/>
          </a:p>
        </p:txBody>
      </p:sp>
      <p:sp>
        <p:nvSpPr>
          <p:cNvPr id="653" name="Google Shape;653;p53"/>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Adjusted Learning Rate to 0.0001</a:t>
            </a:r>
            <a:endParaRPr dirty="0">
              <a:solidFill>
                <a:schemeClr val="accent1"/>
              </a:solidFill>
            </a:endParaRPr>
          </a:p>
          <a:p>
            <a:pPr marL="0" lvl="0" indent="0" algn="l" rtl="0">
              <a:spcBef>
                <a:spcPts val="0"/>
              </a:spcBef>
              <a:spcAft>
                <a:spcPts val="0"/>
              </a:spcAft>
              <a:buNone/>
            </a:pPr>
            <a:endParaRPr dirty="0">
              <a:solidFill>
                <a:schemeClr val="accent1"/>
              </a:solidFill>
            </a:endParaRPr>
          </a:p>
          <a:p>
            <a:pPr marL="0" lvl="0" indent="0" algn="l" rtl="0">
              <a:spcBef>
                <a:spcPts val="0"/>
              </a:spcBef>
              <a:spcAft>
                <a:spcPts val="0"/>
              </a:spcAft>
              <a:buNone/>
            </a:pPr>
            <a:r>
              <a:rPr lang="en" dirty="0">
                <a:solidFill>
                  <a:schemeClr val="accent1"/>
                </a:solidFill>
              </a:rPr>
              <a:t>Validation Accuracy increased and was more consistent</a:t>
            </a:r>
            <a:endParaRPr dirty="0">
              <a:solidFill>
                <a:schemeClr val="accent1"/>
              </a:solidFill>
            </a:endParaRPr>
          </a:p>
          <a:p>
            <a:pPr marL="0" lvl="0" indent="0" algn="l" rtl="0">
              <a:spcBef>
                <a:spcPts val="0"/>
              </a:spcBef>
              <a:spcAft>
                <a:spcPts val="0"/>
              </a:spcAft>
              <a:buNone/>
            </a:pPr>
            <a:endParaRPr dirty="0">
              <a:solidFill>
                <a:schemeClr val="accent1"/>
              </a:solidFill>
            </a:endParaRPr>
          </a:p>
          <a:p>
            <a:pPr marL="0" lvl="0" indent="0" algn="l" rtl="0">
              <a:spcBef>
                <a:spcPts val="0"/>
              </a:spcBef>
              <a:spcAft>
                <a:spcPts val="0"/>
              </a:spcAft>
              <a:buNone/>
            </a:pPr>
            <a:r>
              <a:rPr lang="en" dirty="0">
                <a:solidFill>
                  <a:schemeClr val="accent1"/>
                </a:solidFill>
              </a:rPr>
              <a:t>Training Accuracy increased to 0.95</a:t>
            </a:r>
            <a:endParaRPr dirty="0">
              <a:solidFill>
                <a:schemeClr val="accent1"/>
              </a:solidFill>
            </a:endParaRPr>
          </a:p>
          <a:p>
            <a:pPr marL="0" lvl="0" indent="0" algn="l" rtl="0">
              <a:spcBef>
                <a:spcPts val="0"/>
              </a:spcBef>
              <a:spcAft>
                <a:spcPts val="0"/>
              </a:spcAft>
              <a:buNone/>
            </a:pPr>
            <a:endParaRPr dirty="0">
              <a:solidFill>
                <a:schemeClr val="accent1"/>
              </a:solidFill>
            </a:endParaRPr>
          </a:p>
          <a:p>
            <a:pPr marL="0" lvl="0" indent="0" algn="l" rtl="0">
              <a:spcBef>
                <a:spcPts val="0"/>
              </a:spcBef>
              <a:spcAft>
                <a:spcPts val="0"/>
              </a:spcAft>
              <a:buNone/>
            </a:pPr>
            <a:r>
              <a:rPr lang="en" dirty="0">
                <a:solidFill>
                  <a:schemeClr val="accent1"/>
                </a:solidFill>
              </a:rPr>
              <a:t>Not a need to decrease learning rate further due to high  Training Accuracy reached</a:t>
            </a:r>
            <a:endParaRPr dirty="0">
              <a:solidFill>
                <a:schemeClr val="accent1"/>
              </a:solidFill>
            </a:endParaRPr>
          </a:p>
        </p:txBody>
      </p:sp>
      <p:pic>
        <p:nvPicPr>
          <p:cNvPr id="654" name="Google Shape;654;p53"/>
          <p:cNvPicPr preferRelativeResize="0"/>
          <p:nvPr/>
        </p:nvPicPr>
        <p:blipFill>
          <a:blip r:embed="rId3">
            <a:alphaModFix/>
          </a:blip>
          <a:stretch>
            <a:fillRect/>
          </a:stretch>
        </p:blipFill>
        <p:spPr>
          <a:xfrm>
            <a:off x="817200" y="460637"/>
            <a:ext cx="3038675" cy="4222225"/>
          </a:xfrm>
          <a:prstGeom prst="rect">
            <a:avLst/>
          </a:prstGeom>
          <a:noFill/>
          <a:ln>
            <a:noFill/>
          </a:ln>
        </p:spPr>
      </p:pic>
      <p:grpSp>
        <p:nvGrpSpPr>
          <p:cNvPr id="655" name="Google Shape;655;p53"/>
          <p:cNvGrpSpPr/>
          <p:nvPr/>
        </p:nvGrpSpPr>
        <p:grpSpPr>
          <a:xfrm>
            <a:off x="8081015" y="1773282"/>
            <a:ext cx="424159" cy="419659"/>
            <a:chOff x="-1182750" y="3962900"/>
            <a:chExt cx="294575" cy="291450"/>
          </a:xfrm>
        </p:grpSpPr>
        <p:sp>
          <p:nvSpPr>
            <p:cNvPr id="656" name="Google Shape;656;p53"/>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53"/>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53"/>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53"/>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53"/>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53"/>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53"/>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54"/>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a:solidFill>
                  <a:schemeClr val="accent1"/>
                </a:solidFill>
              </a:rPr>
              <a:t>Fine-Tuning VGG16’s Blocks</a:t>
            </a:r>
            <a:endParaRPr>
              <a:solidFill>
                <a:schemeClr val="accent1"/>
              </a:solidFill>
            </a:endParaRPr>
          </a:p>
        </p:txBody>
      </p:sp>
      <p:sp>
        <p:nvSpPr>
          <p:cNvPr id="668" name="Google Shape;668;p54"/>
          <p:cNvSpPr txBox="1">
            <a:spLocks noGrp="1"/>
          </p:cNvSpPr>
          <p:nvPr>
            <p:ph type="subTitle" idx="1"/>
          </p:nvPr>
        </p:nvSpPr>
        <p:spPr>
          <a:xfrm>
            <a:off x="726631" y="4311500"/>
            <a:ext cx="1889400" cy="50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solidFill>
                  <a:schemeClr val="lt2"/>
                </a:solidFill>
              </a:rPr>
              <a:t>Both Accuracy Decreased</a:t>
            </a:r>
            <a:endParaRPr>
              <a:solidFill>
                <a:schemeClr val="lt2"/>
              </a:solidFill>
            </a:endParaRPr>
          </a:p>
          <a:p>
            <a:pPr marL="0" lvl="0" indent="0" algn="l" rtl="0">
              <a:lnSpc>
                <a:spcPct val="100000"/>
              </a:lnSpc>
              <a:spcBef>
                <a:spcPts val="0"/>
              </a:spcBef>
              <a:spcAft>
                <a:spcPts val="0"/>
              </a:spcAft>
              <a:buSzPts val="1100"/>
              <a:buNone/>
            </a:pPr>
            <a:r>
              <a:rPr lang="en">
                <a:solidFill>
                  <a:schemeClr val="lt2"/>
                </a:solidFill>
              </a:rPr>
              <a:t>Validation Accuracy More Consistent</a:t>
            </a:r>
            <a:endParaRPr>
              <a:solidFill>
                <a:schemeClr val="lt2"/>
              </a:solidFill>
            </a:endParaRPr>
          </a:p>
        </p:txBody>
      </p:sp>
      <p:sp>
        <p:nvSpPr>
          <p:cNvPr id="669" name="Google Shape;669;p54"/>
          <p:cNvSpPr txBox="1">
            <a:spLocks noGrp="1"/>
          </p:cNvSpPr>
          <p:nvPr>
            <p:ph type="subTitle" idx="2"/>
          </p:nvPr>
        </p:nvSpPr>
        <p:spPr>
          <a:xfrm>
            <a:off x="6469631" y="4311500"/>
            <a:ext cx="1889400" cy="50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100"/>
              <a:buNone/>
            </a:pPr>
            <a:r>
              <a:rPr lang="en">
                <a:solidFill>
                  <a:schemeClr val="lt2"/>
                </a:solidFill>
              </a:rPr>
              <a:t>Validation Accuracy More Consistent In the 0.8 Range</a:t>
            </a:r>
            <a:endParaRPr>
              <a:solidFill>
                <a:schemeClr val="lt2"/>
              </a:solidFill>
            </a:endParaRPr>
          </a:p>
        </p:txBody>
      </p:sp>
      <p:sp>
        <p:nvSpPr>
          <p:cNvPr id="670" name="Google Shape;670;p54"/>
          <p:cNvSpPr txBox="1">
            <a:spLocks noGrp="1"/>
          </p:cNvSpPr>
          <p:nvPr>
            <p:ph type="subTitle" idx="3"/>
          </p:nvPr>
        </p:nvSpPr>
        <p:spPr>
          <a:xfrm>
            <a:off x="3633943" y="4311500"/>
            <a:ext cx="1889400" cy="50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100"/>
              <a:buNone/>
            </a:pPr>
            <a:r>
              <a:rPr lang="en">
                <a:solidFill>
                  <a:schemeClr val="lt2"/>
                </a:solidFill>
              </a:rPr>
              <a:t>Both training and validation accuracy increased</a:t>
            </a:r>
            <a:endParaRPr>
              <a:solidFill>
                <a:schemeClr val="lt2"/>
              </a:solidFill>
            </a:endParaRPr>
          </a:p>
          <a:p>
            <a:pPr marL="0" lvl="0" indent="0" algn="ctr" rtl="0">
              <a:lnSpc>
                <a:spcPct val="100000"/>
              </a:lnSpc>
              <a:spcBef>
                <a:spcPts val="0"/>
              </a:spcBef>
              <a:spcAft>
                <a:spcPts val="0"/>
              </a:spcAft>
              <a:buSzPts val="1100"/>
              <a:buNone/>
            </a:pPr>
            <a:r>
              <a:rPr lang="en">
                <a:solidFill>
                  <a:schemeClr val="lt2"/>
                </a:solidFill>
              </a:rPr>
              <a:t>Overfitting Occured From Fifth Epoch</a:t>
            </a:r>
            <a:endParaRPr>
              <a:solidFill>
                <a:schemeClr val="lt2"/>
              </a:solidFill>
            </a:endParaRPr>
          </a:p>
        </p:txBody>
      </p:sp>
      <p:sp>
        <p:nvSpPr>
          <p:cNvPr id="671" name="Google Shape;671;p54"/>
          <p:cNvSpPr txBox="1">
            <a:spLocks noGrp="1"/>
          </p:cNvSpPr>
          <p:nvPr>
            <p:ph type="ctrTitle"/>
          </p:nvPr>
        </p:nvSpPr>
        <p:spPr>
          <a:xfrm>
            <a:off x="633331" y="4115300"/>
            <a:ext cx="2076000" cy="19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
                <a:solidFill>
                  <a:srgbClr val="F2F2F2"/>
                </a:solidFill>
              </a:rPr>
              <a:t>Trained Fifth Block </a:t>
            </a:r>
            <a:endParaRPr>
              <a:solidFill>
                <a:srgbClr val="F2F2F2"/>
              </a:solidFill>
            </a:endParaRPr>
          </a:p>
        </p:txBody>
      </p:sp>
      <p:sp>
        <p:nvSpPr>
          <p:cNvPr id="672" name="Google Shape;672;p54"/>
          <p:cNvSpPr txBox="1">
            <a:spLocks noGrp="1"/>
          </p:cNvSpPr>
          <p:nvPr>
            <p:ph type="ctrTitle" idx="4"/>
          </p:nvPr>
        </p:nvSpPr>
        <p:spPr>
          <a:xfrm>
            <a:off x="6434681" y="4220250"/>
            <a:ext cx="2076000" cy="19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
                <a:solidFill>
                  <a:schemeClr val="lt2"/>
                </a:solidFill>
              </a:rPr>
              <a:t>Trained Third, Fourth, And Fifth Block</a:t>
            </a:r>
            <a:endParaRPr>
              <a:solidFill>
                <a:schemeClr val="lt2"/>
              </a:solidFill>
            </a:endParaRPr>
          </a:p>
        </p:txBody>
      </p:sp>
      <p:sp>
        <p:nvSpPr>
          <p:cNvPr id="673" name="Google Shape;673;p54"/>
          <p:cNvSpPr txBox="1">
            <a:spLocks noGrp="1"/>
          </p:cNvSpPr>
          <p:nvPr>
            <p:ph type="ctrTitle" idx="5"/>
          </p:nvPr>
        </p:nvSpPr>
        <p:spPr>
          <a:xfrm>
            <a:off x="3534006" y="4220250"/>
            <a:ext cx="2076000" cy="196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SzPts val="1200"/>
              <a:buNone/>
            </a:pPr>
            <a:endParaRPr>
              <a:solidFill>
                <a:schemeClr val="accent1"/>
              </a:solidFill>
            </a:endParaRPr>
          </a:p>
          <a:p>
            <a:pPr marL="0" lvl="0" indent="0" algn="ctr" rtl="0">
              <a:lnSpc>
                <a:spcPct val="100000"/>
              </a:lnSpc>
              <a:spcBef>
                <a:spcPts val="0"/>
              </a:spcBef>
              <a:spcAft>
                <a:spcPts val="0"/>
              </a:spcAft>
              <a:buSzPts val="1200"/>
              <a:buNone/>
            </a:pPr>
            <a:r>
              <a:rPr lang="en">
                <a:solidFill>
                  <a:schemeClr val="lt2"/>
                </a:solidFill>
              </a:rPr>
              <a:t>Trained Fourth And Fifth Block</a:t>
            </a:r>
            <a:endParaRPr>
              <a:solidFill>
                <a:schemeClr val="lt2"/>
              </a:solidFill>
            </a:endParaRPr>
          </a:p>
        </p:txBody>
      </p:sp>
      <p:cxnSp>
        <p:nvCxnSpPr>
          <p:cNvPr id="674" name="Google Shape;674;p54"/>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pic>
        <p:nvPicPr>
          <p:cNvPr id="675" name="Google Shape;675;p54"/>
          <p:cNvPicPr preferRelativeResize="0"/>
          <p:nvPr/>
        </p:nvPicPr>
        <p:blipFill>
          <a:blip r:embed="rId3">
            <a:alphaModFix/>
          </a:blip>
          <a:stretch>
            <a:fillRect/>
          </a:stretch>
        </p:blipFill>
        <p:spPr>
          <a:xfrm>
            <a:off x="684650" y="1263848"/>
            <a:ext cx="2076001" cy="2674764"/>
          </a:xfrm>
          <a:prstGeom prst="rect">
            <a:avLst/>
          </a:prstGeom>
          <a:noFill/>
          <a:ln>
            <a:noFill/>
          </a:ln>
        </p:spPr>
      </p:pic>
      <p:pic>
        <p:nvPicPr>
          <p:cNvPr id="676" name="Google Shape;676;p54"/>
          <p:cNvPicPr preferRelativeResize="0"/>
          <p:nvPr/>
        </p:nvPicPr>
        <p:blipFill rotWithShape="1">
          <a:blip r:embed="rId4">
            <a:alphaModFix/>
          </a:blip>
          <a:srcRect r="-11308"/>
          <a:stretch/>
        </p:blipFill>
        <p:spPr>
          <a:xfrm>
            <a:off x="3397263" y="1254225"/>
            <a:ext cx="2657376" cy="2635051"/>
          </a:xfrm>
          <a:prstGeom prst="rect">
            <a:avLst/>
          </a:prstGeom>
          <a:noFill/>
          <a:ln>
            <a:noFill/>
          </a:ln>
        </p:spPr>
      </p:pic>
      <p:pic>
        <p:nvPicPr>
          <p:cNvPr id="677" name="Google Shape;677;p54"/>
          <p:cNvPicPr preferRelativeResize="0"/>
          <p:nvPr/>
        </p:nvPicPr>
        <p:blipFill>
          <a:blip r:embed="rId5">
            <a:alphaModFix/>
          </a:blip>
          <a:stretch>
            <a:fillRect/>
          </a:stretch>
        </p:blipFill>
        <p:spPr>
          <a:xfrm>
            <a:off x="6247912" y="1275675"/>
            <a:ext cx="2449519" cy="2592150"/>
          </a:xfrm>
          <a:prstGeom prst="rect">
            <a:avLst/>
          </a:prstGeom>
          <a:noFill/>
          <a:ln>
            <a:noFill/>
          </a:ln>
        </p:spPr>
      </p:pic>
      <p:grpSp>
        <p:nvGrpSpPr>
          <p:cNvPr id="678" name="Google Shape;678;p54"/>
          <p:cNvGrpSpPr/>
          <p:nvPr/>
        </p:nvGrpSpPr>
        <p:grpSpPr>
          <a:xfrm>
            <a:off x="7231298" y="750894"/>
            <a:ext cx="366052" cy="356831"/>
            <a:chOff x="-31817400" y="3910025"/>
            <a:chExt cx="301675" cy="294075"/>
          </a:xfrm>
        </p:grpSpPr>
        <p:sp>
          <p:nvSpPr>
            <p:cNvPr id="679" name="Google Shape;679;p54"/>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54"/>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54"/>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55"/>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Fine-Tuned Selection</a:t>
            </a:r>
            <a:endParaRPr/>
          </a:p>
        </p:txBody>
      </p:sp>
      <p:sp>
        <p:nvSpPr>
          <p:cNvPr id="687" name="Google Shape;687;p55"/>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Best Performed When All Three Blocks Were Trained</a:t>
            </a:r>
            <a:endParaRPr>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r>
              <a:rPr lang="en">
                <a:solidFill>
                  <a:schemeClr val="accent1"/>
                </a:solidFill>
              </a:rPr>
              <a:t>Did Not Train The Earlier Blocks As They Encode More Generic And Reusable Features</a:t>
            </a:r>
            <a:endParaRPr>
              <a:solidFill>
                <a:schemeClr val="accent1"/>
              </a:solidFill>
            </a:endParaRPr>
          </a:p>
          <a:p>
            <a:pPr marL="0" lvl="0" indent="0" algn="l" rtl="0">
              <a:spcBef>
                <a:spcPts val="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r>
              <a:rPr lang="en" sz="1200">
                <a:solidFill>
                  <a:schemeClr val="accent1"/>
                </a:solidFill>
                <a:latin typeface="Roboto"/>
                <a:ea typeface="Roboto"/>
                <a:cs typeface="Roboto"/>
                <a:sym typeface="Roboto"/>
              </a:rPr>
              <a:t>Fine-tuning Earlier Layers Will Result In Fast-Decreasing Returns Which Should Be Avoided</a:t>
            </a:r>
            <a:endParaRPr sz="1200">
              <a:solidFill>
                <a:schemeClr val="accent1"/>
              </a:solidFill>
            </a:endParaRPr>
          </a:p>
        </p:txBody>
      </p:sp>
      <p:pic>
        <p:nvPicPr>
          <p:cNvPr id="688" name="Google Shape;688;p55"/>
          <p:cNvPicPr preferRelativeResize="0"/>
          <p:nvPr/>
        </p:nvPicPr>
        <p:blipFill>
          <a:blip r:embed="rId3">
            <a:alphaModFix/>
          </a:blip>
          <a:stretch>
            <a:fillRect/>
          </a:stretch>
        </p:blipFill>
        <p:spPr>
          <a:xfrm>
            <a:off x="586550" y="911693"/>
            <a:ext cx="3457500" cy="3658807"/>
          </a:xfrm>
          <a:prstGeom prst="rect">
            <a:avLst/>
          </a:prstGeom>
          <a:noFill/>
          <a:ln>
            <a:noFill/>
          </a:ln>
        </p:spPr>
      </p:pic>
      <p:grpSp>
        <p:nvGrpSpPr>
          <p:cNvPr id="689" name="Google Shape;689;p55"/>
          <p:cNvGrpSpPr/>
          <p:nvPr/>
        </p:nvGrpSpPr>
        <p:grpSpPr>
          <a:xfrm>
            <a:off x="7088348" y="1813319"/>
            <a:ext cx="366052" cy="356831"/>
            <a:chOff x="-31817400" y="3910025"/>
            <a:chExt cx="301675" cy="294075"/>
          </a:xfrm>
        </p:grpSpPr>
        <p:sp>
          <p:nvSpPr>
            <p:cNvPr id="690" name="Google Shape;690;p55"/>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55"/>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55"/>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5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Implementing Dropout And Regularization</a:t>
            </a:r>
            <a:endParaRPr>
              <a:solidFill>
                <a:schemeClr val="accent1"/>
              </a:solidFill>
            </a:endParaRPr>
          </a:p>
        </p:txBody>
      </p:sp>
      <p:sp>
        <p:nvSpPr>
          <p:cNvPr id="698" name="Google Shape;698;p56"/>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 Dropout Values At 0.2</a:t>
            </a:r>
            <a:endParaRPr/>
          </a:p>
          <a:p>
            <a:pPr marL="0" lvl="0" indent="0" algn="l" rtl="0">
              <a:spcBef>
                <a:spcPts val="0"/>
              </a:spcBef>
              <a:spcAft>
                <a:spcPts val="0"/>
              </a:spcAft>
              <a:buNone/>
            </a:pPr>
            <a:br>
              <a:rPr lang="en"/>
            </a:br>
            <a:r>
              <a:rPr lang="en"/>
              <a:t>One Dropout Value At 0.1</a:t>
            </a:r>
            <a:endParaRPr/>
          </a:p>
          <a:p>
            <a:pPr marL="0" lvl="0" indent="0" algn="l" rtl="0">
              <a:spcBef>
                <a:spcPts val="0"/>
              </a:spcBef>
              <a:spcAft>
                <a:spcPts val="0"/>
              </a:spcAft>
              <a:buNone/>
            </a:pPr>
            <a:endParaRPr/>
          </a:p>
          <a:p>
            <a:pPr marL="0" lvl="0" indent="0" algn="l" rtl="0">
              <a:spcBef>
                <a:spcPts val="0"/>
              </a:spcBef>
              <a:spcAft>
                <a:spcPts val="0"/>
              </a:spcAft>
              <a:buNone/>
            </a:pPr>
            <a:r>
              <a:rPr lang="en"/>
              <a:t>Three Regularizations At 0.01</a:t>
            </a:r>
            <a:endParaRPr/>
          </a:p>
          <a:p>
            <a:pPr marL="0" lvl="0" indent="0" algn="l" rtl="0">
              <a:spcBef>
                <a:spcPts val="0"/>
              </a:spcBef>
              <a:spcAft>
                <a:spcPts val="0"/>
              </a:spcAft>
              <a:buNone/>
            </a:pPr>
            <a:endParaRPr/>
          </a:p>
          <a:p>
            <a:pPr marL="0" lvl="0" indent="0" algn="l" rtl="0">
              <a:spcBef>
                <a:spcPts val="0"/>
              </a:spcBef>
              <a:spcAft>
                <a:spcPts val="0"/>
              </a:spcAft>
              <a:buNone/>
            </a:pPr>
            <a:r>
              <a:rPr lang="en"/>
              <a:t>Increased Epochs To 70 To Flatten Out Lost </a:t>
            </a:r>
            <a:endParaRPr/>
          </a:p>
        </p:txBody>
      </p:sp>
      <p:pic>
        <p:nvPicPr>
          <p:cNvPr id="699" name="Google Shape;699;p56"/>
          <p:cNvPicPr preferRelativeResize="0"/>
          <p:nvPr/>
        </p:nvPicPr>
        <p:blipFill>
          <a:blip r:embed="rId3">
            <a:alphaModFix/>
          </a:blip>
          <a:stretch>
            <a:fillRect/>
          </a:stretch>
        </p:blipFill>
        <p:spPr>
          <a:xfrm>
            <a:off x="1090100" y="765800"/>
            <a:ext cx="2548825" cy="3762551"/>
          </a:xfrm>
          <a:prstGeom prst="rect">
            <a:avLst/>
          </a:prstGeom>
          <a:noFill/>
          <a:ln>
            <a:noFill/>
          </a:ln>
        </p:spPr>
      </p:pic>
      <p:grpSp>
        <p:nvGrpSpPr>
          <p:cNvPr id="700" name="Google Shape;700;p56"/>
          <p:cNvGrpSpPr/>
          <p:nvPr/>
        </p:nvGrpSpPr>
        <p:grpSpPr>
          <a:xfrm>
            <a:off x="8152676" y="1784920"/>
            <a:ext cx="420775" cy="420811"/>
            <a:chOff x="-5251625" y="3272950"/>
            <a:chExt cx="292225" cy="292250"/>
          </a:xfrm>
        </p:grpSpPr>
        <p:sp>
          <p:nvSpPr>
            <p:cNvPr id="701" name="Google Shape;701;p56"/>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56"/>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56"/>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57"/>
          <p:cNvSpPr txBox="1">
            <a:spLocks noGrp="1"/>
          </p:cNvSpPr>
          <p:nvPr>
            <p:ph type="ctrTitle"/>
          </p:nvPr>
        </p:nvSpPr>
        <p:spPr>
          <a:xfrm>
            <a:off x="1210625" y="519850"/>
            <a:ext cx="65688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Evaluating Using Test Images</a:t>
            </a:r>
            <a:endParaRPr/>
          </a:p>
        </p:txBody>
      </p:sp>
      <p:sp>
        <p:nvSpPr>
          <p:cNvPr id="709" name="Google Shape;709;p57"/>
          <p:cNvSpPr txBox="1">
            <a:spLocks noGrp="1"/>
          </p:cNvSpPr>
          <p:nvPr>
            <p:ph type="subTitle" idx="1"/>
          </p:nvPr>
        </p:nvSpPr>
        <p:spPr>
          <a:xfrm>
            <a:off x="1049675" y="1577725"/>
            <a:ext cx="6389100" cy="312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accent1"/>
                </a:solidFill>
              </a:rPr>
              <a:t>Both Model’s Weights Were Saved And Loaded</a:t>
            </a:r>
            <a:endParaRPr sz="1200">
              <a:solidFill>
                <a:schemeClr val="accent1"/>
              </a:solidFill>
            </a:endParaRPr>
          </a:p>
          <a:p>
            <a:pPr marL="0" lvl="0" indent="0" algn="l" rtl="0">
              <a:spcBef>
                <a:spcPts val="0"/>
              </a:spcBef>
              <a:spcAft>
                <a:spcPts val="0"/>
              </a:spcAft>
              <a:buNone/>
            </a:pPr>
            <a:endParaRPr sz="1200">
              <a:solidFill>
                <a:schemeClr val="accent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accent1"/>
                </a:solidFill>
                <a:latin typeface="Roboto"/>
                <a:ea typeface="Roboto"/>
                <a:cs typeface="Roboto"/>
                <a:sym typeface="Roboto"/>
              </a:rPr>
              <a:t>ImageDataGenerator(Rescale =1./255)</a:t>
            </a:r>
            <a:endParaRPr sz="1200">
              <a:solidFill>
                <a:schemeClr val="accent1"/>
              </a:solidFill>
            </a:endParaRPr>
          </a:p>
          <a:p>
            <a:pPr marL="0" lvl="0" indent="0" algn="l" rtl="0">
              <a:lnSpc>
                <a:spcPct val="115000"/>
              </a:lnSpc>
              <a:spcBef>
                <a:spcPts val="0"/>
              </a:spcBef>
              <a:spcAft>
                <a:spcPts val="0"/>
              </a:spcAft>
              <a:buNone/>
            </a:pPr>
            <a:endParaRPr sz="12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accent1"/>
                </a:solidFill>
                <a:latin typeface="Roboto"/>
                <a:ea typeface="Roboto"/>
                <a:cs typeface="Roboto"/>
                <a:sym typeface="Roboto"/>
              </a:rPr>
              <a:t>Batch size = 25</a:t>
            </a:r>
            <a:endParaRPr sz="12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accent1"/>
                </a:solidFill>
                <a:latin typeface="Roboto"/>
                <a:ea typeface="Roboto"/>
                <a:cs typeface="Roboto"/>
                <a:sym typeface="Roboto"/>
              </a:rPr>
              <a:t>Images Are Set To Have A Size Of 150 by 150</a:t>
            </a:r>
            <a:endParaRPr sz="12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accent1"/>
                </a:solidFill>
                <a:latin typeface="Roboto"/>
                <a:ea typeface="Roboto"/>
                <a:cs typeface="Roboto"/>
                <a:sym typeface="Roboto"/>
              </a:rPr>
              <a:t>Class Mode = “Categorical” </a:t>
            </a:r>
            <a:endParaRPr sz="12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200">
                <a:solidFill>
                  <a:schemeClr val="accent1"/>
                </a:solidFill>
                <a:latin typeface="Roboto"/>
                <a:ea typeface="Roboto"/>
                <a:cs typeface="Roboto"/>
                <a:sym typeface="Roboto"/>
              </a:rPr>
              <a:t>Steps = 20</a:t>
            </a:r>
            <a:endParaRPr sz="1200">
              <a:solidFill>
                <a:schemeClr val="accent1"/>
              </a:solidFill>
              <a:latin typeface="Roboto"/>
              <a:ea typeface="Roboto"/>
              <a:cs typeface="Roboto"/>
              <a:sym typeface="Roboto"/>
            </a:endParaRPr>
          </a:p>
        </p:txBody>
      </p:sp>
      <p:pic>
        <p:nvPicPr>
          <p:cNvPr id="710" name="Google Shape;710;p57"/>
          <p:cNvPicPr preferRelativeResize="0"/>
          <p:nvPr/>
        </p:nvPicPr>
        <p:blipFill>
          <a:blip r:embed="rId3">
            <a:alphaModFix/>
          </a:blip>
          <a:stretch>
            <a:fillRect/>
          </a:stretch>
        </p:blipFill>
        <p:spPr>
          <a:xfrm>
            <a:off x="2426725" y="3574400"/>
            <a:ext cx="5943600" cy="990600"/>
          </a:xfrm>
          <a:prstGeom prst="rect">
            <a:avLst/>
          </a:prstGeom>
          <a:noFill/>
          <a:ln>
            <a:noFill/>
          </a:ln>
        </p:spPr>
      </p:pic>
      <p:grpSp>
        <p:nvGrpSpPr>
          <p:cNvPr id="711" name="Google Shape;711;p57"/>
          <p:cNvGrpSpPr/>
          <p:nvPr/>
        </p:nvGrpSpPr>
        <p:grpSpPr>
          <a:xfrm>
            <a:off x="7536354" y="596332"/>
            <a:ext cx="368134" cy="371814"/>
            <a:chOff x="-37804925" y="3953450"/>
            <a:chExt cx="315075" cy="318225"/>
          </a:xfrm>
        </p:grpSpPr>
        <p:sp>
          <p:nvSpPr>
            <p:cNvPr id="712" name="Google Shape;712;p57"/>
            <p:cNvSpPr/>
            <p:nvPr/>
          </p:nvSpPr>
          <p:spPr>
            <a:xfrm>
              <a:off x="-37614300" y="3955025"/>
              <a:ext cx="124450" cy="186200"/>
            </a:xfrm>
            <a:custGeom>
              <a:avLst/>
              <a:gdLst/>
              <a:ahLst/>
              <a:cxnLst/>
              <a:rect l="l" t="t" r="r" b="b"/>
              <a:pathLst>
                <a:path w="4978" h="7448" extrusionOk="0">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57"/>
            <p:cNvSpPr/>
            <p:nvPr/>
          </p:nvSpPr>
          <p:spPr>
            <a:xfrm>
              <a:off x="-37761600" y="4230700"/>
              <a:ext cx="270175" cy="40975"/>
            </a:xfrm>
            <a:custGeom>
              <a:avLst/>
              <a:gdLst/>
              <a:ahLst/>
              <a:cxnLst/>
              <a:rect l="l" t="t" r="r" b="b"/>
              <a:pathLst>
                <a:path w="10807" h="1639" extrusionOk="0">
                  <a:moveTo>
                    <a:pt x="1450" y="1"/>
                  </a:moveTo>
                  <a:cubicBezTo>
                    <a:pt x="1292" y="788"/>
                    <a:pt x="662" y="1387"/>
                    <a:pt x="1" y="1639"/>
                  </a:cubicBezTo>
                  <a:lnTo>
                    <a:pt x="8822" y="1639"/>
                  </a:lnTo>
                  <a:cubicBezTo>
                    <a:pt x="9799" y="1639"/>
                    <a:pt x="10649" y="946"/>
                    <a:pt x="1080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57"/>
            <p:cNvSpPr/>
            <p:nvPr/>
          </p:nvSpPr>
          <p:spPr>
            <a:xfrm>
              <a:off x="-37804925" y="3953450"/>
              <a:ext cx="274125" cy="295675"/>
            </a:xfrm>
            <a:custGeom>
              <a:avLst/>
              <a:gdLst/>
              <a:ahLst/>
              <a:cxnLst/>
              <a:rect l="l" t="t" r="r" b="b"/>
              <a:pathLst>
                <a:path w="10965" h="11827" extrusionOk="0">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8"/>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a:solidFill>
                  <a:schemeClr val="accent1"/>
                </a:solidFill>
              </a:rPr>
              <a:t>Comparing Model’s Performance</a:t>
            </a:r>
            <a:endParaRPr>
              <a:solidFill>
                <a:schemeClr val="accent1"/>
              </a:solidFill>
            </a:endParaRPr>
          </a:p>
        </p:txBody>
      </p:sp>
      <p:sp>
        <p:nvSpPr>
          <p:cNvPr id="720" name="Google Shape;720;p58"/>
          <p:cNvSpPr txBox="1">
            <a:spLocks noGrp="1"/>
          </p:cNvSpPr>
          <p:nvPr>
            <p:ph type="subTitle" idx="1"/>
          </p:nvPr>
        </p:nvSpPr>
        <p:spPr>
          <a:xfrm>
            <a:off x="852575" y="1715250"/>
            <a:ext cx="1463700" cy="50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Test Accuracy: 0.576</a:t>
            </a:r>
            <a:endParaRPr/>
          </a:p>
          <a:p>
            <a:pPr marL="0" lvl="0" indent="0" algn="l" rtl="0">
              <a:lnSpc>
                <a:spcPct val="100000"/>
              </a:lnSpc>
              <a:spcBef>
                <a:spcPts val="0"/>
              </a:spcBef>
              <a:spcAft>
                <a:spcPts val="0"/>
              </a:spcAft>
              <a:buSzPts val="1100"/>
              <a:buNone/>
            </a:pPr>
            <a:endParaRPr/>
          </a:p>
        </p:txBody>
      </p:sp>
      <p:sp>
        <p:nvSpPr>
          <p:cNvPr id="721" name="Google Shape;721;p58"/>
          <p:cNvSpPr txBox="1">
            <a:spLocks noGrp="1"/>
          </p:cNvSpPr>
          <p:nvPr>
            <p:ph type="subTitle" idx="2"/>
          </p:nvPr>
        </p:nvSpPr>
        <p:spPr>
          <a:xfrm>
            <a:off x="558656" y="3590650"/>
            <a:ext cx="1889400" cy="50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100"/>
              <a:buNone/>
            </a:pPr>
            <a:r>
              <a:rPr lang="en" dirty="0"/>
              <a:t>Test Accuracy: 0.806</a:t>
            </a:r>
            <a:endParaRPr dirty="0"/>
          </a:p>
        </p:txBody>
      </p:sp>
      <p:sp>
        <p:nvSpPr>
          <p:cNvPr id="722" name="Google Shape;722;p58"/>
          <p:cNvSpPr txBox="1">
            <a:spLocks noGrp="1"/>
          </p:cNvSpPr>
          <p:nvPr>
            <p:ph type="ctrTitle"/>
          </p:nvPr>
        </p:nvSpPr>
        <p:spPr>
          <a:xfrm>
            <a:off x="465356" y="1519050"/>
            <a:ext cx="2076000" cy="19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
              <a:t>Scratch Model </a:t>
            </a:r>
            <a:endParaRPr/>
          </a:p>
        </p:txBody>
      </p:sp>
      <p:sp>
        <p:nvSpPr>
          <p:cNvPr id="723" name="Google Shape;723;p58"/>
          <p:cNvSpPr txBox="1">
            <a:spLocks noGrp="1"/>
          </p:cNvSpPr>
          <p:nvPr>
            <p:ph type="ctrTitle" idx="4"/>
          </p:nvPr>
        </p:nvSpPr>
        <p:spPr>
          <a:xfrm>
            <a:off x="465356" y="3394450"/>
            <a:ext cx="2076000" cy="19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
              <a:t>Pre-Built Model</a:t>
            </a:r>
            <a:endParaRPr/>
          </a:p>
        </p:txBody>
      </p:sp>
      <p:cxnSp>
        <p:nvCxnSpPr>
          <p:cNvPr id="724" name="Google Shape;724;p58"/>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grpSp>
        <p:nvGrpSpPr>
          <p:cNvPr id="725" name="Google Shape;725;p58"/>
          <p:cNvGrpSpPr/>
          <p:nvPr/>
        </p:nvGrpSpPr>
        <p:grpSpPr>
          <a:xfrm>
            <a:off x="7529354" y="761945"/>
            <a:ext cx="368134" cy="371814"/>
            <a:chOff x="-37804925" y="3953450"/>
            <a:chExt cx="315075" cy="318225"/>
          </a:xfrm>
        </p:grpSpPr>
        <p:sp>
          <p:nvSpPr>
            <p:cNvPr id="726" name="Google Shape;726;p58"/>
            <p:cNvSpPr/>
            <p:nvPr/>
          </p:nvSpPr>
          <p:spPr>
            <a:xfrm>
              <a:off x="-37614300" y="3955025"/>
              <a:ext cx="124450" cy="186200"/>
            </a:xfrm>
            <a:custGeom>
              <a:avLst/>
              <a:gdLst/>
              <a:ahLst/>
              <a:cxnLst/>
              <a:rect l="l" t="t" r="r" b="b"/>
              <a:pathLst>
                <a:path w="4978" h="7448" extrusionOk="0">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58"/>
            <p:cNvSpPr/>
            <p:nvPr/>
          </p:nvSpPr>
          <p:spPr>
            <a:xfrm>
              <a:off x="-37761600" y="4230700"/>
              <a:ext cx="270175" cy="40975"/>
            </a:xfrm>
            <a:custGeom>
              <a:avLst/>
              <a:gdLst/>
              <a:ahLst/>
              <a:cxnLst/>
              <a:rect l="l" t="t" r="r" b="b"/>
              <a:pathLst>
                <a:path w="10807" h="1639" extrusionOk="0">
                  <a:moveTo>
                    <a:pt x="1450" y="1"/>
                  </a:moveTo>
                  <a:cubicBezTo>
                    <a:pt x="1292" y="788"/>
                    <a:pt x="662" y="1387"/>
                    <a:pt x="1" y="1639"/>
                  </a:cubicBezTo>
                  <a:lnTo>
                    <a:pt x="8822" y="1639"/>
                  </a:lnTo>
                  <a:cubicBezTo>
                    <a:pt x="9799" y="1639"/>
                    <a:pt x="10649" y="946"/>
                    <a:pt x="1080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58"/>
            <p:cNvSpPr/>
            <p:nvPr/>
          </p:nvSpPr>
          <p:spPr>
            <a:xfrm>
              <a:off x="-37804925" y="3953450"/>
              <a:ext cx="274125" cy="295675"/>
            </a:xfrm>
            <a:custGeom>
              <a:avLst/>
              <a:gdLst/>
              <a:ahLst/>
              <a:cxnLst/>
              <a:rect l="l" t="t" r="r" b="b"/>
              <a:pathLst>
                <a:path w="10965" h="11827" extrusionOk="0">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729" name="Google Shape;729;p58"/>
          <p:cNvPicPr preferRelativeResize="0"/>
          <p:nvPr/>
        </p:nvPicPr>
        <p:blipFill>
          <a:blip r:embed="rId3">
            <a:alphaModFix/>
          </a:blip>
          <a:stretch>
            <a:fillRect/>
          </a:stretch>
        </p:blipFill>
        <p:spPr>
          <a:xfrm>
            <a:off x="2727650" y="1480525"/>
            <a:ext cx="5943600" cy="695325"/>
          </a:xfrm>
          <a:prstGeom prst="rect">
            <a:avLst/>
          </a:prstGeom>
          <a:noFill/>
          <a:ln>
            <a:noFill/>
          </a:ln>
        </p:spPr>
      </p:pic>
      <p:pic>
        <p:nvPicPr>
          <p:cNvPr id="730" name="Google Shape;730;p58"/>
          <p:cNvPicPr preferRelativeResize="0"/>
          <p:nvPr/>
        </p:nvPicPr>
        <p:blipFill>
          <a:blip r:embed="rId4">
            <a:alphaModFix/>
          </a:blip>
          <a:stretch>
            <a:fillRect/>
          </a:stretch>
        </p:blipFill>
        <p:spPr>
          <a:xfrm>
            <a:off x="2727656" y="3193863"/>
            <a:ext cx="5943600" cy="695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59"/>
          <p:cNvSpPr txBox="1">
            <a:spLocks noGrp="1"/>
          </p:cNvSpPr>
          <p:nvPr>
            <p:ph type="ctrTitle"/>
          </p:nvPr>
        </p:nvSpPr>
        <p:spPr>
          <a:xfrm>
            <a:off x="909725" y="484850"/>
            <a:ext cx="7124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Reasons For Better Performance</a:t>
            </a:r>
            <a:endParaRPr/>
          </a:p>
        </p:txBody>
      </p:sp>
      <p:sp>
        <p:nvSpPr>
          <p:cNvPr id="736" name="Google Shape;736;p59"/>
          <p:cNvSpPr txBox="1">
            <a:spLocks noGrp="1"/>
          </p:cNvSpPr>
          <p:nvPr>
            <p:ph type="subTitle" idx="1"/>
          </p:nvPr>
        </p:nvSpPr>
        <p:spPr>
          <a:xfrm>
            <a:off x="1091675" y="1367775"/>
            <a:ext cx="6389100" cy="312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accent1"/>
                </a:solidFill>
              </a:rPr>
              <a:t>First Difference: Addition of “fill_mode” In Data Augmentation For Pre-Built</a:t>
            </a:r>
            <a:endParaRPr sz="1200">
              <a:solidFill>
                <a:schemeClr val="accent1"/>
              </a:solidFill>
            </a:endParaRPr>
          </a:p>
          <a:p>
            <a:pPr marL="0" lvl="0" indent="0" algn="l" rtl="0">
              <a:lnSpc>
                <a:spcPct val="115000"/>
              </a:lnSpc>
              <a:spcBef>
                <a:spcPts val="0"/>
              </a:spcBef>
              <a:spcAft>
                <a:spcPts val="0"/>
              </a:spcAft>
              <a:buNone/>
            </a:pPr>
            <a:endParaRPr sz="1200">
              <a:solidFill>
                <a:schemeClr val="accent1"/>
              </a:solidFill>
            </a:endParaRPr>
          </a:p>
          <a:p>
            <a:pPr marL="0" lvl="0" indent="0" algn="l" rtl="0">
              <a:lnSpc>
                <a:spcPct val="115000"/>
              </a:lnSpc>
              <a:spcBef>
                <a:spcPts val="0"/>
              </a:spcBef>
              <a:spcAft>
                <a:spcPts val="0"/>
              </a:spcAft>
              <a:buNone/>
            </a:pPr>
            <a:r>
              <a:rPr lang="en" sz="1200">
                <a:solidFill>
                  <a:schemeClr val="accent1"/>
                </a:solidFill>
              </a:rPr>
              <a:t>Second Difference: Different Learning Rate Was Used</a:t>
            </a:r>
            <a:endParaRPr sz="1200">
              <a:solidFill>
                <a:schemeClr val="accent1"/>
              </a:solidFill>
            </a:endParaRPr>
          </a:p>
          <a:p>
            <a:pPr marL="0" lvl="0" indent="0" algn="l" rtl="0">
              <a:lnSpc>
                <a:spcPct val="115000"/>
              </a:lnSpc>
              <a:spcBef>
                <a:spcPts val="0"/>
              </a:spcBef>
              <a:spcAft>
                <a:spcPts val="0"/>
              </a:spcAft>
              <a:buNone/>
            </a:pPr>
            <a:endParaRPr sz="1200">
              <a:solidFill>
                <a:schemeClr val="accent1"/>
              </a:solidFill>
            </a:endParaRPr>
          </a:p>
          <a:p>
            <a:pPr marL="0" lvl="0" indent="0" algn="l" rtl="0">
              <a:lnSpc>
                <a:spcPct val="115000"/>
              </a:lnSpc>
              <a:spcBef>
                <a:spcPts val="0"/>
              </a:spcBef>
              <a:spcAft>
                <a:spcPts val="0"/>
              </a:spcAft>
              <a:buNone/>
            </a:pPr>
            <a:r>
              <a:rPr lang="en" sz="1200">
                <a:solidFill>
                  <a:schemeClr val="accent1"/>
                </a:solidFill>
              </a:rPr>
              <a:t>Third Difference: Model’s Network Sizes Were Different </a:t>
            </a:r>
            <a:endParaRPr sz="1200">
              <a:solidFill>
                <a:schemeClr val="accent1"/>
              </a:solidFill>
            </a:endParaRPr>
          </a:p>
          <a:p>
            <a:pPr marL="0" lvl="0" indent="0" algn="l" rtl="0">
              <a:lnSpc>
                <a:spcPct val="115000"/>
              </a:lnSpc>
              <a:spcBef>
                <a:spcPts val="0"/>
              </a:spcBef>
              <a:spcAft>
                <a:spcPts val="0"/>
              </a:spcAft>
              <a:buNone/>
            </a:pPr>
            <a:endParaRPr sz="1200">
              <a:solidFill>
                <a:schemeClr val="accent1"/>
              </a:solidFill>
            </a:endParaRPr>
          </a:p>
          <a:p>
            <a:pPr marL="0" lvl="0" indent="0" algn="l" rtl="0">
              <a:lnSpc>
                <a:spcPct val="115000"/>
              </a:lnSpc>
              <a:spcBef>
                <a:spcPts val="0"/>
              </a:spcBef>
              <a:spcAft>
                <a:spcPts val="0"/>
              </a:spcAft>
              <a:buNone/>
            </a:pPr>
            <a:r>
              <a:rPr lang="en" sz="1200">
                <a:solidFill>
                  <a:schemeClr val="accent1"/>
                </a:solidFill>
              </a:rPr>
              <a:t>One reason For Pre-Built Performing Better: Due To Difference In Network, The Pre-Built Could Learn Better. </a:t>
            </a:r>
            <a:endParaRPr sz="1200">
              <a:solidFill>
                <a:schemeClr val="accent1"/>
              </a:solidFill>
            </a:endParaRPr>
          </a:p>
          <a:p>
            <a:pPr marL="0" lvl="0" indent="0" algn="l" rtl="0">
              <a:lnSpc>
                <a:spcPct val="115000"/>
              </a:lnSpc>
              <a:spcBef>
                <a:spcPts val="0"/>
              </a:spcBef>
              <a:spcAft>
                <a:spcPts val="0"/>
              </a:spcAft>
              <a:buNone/>
            </a:pPr>
            <a:endParaRPr sz="1200">
              <a:solidFill>
                <a:schemeClr val="accent1"/>
              </a:solidFill>
            </a:endParaRPr>
          </a:p>
          <a:p>
            <a:pPr marL="0" lvl="0" indent="0" algn="l" rtl="0">
              <a:lnSpc>
                <a:spcPct val="115000"/>
              </a:lnSpc>
              <a:spcBef>
                <a:spcPts val="0"/>
              </a:spcBef>
              <a:spcAft>
                <a:spcPts val="0"/>
              </a:spcAft>
              <a:buNone/>
            </a:pPr>
            <a:r>
              <a:rPr lang="en" sz="1200">
                <a:solidFill>
                  <a:schemeClr val="accent1"/>
                </a:solidFill>
              </a:rPr>
              <a:t>Second reason For Pre-Built Performing Better: The layers in Pre-Built Were Also Fine-Tuned, Suggesting That The Layers Underwent Further Training</a:t>
            </a:r>
            <a:r>
              <a:rPr lang="en" sz="1200"/>
              <a:t> </a:t>
            </a:r>
            <a:endParaRPr sz="1200"/>
          </a:p>
        </p:txBody>
      </p:sp>
      <p:grpSp>
        <p:nvGrpSpPr>
          <p:cNvPr id="737" name="Google Shape;737;p59"/>
          <p:cNvGrpSpPr/>
          <p:nvPr/>
        </p:nvGrpSpPr>
        <p:grpSpPr>
          <a:xfrm>
            <a:off x="7963254" y="560245"/>
            <a:ext cx="368134" cy="371814"/>
            <a:chOff x="-37804925" y="3953450"/>
            <a:chExt cx="315075" cy="318225"/>
          </a:xfrm>
        </p:grpSpPr>
        <p:sp>
          <p:nvSpPr>
            <p:cNvPr id="738" name="Google Shape;738;p59"/>
            <p:cNvSpPr/>
            <p:nvPr/>
          </p:nvSpPr>
          <p:spPr>
            <a:xfrm>
              <a:off x="-37614300" y="3955025"/>
              <a:ext cx="124450" cy="186200"/>
            </a:xfrm>
            <a:custGeom>
              <a:avLst/>
              <a:gdLst/>
              <a:ahLst/>
              <a:cxnLst/>
              <a:rect l="l" t="t" r="r" b="b"/>
              <a:pathLst>
                <a:path w="4978" h="7448" extrusionOk="0">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59"/>
            <p:cNvSpPr/>
            <p:nvPr/>
          </p:nvSpPr>
          <p:spPr>
            <a:xfrm>
              <a:off x="-37761600" y="4230700"/>
              <a:ext cx="270175" cy="40975"/>
            </a:xfrm>
            <a:custGeom>
              <a:avLst/>
              <a:gdLst/>
              <a:ahLst/>
              <a:cxnLst/>
              <a:rect l="l" t="t" r="r" b="b"/>
              <a:pathLst>
                <a:path w="10807" h="1639" extrusionOk="0">
                  <a:moveTo>
                    <a:pt x="1450" y="1"/>
                  </a:moveTo>
                  <a:cubicBezTo>
                    <a:pt x="1292" y="788"/>
                    <a:pt x="662" y="1387"/>
                    <a:pt x="1" y="1639"/>
                  </a:cubicBezTo>
                  <a:lnTo>
                    <a:pt x="8822" y="1639"/>
                  </a:lnTo>
                  <a:cubicBezTo>
                    <a:pt x="9799" y="1639"/>
                    <a:pt x="10649" y="946"/>
                    <a:pt x="1080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59"/>
            <p:cNvSpPr/>
            <p:nvPr/>
          </p:nvSpPr>
          <p:spPr>
            <a:xfrm>
              <a:off x="-37804925" y="3953450"/>
              <a:ext cx="274125" cy="295675"/>
            </a:xfrm>
            <a:custGeom>
              <a:avLst/>
              <a:gdLst/>
              <a:ahLst/>
              <a:cxnLst/>
              <a:rect l="l" t="t" r="r" b="b"/>
              <a:pathLst>
                <a:path w="10965" h="11827" extrusionOk="0">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60"/>
          <p:cNvSpPr txBox="1">
            <a:spLocks noGrp="1"/>
          </p:cNvSpPr>
          <p:nvPr>
            <p:ph type="ctrTitle"/>
          </p:nvPr>
        </p:nvSpPr>
        <p:spPr>
          <a:xfrm>
            <a:off x="909725" y="484850"/>
            <a:ext cx="7124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Performing Classification</a:t>
            </a:r>
            <a:endParaRPr>
              <a:solidFill>
                <a:schemeClr val="accent1"/>
              </a:solidFill>
            </a:endParaRPr>
          </a:p>
        </p:txBody>
      </p:sp>
      <p:sp>
        <p:nvSpPr>
          <p:cNvPr id="746" name="Google Shape;746;p60"/>
          <p:cNvSpPr txBox="1">
            <a:spLocks noGrp="1"/>
          </p:cNvSpPr>
          <p:nvPr>
            <p:ph type="subTitle" idx="1"/>
          </p:nvPr>
        </p:nvSpPr>
        <p:spPr>
          <a:xfrm>
            <a:off x="1091675" y="1367775"/>
            <a:ext cx="6389100" cy="312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Weights Of The Best Model Were Saved And Loaded</a:t>
            </a: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en" sz="1200"/>
              <a:t>Food Classes Names Were Extracted and stored in a list</a:t>
            </a: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en" sz="1200"/>
              <a:t>Two Functions were created to process the images downloaded online and to perform prediction of the images</a:t>
            </a: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endParaRPr sz="1200"/>
          </a:p>
        </p:txBody>
      </p:sp>
      <p:sp>
        <p:nvSpPr>
          <p:cNvPr id="747" name="Google Shape;747;p60"/>
          <p:cNvSpPr/>
          <p:nvPr/>
        </p:nvSpPr>
        <p:spPr>
          <a:xfrm>
            <a:off x="6538897" y="531545"/>
            <a:ext cx="315672" cy="369974"/>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Preprocessing And Data Loading</a:t>
            </a:r>
            <a:endParaRPr/>
          </a:p>
        </p:txBody>
      </p:sp>
      <p:sp>
        <p:nvSpPr>
          <p:cNvPr id="272" name="Google Shape;272;p34"/>
          <p:cNvSpPr txBox="1"/>
          <p:nvPr/>
        </p:nvSpPr>
        <p:spPr>
          <a:xfrm>
            <a:off x="1054575" y="1646650"/>
            <a:ext cx="70308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2"/>
                </a:solidFill>
                <a:latin typeface="Roboto Light"/>
                <a:ea typeface="Roboto Light"/>
                <a:cs typeface="Roboto Light"/>
                <a:sym typeface="Roboto Light"/>
              </a:rPr>
              <a:t>Data Preprocessing: </a:t>
            </a:r>
            <a:endParaRPr dirty="0">
              <a:solidFill>
                <a:schemeClr val="lt2"/>
              </a:solidFill>
              <a:latin typeface="Roboto Light"/>
              <a:ea typeface="Roboto Light"/>
              <a:cs typeface="Roboto Light"/>
              <a:sym typeface="Roboto Light"/>
            </a:endParaRPr>
          </a:p>
          <a:p>
            <a:pPr marL="0" lvl="0" indent="0" algn="l" rtl="0">
              <a:spcBef>
                <a:spcPts val="0"/>
              </a:spcBef>
              <a:spcAft>
                <a:spcPts val="0"/>
              </a:spcAft>
              <a:buNone/>
            </a:pPr>
            <a:endParaRPr dirty="0">
              <a:solidFill>
                <a:schemeClr val="accent1"/>
              </a:solidFill>
              <a:latin typeface="Roboto Light"/>
              <a:ea typeface="Roboto Light"/>
              <a:cs typeface="Roboto Light"/>
              <a:sym typeface="Roboto Light"/>
            </a:endParaRPr>
          </a:p>
          <a:p>
            <a:pPr marL="457200" lvl="0" indent="-317500" algn="l" rtl="0">
              <a:spcBef>
                <a:spcPts val="0"/>
              </a:spcBef>
              <a:spcAft>
                <a:spcPts val="0"/>
              </a:spcAft>
              <a:buClr>
                <a:schemeClr val="accent1"/>
              </a:buClr>
              <a:buSzPts val="1400"/>
              <a:buFont typeface="Roboto Light"/>
              <a:buChar char="-"/>
            </a:pPr>
            <a:r>
              <a:rPr lang="en" dirty="0">
                <a:solidFill>
                  <a:schemeClr val="accent1"/>
                </a:solidFill>
                <a:latin typeface="Roboto Light"/>
                <a:ea typeface="Roboto Light"/>
                <a:cs typeface="Roboto Light"/>
                <a:sym typeface="Roboto Light"/>
              </a:rPr>
              <a:t>Requires two packages, “import os” and “import shutil” </a:t>
            </a:r>
            <a:endParaRPr dirty="0">
              <a:solidFill>
                <a:schemeClr val="accent1"/>
              </a:solidFill>
              <a:latin typeface="Roboto Light"/>
              <a:ea typeface="Roboto Light"/>
              <a:cs typeface="Roboto Light"/>
              <a:sym typeface="Roboto Light"/>
            </a:endParaRPr>
          </a:p>
          <a:p>
            <a:pPr marL="457200" lvl="0" indent="-317500" algn="l" rtl="0">
              <a:spcBef>
                <a:spcPts val="0"/>
              </a:spcBef>
              <a:spcAft>
                <a:spcPts val="0"/>
              </a:spcAft>
              <a:buClr>
                <a:schemeClr val="accent1"/>
              </a:buClr>
              <a:buSzPts val="1400"/>
              <a:buFont typeface="Roboto Light"/>
              <a:buChar char="-"/>
            </a:pPr>
            <a:r>
              <a:rPr lang="en" dirty="0">
                <a:solidFill>
                  <a:schemeClr val="accent1"/>
                </a:solidFill>
                <a:latin typeface="Roboto Light"/>
                <a:ea typeface="Roboto Light"/>
                <a:cs typeface="Roboto Light"/>
                <a:sym typeface="Roboto Light"/>
              </a:rPr>
              <a:t>Training, Validation, Test Directories created</a:t>
            </a:r>
            <a:endParaRPr dirty="0">
              <a:solidFill>
                <a:schemeClr val="accent1"/>
              </a:solidFill>
              <a:latin typeface="Roboto Light"/>
              <a:ea typeface="Roboto Light"/>
              <a:cs typeface="Roboto Light"/>
              <a:sym typeface="Roboto Light"/>
            </a:endParaRPr>
          </a:p>
          <a:p>
            <a:pPr marL="457200" lvl="0" indent="-317500" algn="l" rtl="0">
              <a:spcBef>
                <a:spcPts val="0"/>
              </a:spcBef>
              <a:spcAft>
                <a:spcPts val="0"/>
              </a:spcAft>
              <a:buClr>
                <a:schemeClr val="accent1"/>
              </a:buClr>
              <a:buSzPts val="1400"/>
              <a:buFont typeface="Roboto Light"/>
              <a:buChar char="-"/>
            </a:pPr>
            <a:r>
              <a:rPr lang="en" dirty="0">
                <a:solidFill>
                  <a:schemeClr val="accent1"/>
                </a:solidFill>
                <a:latin typeface="Roboto Light"/>
                <a:ea typeface="Roboto Light"/>
                <a:cs typeface="Roboto Light"/>
                <a:sym typeface="Roboto Light"/>
              </a:rPr>
              <a:t>Copies the images into their relevant directories</a:t>
            </a:r>
            <a:endParaRPr dirty="0">
              <a:solidFill>
                <a:schemeClr val="accent1"/>
              </a:solidFill>
              <a:latin typeface="Roboto Light"/>
              <a:ea typeface="Roboto Light"/>
              <a:cs typeface="Roboto Light"/>
              <a:sym typeface="Roboto Light"/>
            </a:endParaRPr>
          </a:p>
        </p:txBody>
      </p:sp>
      <p:sp>
        <p:nvSpPr>
          <p:cNvPr id="273" name="Google Shape;273;p34"/>
          <p:cNvSpPr txBox="1"/>
          <p:nvPr/>
        </p:nvSpPr>
        <p:spPr>
          <a:xfrm>
            <a:off x="1056600" y="3223700"/>
            <a:ext cx="7030800" cy="129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Roboto Light"/>
                <a:ea typeface="Roboto Light"/>
                <a:cs typeface="Roboto Light"/>
                <a:sym typeface="Roboto Light"/>
              </a:rPr>
              <a:t>Data Loading: </a:t>
            </a:r>
            <a:endParaRPr>
              <a:solidFill>
                <a:schemeClr val="lt2"/>
              </a:solidFill>
              <a:latin typeface="Roboto Light"/>
              <a:ea typeface="Roboto Light"/>
              <a:cs typeface="Roboto Light"/>
              <a:sym typeface="Roboto Light"/>
            </a:endParaRPr>
          </a:p>
          <a:p>
            <a:pPr marL="0" lvl="0" indent="0" algn="l" rtl="0">
              <a:spcBef>
                <a:spcPts val="0"/>
              </a:spcBef>
              <a:spcAft>
                <a:spcPts val="0"/>
              </a:spcAft>
              <a:buNone/>
            </a:pPr>
            <a:endParaRPr>
              <a:solidFill>
                <a:schemeClr val="accent1"/>
              </a:solidFill>
              <a:latin typeface="Roboto Light"/>
              <a:ea typeface="Roboto Light"/>
              <a:cs typeface="Roboto Light"/>
              <a:sym typeface="Roboto Light"/>
            </a:endParaRPr>
          </a:p>
          <a:p>
            <a:pPr marL="457200" lvl="0" indent="-317500" algn="l" rtl="0">
              <a:spcBef>
                <a:spcPts val="0"/>
              </a:spcBef>
              <a:spcAft>
                <a:spcPts val="0"/>
              </a:spcAft>
              <a:buClr>
                <a:schemeClr val="accent1"/>
              </a:buClr>
              <a:buSzPts val="1400"/>
              <a:buFont typeface="Roboto Light"/>
              <a:buChar char="-"/>
            </a:pPr>
            <a:r>
              <a:rPr lang="en">
                <a:solidFill>
                  <a:schemeClr val="accent1"/>
                </a:solidFill>
                <a:latin typeface="Roboto Light"/>
                <a:ea typeface="Roboto Light"/>
                <a:cs typeface="Roboto Light"/>
                <a:sym typeface="Roboto Light"/>
              </a:rPr>
              <a:t>Requires the package, “import os” </a:t>
            </a:r>
            <a:endParaRPr>
              <a:solidFill>
                <a:schemeClr val="accent1"/>
              </a:solidFill>
              <a:latin typeface="Roboto Light"/>
              <a:ea typeface="Roboto Light"/>
              <a:cs typeface="Roboto Light"/>
              <a:sym typeface="Roboto Light"/>
            </a:endParaRPr>
          </a:p>
          <a:p>
            <a:pPr marL="457200" lvl="0" indent="-317500" algn="l" rtl="0">
              <a:lnSpc>
                <a:spcPct val="115000"/>
              </a:lnSpc>
              <a:spcBef>
                <a:spcPts val="0"/>
              </a:spcBef>
              <a:spcAft>
                <a:spcPts val="0"/>
              </a:spcAft>
              <a:buClr>
                <a:schemeClr val="accent1"/>
              </a:buClr>
              <a:buSzPts val="1400"/>
              <a:buFont typeface="Roboto Light"/>
              <a:buChar char="-"/>
            </a:pPr>
            <a:r>
              <a:rPr lang="en">
                <a:solidFill>
                  <a:schemeClr val="accent1"/>
                </a:solidFill>
                <a:latin typeface="Roboto"/>
                <a:ea typeface="Roboto"/>
                <a:cs typeface="Roboto"/>
                <a:sym typeface="Roboto"/>
              </a:rPr>
              <a:t>Specify the training, validation, and test images directory in the program</a:t>
            </a:r>
            <a:endParaRPr>
              <a:solidFill>
                <a:schemeClr val="accent1"/>
              </a:solidFill>
              <a:latin typeface="Roboto"/>
              <a:ea typeface="Roboto"/>
              <a:cs typeface="Roboto"/>
              <a:sym typeface="Roboto"/>
            </a:endParaRPr>
          </a:p>
          <a:p>
            <a:pPr marL="457200" lvl="0" indent="-317500" algn="l" rtl="0">
              <a:lnSpc>
                <a:spcPct val="115000"/>
              </a:lnSpc>
              <a:spcBef>
                <a:spcPts val="0"/>
              </a:spcBef>
              <a:spcAft>
                <a:spcPts val="0"/>
              </a:spcAft>
              <a:buClr>
                <a:schemeClr val="accent1"/>
              </a:buClr>
              <a:buSzPts val="1400"/>
              <a:buFont typeface="Roboto"/>
              <a:buChar char="-"/>
            </a:pPr>
            <a:r>
              <a:rPr lang="en">
                <a:solidFill>
                  <a:schemeClr val="accent1"/>
                </a:solidFill>
                <a:latin typeface="Roboto"/>
                <a:ea typeface="Roboto"/>
                <a:cs typeface="Roboto"/>
                <a:sym typeface="Roboto"/>
              </a:rPr>
              <a:t>Images are set to have a standard size of 150 by 150</a:t>
            </a:r>
            <a:endParaRPr>
              <a:solidFill>
                <a:schemeClr val="accent1"/>
              </a:solidFill>
              <a:latin typeface="Roboto"/>
              <a:ea typeface="Roboto"/>
              <a:cs typeface="Roboto"/>
              <a:sym typeface="Roboto"/>
            </a:endParaRPr>
          </a:p>
        </p:txBody>
      </p:sp>
      <p:grpSp>
        <p:nvGrpSpPr>
          <p:cNvPr id="274" name="Google Shape;274;p34"/>
          <p:cNvGrpSpPr/>
          <p:nvPr/>
        </p:nvGrpSpPr>
        <p:grpSpPr>
          <a:xfrm>
            <a:off x="7948022" y="769603"/>
            <a:ext cx="357468" cy="356497"/>
            <a:chOff x="-31455100" y="3909350"/>
            <a:chExt cx="294600" cy="293800"/>
          </a:xfrm>
        </p:grpSpPr>
        <p:sp>
          <p:nvSpPr>
            <p:cNvPr id="275" name="Google Shape;275;p34"/>
            <p:cNvSpPr/>
            <p:nvPr/>
          </p:nvSpPr>
          <p:spPr>
            <a:xfrm>
              <a:off x="-31455100" y="3909350"/>
              <a:ext cx="294600" cy="293800"/>
            </a:xfrm>
            <a:custGeom>
              <a:avLst/>
              <a:gdLst/>
              <a:ahLst/>
              <a:cxnLst/>
              <a:rect l="l" t="t" r="r" b="b"/>
              <a:pathLst>
                <a:path w="11784" h="11752" extrusionOk="0">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4"/>
            <p:cNvSpPr/>
            <p:nvPr/>
          </p:nvSpPr>
          <p:spPr>
            <a:xfrm>
              <a:off x="-31455100" y="3997350"/>
              <a:ext cx="215050" cy="205025"/>
            </a:xfrm>
            <a:custGeom>
              <a:avLst/>
              <a:gdLst/>
              <a:ahLst/>
              <a:cxnLst/>
              <a:rect l="l" t="t" r="r" b="b"/>
              <a:pathLst>
                <a:path w="8602" h="8201" extrusionOk="0">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61"/>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53" name="Google Shape;753;p61"/>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61"/>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55" name="Google Shape;755;p61"/>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61"/>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57" name="Google Shape;757;p61"/>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58" name="Google Shape;758;p61"/>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59" name="Google Shape;759;p61"/>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60" name="Google Shape;760;p61"/>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61" name="Google Shape;761;p61"/>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62" name="Google Shape;762;p61"/>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63" name="Google Shape;763;p61"/>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64" name="Google Shape;764;p61"/>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65" name="Google Shape;765;p61"/>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66" name="Google Shape;766;p61"/>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67" name="Google Shape;767;p61"/>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68" name="Google Shape;768;p61"/>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61"/>
          <p:cNvSpPr txBox="1">
            <a:spLocks noGrp="1"/>
          </p:cNvSpPr>
          <p:nvPr>
            <p:ph type="ctrTitle"/>
          </p:nvPr>
        </p:nvSpPr>
        <p:spPr>
          <a:xfrm>
            <a:off x="2719388" y="1960925"/>
            <a:ext cx="3530400" cy="194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
              <a:t>—Classification Of FIrst Image</a:t>
            </a:r>
            <a:endParaRPr/>
          </a:p>
        </p:txBody>
      </p:sp>
      <p:pic>
        <p:nvPicPr>
          <p:cNvPr id="770" name="Google Shape;770;p61"/>
          <p:cNvPicPr preferRelativeResize="0"/>
          <p:nvPr/>
        </p:nvPicPr>
        <p:blipFill>
          <a:blip r:embed="rId3">
            <a:alphaModFix/>
          </a:blip>
          <a:stretch>
            <a:fillRect/>
          </a:stretch>
        </p:blipFill>
        <p:spPr>
          <a:xfrm>
            <a:off x="2962375" y="1564250"/>
            <a:ext cx="3044449" cy="2015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62"/>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76" name="Google Shape;776;p62"/>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62"/>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78" name="Google Shape;778;p62"/>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62"/>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80" name="Google Shape;780;p62"/>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81" name="Google Shape;781;p62"/>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82" name="Google Shape;782;p62"/>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83" name="Google Shape;783;p62"/>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84" name="Google Shape;784;p62"/>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85" name="Google Shape;785;p62"/>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86" name="Google Shape;786;p62"/>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87" name="Google Shape;787;p62"/>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88" name="Google Shape;788;p62"/>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89" name="Google Shape;789;p62"/>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90" name="Google Shape;790;p62"/>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91" name="Google Shape;791;p62"/>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62"/>
          <p:cNvSpPr txBox="1">
            <a:spLocks noGrp="1"/>
          </p:cNvSpPr>
          <p:nvPr>
            <p:ph type="ctrTitle"/>
          </p:nvPr>
        </p:nvSpPr>
        <p:spPr>
          <a:xfrm>
            <a:off x="2749775" y="1947675"/>
            <a:ext cx="3530400" cy="194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
              <a:t>—Classification Of Second Image</a:t>
            </a:r>
            <a:endParaRPr/>
          </a:p>
        </p:txBody>
      </p:sp>
      <p:pic>
        <p:nvPicPr>
          <p:cNvPr id="793" name="Google Shape;793;p62"/>
          <p:cNvPicPr preferRelativeResize="0"/>
          <p:nvPr/>
        </p:nvPicPr>
        <p:blipFill>
          <a:blip r:embed="rId3">
            <a:alphaModFix/>
          </a:blip>
          <a:stretch>
            <a:fillRect/>
          </a:stretch>
        </p:blipFill>
        <p:spPr>
          <a:xfrm>
            <a:off x="3107725" y="1601700"/>
            <a:ext cx="2814497" cy="1940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63"/>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99" name="Google Shape;799;p63"/>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63"/>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01" name="Google Shape;801;p63"/>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63"/>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03" name="Google Shape;803;p63"/>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04" name="Google Shape;804;p63"/>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05" name="Google Shape;805;p63"/>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06" name="Google Shape;806;p63"/>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07" name="Google Shape;807;p63"/>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08" name="Google Shape;808;p63"/>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09" name="Google Shape;809;p63"/>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10" name="Google Shape;810;p63"/>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11" name="Google Shape;811;p63"/>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12" name="Google Shape;812;p63"/>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13" name="Google Shape;813;p63"/>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14" name="Google Shape;814;p63"/>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63"/>
          <p:cNvSpPr txBox="1">
            <a:spLocks noGrp="1"/>
          </p:cNvSpPr>
          <p:nvPr>
            <p:ph type="ctrTitle"/>
          </p:nvPr>
        </p:nvSpPr>
        <p:spPr>
          <a:xfrm>
            <a:off x="2749775" y="1886250"/>
            <a:ext cx="3530400" cy="194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
              <a:t>—Classification Of Third Image</a:t>
            </a:r>
            <a:endParaRPr/>
          </a:p>
        </p:txBody>
      </p:sp>
      <p:pic>
        <p:nvPicPr>
          <p:cNvPr id="816" name="Google Shape;816;p63"/>
          <p:cNvPicPr preferRelativeResize="0"/>
          <p:nvPr/>
        </p:nvPicPr>
        <p:blipFill>
          <a:blip r:embed="rId3">
            <a:alphaModFix/>
          </a:blip>
          <a:stretch>
            <a:fillRect/>
          </a:stretch>
        </p:blipFill>
        <p:spPr>
          <a:xfrm>
            <a:off x="2800200" y="1594524"/>
            <a:ext cx="3429541" cy="1940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60"/>
          <p:cNvSpPr txBox="1">
            <a:spLocks noGrp="1"/>
          </p:cNvSpPr>
          <p:nvPr>
            <p:ph type="ctrTitle"/>
          </p:nvPr>
        </p:nvSpPr>
        <p:spPr>
          <a:xfrm>
            <a:off x="909725" y="484850"/>
            <a:ext cx="7124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Summary</a:t>
            </a:r>
            <a:endParaRPr dirty="0">
              <a:solidFill>
                <a:schemeClr val="accent1"/>
              </a:solidFill>
            </a:endParaRPr>
          </a:p>
        </p:txBody>
      </p:sp>
      <p:sp>
        <p:nvSpPr>
          <p:cNvPr id="746" name="Google Shape;746;p60"/>
          <p:cNvSpPr txBox="1">
            <a:spLocks noGrp="1"/>
          </p:cNvSpPr>
          <p:nvPr>
            <p:ph type="subTitle" idx="1"/>
          </p:nvPr>
        </p:nvSpPr>
        <p:spPr>
          <a:xfrm>
            <a:off x="1091675" y="1367775"/>
            <a:ext cx="6389100" cy="312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SG" sz="1200" dirty="0"/>
              <a:t>Was Quite Happy With the Pre-Built Model as it had a high  testing accuracy</a:t>
            </a:r>
          </a:p>
          <a:p>
            <a:pPr marL="0" lvl="0" indent="0" algn="l" rtl="0">
              <a:lnSpc>
                <a:spcPct val="115000"/>
              </a:lnSpc>
              <a:spcBef>
                <a:spcPts val="0"/>
              </a:spcBef>
              <a:spcAft>
                <a:spcPts val="0"/>
              </a:spcAft>
              <a:buNone/>
            </a:pPr>
            <a:br>
              <a:rPr lang="en-SG" sz="1200" dirty="0"/>
            </a:br>
            <a:r>
              <a:rPr lang="en-SG" sz="1200" dirty="0"/>
              <a:t>Pre-built Model was able to classify the three images correctly,  fulfilling the aim of the assignment</a:t>
            </a:r>
          </a:p>
          <a:p>
            <a:pPr marL="0" lvl="0" indent="0" algn="l" rtl="0">
              <a:lnSpc>
                <a:spcPct val="115000"/>
              </a:lnSpc>
              <a:spcBef>
                <a:spcPts val="0"/>
              </a:spcBef>
              <a:spcAft>
                <a:spcPts val="0"/>
              </a:spcAft>
              <a:buNone/>
            </a:pPr>
            <a:endParaRPr lang="en-SG" sz="1200" dirty="0"/>
          </a:p>
          <a:p>
            <a:pPr marL="0" lvl="0" indent="0" algn="l" rtl="0">
              <a:lnSpc>
                <a:spcPct val="115000"/>
              </a:lnSpc>
              <a:spcBef>
                <a:spcPts val="0"/>
              </a:spcBef>
              <a:spcAft>
                <a:spcPts val="0"/>
              </a:spcAft>
              <a:buNone/>
            </a:pPr>
            <a:r>
              <a:rPr lang="en-SG" sz="1200" dirty="0"/>
              <a:t>However,  the Scratch Model had a rather low accuracy of 0.576</a:t>
            </a:r>
          </a:p>
          <a:p>
            <a:pPr marL="0" lvl="0" indent="0" algn="l" rtl="0">
              <a:lnSpc>
                <a:spcPct val="115000"/>
              </a:lnSpc>
              <a:spcBef>
                <a:spcPts val="0"/>
              </a:spcBef>
              <a:spcAft>
                <a:spcPts val="0"/>
              </a:spcAft>
              <a:buNone/>
            </a:pPr>
            <a:endParaRPr lang="en-SG" sz="1200" dirty="0"/>
          </a:p>
          <a:p>
            <a:pPr marL="0" lvl="0" indent="0" algn="l" rtl="0">
              <a:lnSpc>
                <a:spcPct val="115000"/>
              </a:lnSpc>
              <a:spcBef>
                <a:spcPts val="0"/>
              </a:spcBef>
              <a:spcAft>
                <a:spcPts val="0"/>
              </a:spcAft>
              <a:buNone/>
            </a:pPr>
            <a:r>
              <a:rPr lang="en-SG" sz="1200" dirty="0"/>
              <a:t>Points Of Improvement </a:t>
            </a:r>
          </a:p>
          <a:p>
            <a:pPr marL="0" lvl="0" indent="0" algn="l" rtl="0">
              <a:lnSpc>
                <a:spcPct val="115000"/>
              </a:lnSpc>
              <a:spcBef>
                <a:spcPts val="0"/>
              </a:spcBef>
              <a:spcAft>
                <a:spcPts val="0"/>
              </a:spcAft>
              <a:buNone/>
            </a:pPr>
            <a:r>
              <a:rPr lang="en-SG" sz="1200" dirty="0"/>
              <a:t>	-   Could have been using a different optimiser </a:t>
            </a:r>
          </a:p>
          <a:p>
            <a:pPr marL="0" lvl="0" indent="0" algn="l" rtl="0">
              <a:lnSpc>
                <a:spcPct val="115000"/>
              </a:lnSpc>
              <a:spcBef>
                <a:spcPts val="0"/>
              </a:spcBef>
              <a:spcAft>
                <a:spcPts val="0"/>
              </a:spcAft>
              <a:buNone/>
            </a:pPr>
            <a:r>
              <a:rPr lang="en-SG" sz="1200" dirty="0"/>
              <a:t>	-   Could  compare  different types of Prebuilt  Model</a:t>
            </a:r>
          </a:p>
          <a:p>
            <a:pPr marL="0" lvl="0" indent="0" algn="l" rtl="0">
              <a:lnSpc>
                <a:spcPct val="115000"/>
              </a:lnSpc>
              <a:spcBef>
                <a:spcPts val="0"/>
              </a:spcBef>
              <a:spcAft>
                <a:spcPts val="0"/>
              </a:spcAft>
              <a:buNone/>
            </a:pPr>
            <a:r>
              <a:rPr lang="en-SG" sz="1200" dirty="0"/>
              <a:t>	-   Could tried out more network sizes for Scratch  Model</a:t>
            </a:r>
          </a:p>
          <a:p>
            <a:pPr marL="0" lvl="0" indent="0" algn="l" rtl="0">
              <a:lnSpc>
                <a:spcPct val="115000"/>
              </a:lnSpc>
              <a:spcBef>
                <a:spcPts val="0"/>
              </a:spcBef>
              <a:spcAft>
                <a:spcPts val="0"/>
              </a:spcAft>
              <a:buNone/>
            </a:pPr>
            <a:endParaRPr lang="en-SG" sz="1200" dirty="0"/>
          </a:p>
          <a:p>
            <a:pPr marL="0" lvl="0" indent="0" algn="l" rtl="0">
              <a:lnSpc>
                <a:spcPct val="115000"/>
              </a:lnSpc>
              <a:spcBef>
                <a:spcPts val="0"/>
              </a:spcBef>
              <a:spcAft>
                <a:spcPts val="0"/>
              </a:spcAft>
              <a:buNone/>
            </a:pPr>
            <a:endParaRPr lang="en-SG" sz="1200" dirty="0"/>
          </a:p>
          <a:p>
            <a:pPr marL="0" lvl="0" indent="0" algn="l" rtl="0">
              <a:lnSpc>
                <a:spcPct val="115000"/>
              </a:lnSpc>
              <a:spcBef>
                <a:spcPts val="0"/>
              </a:spcBef>
              <a:spcAft>
                <a:spcPts val="0"/>
              </a:spcAft>
              <a:buNone/>
            </a:pPr>
            <a:endParaRPr lang="en-SG" sz="1200" dirty="0"/>
          </a:p>
          <a:p>
            <a:pPr marL="0" lvl="0" indent="0" algn="l" rtl="0">
              <a:lnSpc>
                <a:spcPct val="115000"/>
              </a:lnSpc>
              <a:spcBef>
                <a:spcPts val="0"/>
              </a:spcBef>
              <a:spcAft>
                <a:spcPts val="0"/>
              </a:spcAft>
              <a:buNone/>
            </a:pPr>
            <a:endParaRPr sz="1200" dirty="0"/>
          </a:p>
          <a:p>
            <a:pPr marL="0" lvl="0" indent="0" algn="l" rtl="0">
              <a:lnSpc>
                <a:spcPct val="115000"/>
              </a:lnSpc>
              <a:spcBef>
                <a:spcPts val="0"/>
              </a:spcBef>
              <a:spcAft>
                <a:spcPts val="0"/>
              </a:spcAft>
              <a:buNone/>
            </a:pPr>
            <a:endParaRPr sz="1200" dirty="0"/>
          </a:p>
          <a:p>
            <a:pPr marL="0" lvl="0" indent="0" algn="l" rtl="0">
              <a:lnSpc>
                <a:spcPct val="115000"/>
              </a:lnSpc>
              <a:spcBef>
                <a:spcPts val="0"/>
              </a:spcBef>
              <a:spcAft>
                <a:spcPts val="0"/>
              </a:spcAft>
              <a:buNone/>
            </a:pPr>
            <a:endParaRPr sz="1200" dirty="0"/>
          </a:p>
        </p:txBody>
      </p:sp>
      <p:grpSp>
        <p:nvGrpSpPr>
          <p:cNvPr id="5" name="Google Shape;8511;p77">
            <a:extLst>
              <a:ext uri="{FF2B5EF4-FFF2-40B4-BE49-F238E27FC236}">
                <a16:creationId xmlns:a16="http://schemas.microsoft.com/office/drawing/2014/main" id="{774F6D2E-1E33-43D5-B332-8AEAD2143E80}"/>
              </a:ext>
            </a:extLst>
          </p:cNvPr>
          <p:cNvGrpSpPr/>
          <p:nvPr/>
        </p:nvGrpSpPr>
        <p:grpSpPr>
          <a:xfrm>
            <a:off x="3204908" y="578338"/>
            <a:ext cx="319874" cy="419623"/>
            <a:chOff x="-3365275" y="3253275"/>
            <a:chExt cx="222150" cy="291425"/>
          </a:xfrm>
          <a:solidFill>
            <a:schemeClr val="accent2"/>
          </a:solidFill>
        </p:grpSpPr>
        <p:sp>
          <p:nvSpPr>
            <p:cNvPr id="6" name="Google Shape;8512;p77">
              <a:extLst>
                <a:ext uri="{FF2B5EF4-FFF2-40B4-BE49-F238E27FC236}">
                  <a16:creationId xmlns:a16="http://schemas.microsoft.com/office/drawing/2014/main" id="{FF8AA8B9-D1B7-4F49-91EE-2E4E076B7A47}"/>
                </a:ext>
              </a:extLst>
            </p:cNvPr>
            <p:cNvSpPr/>
            <p:nvPr/>
          </p:nvSpPr>
          <p:spPr>
            <a:xfrm>
              <a:off x="-3365275" y="3253275"/>
              <a:ext cx="222150" cy="291425"/>
            </a:xfrm>
            <a:custGeom>
              <a:avLst/>
              <a:gdLst/>
              <a:ahLst/>
              <a:cxnLst/>
              <a:rect l="l" t="t" r="r" b="b"/>
              <a:pathLst>
                <a:path w="8886" h="11657" extrusionOk="0">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8513;p77">
              <a:extLst>
                <a:ext uri="{FF2B5EF4-FFF2-40B4-BE49-F238E27FC236}">
                  <a16:creationId xmlns:a16="http://schemas.microsoft.com/office/drawing/2014/main" id="{3C3B8E42-DE8C-45A9-BBAB-02219B341F50}"/>
                </a:ext>
              </a:extLst>
            </p:cNvPr>
            <p:cNvSpPr/>
            <p:nvPr/>
          </p:nvSpPr>
          <p:spPr>
            <a:xfrm>
              <a:off x="-3314075" y="3476175"/>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163566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820"/>
        <p:cNvGrpSpPr/>
        <p:nvPr/>
      </p:nvGrpSpPr>
      <p:grpSpPr>
        <a:xfrm>
          <a:off x="0" y="0"/>
          <a:ext cx="0" cy="0"/>
          <a:chOff x="0" y="0"/>
          <a:chExt cx="0" cy="0"/>
        </a:xfrm>
      </p:grpSpPr>
      <p:sp>
        <p:nvSpPr>
          <p:cNvPr id="821" name="Google Shape;821;p64"/>
          <p:cNvSpPr txBox="1">
            <a:spLocks noGrp="1"/>
          </p:cNvSpPr>
          <p:nvPr>
            <p:ph type="ctrTitle"/>
          </p:nvPr>
        </p:nvSpPr>
        <p:spPr>
          <a:xfrm>
            <a:off x="3986575" y="1429225"/>
            <a:ext cx="35781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THANKS!</a:t>
            </a:r>
            <a:endParaRPr/>
          </a:p>
        </p:txBody>
      </p:sp>
      <p:sp>
        <p:nvSpPr>
          <p:cNvPr id="822" name="Google Shape;822;p64"/>
          <p:cNvSpPr txBox="1">
            <a:spLocks noGrp="1"/>
          </p:cNvSpPr>
          <p:nvPr>
            <p:ph type="subTitle" idx="1"/>
          </p:nvPr>
        </p:nvSpPr>
        <p:spPr>
          <a:xfrm>
            <a:off x="3986575" y="2421700"/>
            <a:ext cx="4470900" cy="187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n" sz="1000"/>
              <a:t>Does anyone have any question?</a:t>
            </a:r>
            <a:endParaRPr sz="1000"/>
          </a:p>
          <a:p>
            <a:pPr marL="0" lvl="0" indent="0" algn="l" rtl="0">
              <a:lnSpc>
                <a:spcPct val="100000"/>
              </a:lnSpc>
              <a:spcBef>
                <a:spcPts val="0"/>
              </a:spcBef>
              <a:spcAft>
                <a:spcPts val="0"/>
              </a:spcAft>
              <a:buSzPts val="1000"/>
              <a:buNone/>
            </a:pPr>
            <a:endParaRPr sz="1000"/>
          </a:p>
          <a:p>
            <a:pPr marL="0" lvl="0" indent="0" algn="l" rtl="0">
              <a:lnSpc>
                <a:spcPct val="100000"/>
              </a:lnSpc>
              <a:spcBef>
                <a:spcPts val="0"/>
              </a:spcBef>
              <a:spcAft>
                <a:spcPts val="0"/>
              </a:spcAft>
              <a:buSzPts val="1000"/>
              <a:buNone/>
            </a:pPr>
            <a:r>
              <a:rPr lang="en" sz="1000">
                <a:solidFill>
                  <a:schemeClr val="hlink"/>
                </a:solidFill>
                <a:uFill>
                  <a:noFill/>
                </a:uFill>
                <a:hlinkClick r:id="rId3"/>
              </a:rPr>
              <a:t>addyouremail@freepik.com</a:t>
            </a:r>
            <a:endParaRPr sz="1000"/>
          </a:p>
        </p:txBody>
      </p:sp>
      <p:grpSp>
        <p:nvGrpSpPr>
          <p:cNvPr id="823" name="Google Shape;823;p64"/>
          <p:cNvGrpSpPr/>
          <p:nvPr/>
        </p:nvGrpSpPr>
        <p:grpSpPr>
          <a:xfrm flipH="1">
            <a:off x="-4531426" y="-117297"/>
            <a:ext cx="7324051" cy="5378088"/>
            <a:chOff x="238125" y="262775"/>
            <a:chExt cx="7092825" cy="5151425"/>
          </a:xfrm>
        </p:grpSpPr>
        <p:sp>
          <p:nvSpPr>
            <p:cNvPr id="824" name="Google Shape;824;p64"/>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64"/>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64"/>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64"/>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64"/>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64"/>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64"/>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64"/>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64"/>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64"/>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64"/>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64"/>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64"/>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64"/>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64"/>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64"/>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64"/>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64"/>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64"/>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64"/>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64"/>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64"/>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64"/>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64"/>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64"/>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64"/>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64"/>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64"/>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64"/>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64"/>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64"/>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64"/>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64"/>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64"/>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64"/>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64"/>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64"/>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64"/>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64"/>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64"/>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64"/>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64"/>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64"/>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64"/>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64"/>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64"/>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64"/>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64"/>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64"/>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64"/>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64"/>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64"/>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64"/>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64"/>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64"/>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64"/>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64"/>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64"/>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64"/>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64"/>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64"/>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64"/>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64"/>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64"/>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64"/>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64"/>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64"/>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64"/>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64"/>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64"/>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64"/>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64"/>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64"/>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64"/>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64"/>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64"/>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64"/>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64"/>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64"/>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64"/>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64"/>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64"/>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64"/>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64"/>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64"/>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64"/>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64"/>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64"/>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64"/>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64"/>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64"/>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64"/>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64"/>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64"/>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64"/>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64"/>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64"/>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64"/>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64"/>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64"/>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64"/>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64"/>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64"/>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64"/>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64"/>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64"/>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64"/>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64"/>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64"/>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64"/>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64"/>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64"/>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64"/>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64"/>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64"/>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64"/>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64"/>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64"/>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64"/>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64"/>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64"/>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64"/>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64"/>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64"/>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64"/>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64"/>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64"/>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64"/>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64"/>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64"/>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64"/>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64"/>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64"/>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64"/>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64"/>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64"/>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64"/>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64"/>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64"/>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64"/>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4" name="Google Shape;964;p64"/>
          <p:cNvGrpSpPr/>
          <p:nvPr/>
        </p:nvGrpSpPr>
        <p:grpSpPr>
          <a:xfrm>
            <a:off x="4077226" y="3526070"/>
            <a:ext cx="137636" cy="137629"/>
            <a:chOff x="266768" y="1721375"/>
            <a:chExt cx="397907" cy="397887"/>
          </a:xfrm>
        </p:grpSpPr>
        <p:sp>
          <p:nvSpPr>
            <p:cNvPr id="965" name="Google Shape;965;p64"/>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64"/>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7" name="Google Shape;967;p64"/>
          <p:cNvGrpSpPr/>
          <p:nvPr/>
        </p:nvGrpSpPr>
        <p:grpSpPr>
          <a:xfrm>
            <a:off x="4268945" y="3526070"/>
            <a:ext cx="137622" cy="137629"/>
            <a:chOff x="864491" y="1723250"/>
            <a:chExt cx="397866" cy="397887"/>
          </a:xfrm>
        </p:grpSpPr>
        <p:sp>
          <p:nvSpPr>
            <p:cNvPr id="968" name="Google Shape;968;p64"/>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64"/>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64"/>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71" name="Google Shape;971;p64"/>
          <p:cNvSpPr/>
          <p:nvPr/>
        </p:nvSpPr>
        <p:spPr>
          <a:xfrm>
            <a:off x="4460678" y="3526139"/>
            <a:ext cx="168752" cy="13763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5"/>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a:solidFill>
                  <a:schemeClr val="accent1"/>
                </a:solidFill>
              </a:rPr>
              <a:t>Model Built From Scratch</a:t>
            </a:r>
            <a:endParaRPr>
              <a:solidFill>
                <a:schemeClr val="accent1"/>
              </a:solidFill>
            </a:endParaRPr>
          </a:p>
        </p:txBody>
      </p:sp>
      <p:sp>
        <p:nvSpPr>
          <p:cNvPr id="282" name="Google Shape;282;p35"/>
          <p:cNvSpPr txBox="1">
            <a:spLocks noGrp="1"/>
          </p:cNvSpPr>
          <p:nvPr>
            <p:ph type="subTitle" idx="1"/>
          </p:nvPr>
        </p:nvSpPr>
        <p:spPr>
          <a:xfrm>
            <a:off x="6411225" y="2121900"/>
            <a:ext cx="1889400" cy="50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accent1"/>
                </a:solidFill>
              </a:rPr>
              <a:t>Adjusted To Overfit And Improve The Model</a:t>
            </a:r>
            <a:endParaRPr>
              <a:solidFill>
                <a:schemeClr val="accent1"/>
              </a:solidFill>
            </a:endParaRPr>
          </a:p>
        </p:txBody>
      </p:sp>
      <p:sp>
        <p:nvSpPr>
          <p:cNvPr id="283" name="Google Shape;283;p35"/>
          <p:cNvSpPr txBox="1">
            <a:spLocks noGrp="1"/>
          </p:cNvSpPr>
          <p:nvPr>
            <p:ph type="title" idx="2"/>
          </p:nvPr>
        </p:nvSpPr>
        <p:spPr>
          <a:xfrm>
            <a:off x="5167125" y="1901250"/>
            <a:ext cx="1176900" cy="606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400"/>
              <a:buNone/>
            </a:pPr>
            <a:r>
              <a:rPr lang="en">
                <a:solidFill>
                  <a:schemeClr val="accent1"/>
                </a:solidFill>
              </a:rPr>
              <a:t>04</a:t>
            </a:r>
            <a:endParaRPr>
              <a:solidFill>
                <a:schemeClr val="accent1"/>
              </a:solidFill>
            </a:endParaRPr>
          </a:p>
        </p:txBody>
      </p:sp>
      <p:sp>
        <p:nvSpPr>
          <p:cNvPr id="284" name="Google Shape;284;p35"/>
          <p:cNvSpPr txBox="1">
            <a:spLocks noGrp="1"/>
          </p:cNvSpPr>
          <p:nvPr>
            <p:ph type="subTitle" idx="3"/>
          </p:nvPr>
        </p:nvSpPr>
        <p:spPr>
          <a:xfrm>
            <a:off x="6411225" y="3046600"/>
            <a:ext cx="1889400" cy="50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accent1"/>
                </a:solidFill>
              </a:rPr>
              <a:t>Changed Size And Complexity Of Network </a:t>
            </a:r>
            <a:endParaRPr>
              <a:solidFill>
                <a:schemeClr val="accent1"/>
              </a:solidFill>
            </a:endParaRPr>
          </a:p>
        </p:txBody>
      </p:sp>
      <p:sp>
        <p:nvSpPr>
          <p:cNvPr id="285" name="Google Shape;285;p35"/>
          <p:cNvSpPr txBox="1">
            <a:spLocks noGrp="1"/>
          </p:cNvSpPr>
          <p:nvPr>
            <p:ph type="title" idx="4"/>
          </p:nvPr>
        </p:nvSpPr>
        <p:spPr>
          <a:xfrm>
            <a:off x="5167125" y="2797975"/>
            <a:ext cx="1176900" cy="606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400"/>
              <a:buNone/>
            </a:pPr>
            <a:r>
              <a:rPr lang="en">
                <a:solidFill>
                  <a:schemeClr val="accent1"/>
                </a:solidFill>
              </a:rPr>
              <a:t>05</a:t>
            </a:r>
            <a:endParaRPr>
              <a:solidFill>
                <a:schemeClr val="accent1"/>
              </a:solidFill>
            </a:endParaRPr>
          </a:p>
        </p:txBody>
      </p:sp>
      <p:sp>
        <p:nvSpPr>
          <p:cNvPr id="286" name="Google Shape;286;p35"/>
          <p:cNvSpPr txBox="1">
            <a:spLocks noGrp="1"/>
          </p:cNvSpPr>
          <p:nvPr>
            <p:ph type="subTitle" idx="5"/>
          </p:nvPr>
        </p:nvSpPr>
        <p:spPr>
          <a:xfrm>
            <a:off x="6411225" y="3935450"/>
            <a:ext cx="1889400" cy="50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accent1"/>
                </a:solidFill>
              </a:rPr>
              <a:t>Hyper Parameters Adjusted to Regularise the model</a:t>
            </a:r>
            <a:endParaRPr>
              <a:solidFill>
                <a:schemeClr val="accent1"/>
              </a:solidFill>
            </a:endParaRPr>
          </a:p>
        </p:txBody>
      </p:sp>
      <p:sp>
        <p:nvSpPr>
          <p:cNvPr id="287" name="Google Shape;287;p35"/>
          <p:cNvSpPr txBox="1">
            <a:spLocks noGrp="1"/>
          </p:cNvSpPr>
          <p:nvPr>
            <p:ph type="title" idx="6"/>
          </p:nvPr>
        </p:nvSpPr>
        <p:spPr>
          <a:xfrm>
            <a:off x="5167125" y="3694700"/>
            <a:ext cx="1176900" cy="606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400"/>
              <a:buNone/>
            </a:pPr>
            <a:r>
              <a:rPr lang="en">
                <a:solidFill>
                  <a:schemeClr val="accent1"/>
                </a:solidFill>
              </a:rPr>
              <a:t>06</a:t>
            </a:r>
            <a:endParaRPr>
              <a:solidFill>
                <a:schemeClr val="accent1"/>
              </a:solidFill>
            </a:endParaRPr>
          </a:p>
        </p:txBody>
      </p:sp>
      <p:sp>
        <p:nvSpPr>
          <p:cNvPr id="288" name="Google Shape;288;p35"/>
          <p:cNvSpPr txBox="1">
            <a:spLocks noGrp="1"/>
          </p:cNvSpPr>
          <p:nvPr>
            <p:ph type="subTitle" idx="7"/>
          </p:nvPr>
        </p:nvSpPr>
        <p:spPr>
          <a:xfrm>
            <a:off x="725750" y="2121900"/>
            <a:ext cx="2010000" cy="502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900"/>
              <a:buNone/>
            </a:pPr>
            <a:r>
              <a:rPr lang="en">
                <a:solidFill>
                  <a:schemeClr val="accent1"/>
                </a:solidFill>
              </a:rPr>
              <a:t>Default Parameters Were Used</a:t>
            </a:r>
            <a:endParaRPr>
              <a:solidFill>
                <a:schemeClr val="accent1"/>
              </a:solidFill>
            </a:endParaRPr>
          </a:p>
        </p:txBody>
      </p:sp>
      <p:sp>
        <p:nvSpPr>
          <p:cNvPr id="289" name="Google Shape;289;p35"/>
          <p:cNvSpPr txBox="1">
            <a:spLocks noGrp="1"/>
          </p:cNvSpPr>
          <p:nvPr>
            <p:ph type="title" idx="8"/>
          </p:nvPr>
        </p:nvSpPr>
        <p:spPr>
          <a:xfrm>
            <a:off x="2827575" y="1901250"/>
            <a:ext cx="11769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solidFill>
                  <a:schemeClr val="accent1"/>
                </a:solidFill>
              </a:rPr>
              <a:t>01</a:t>
            </a:r>
            <a:endParaRPr>
              <a:solidFill>
                <a:schemeClr val="accent1"/>
              </a:solidFill>
            </a:endParaRPr>
          </a:p>
        </p:txBody>
      </p:sp>
      <p:sp>
        <p:nvSpPr>
          <p:cNvPr id="290" name="Google Shape;290;p35"/>
          <p:cNvSpPr txBox="1">
            <a:spLocks noGrp="1"/>
          </p:cNvSpPr>
          <p:nvPr>
            <p:ph type="subTitle" idx="9"/>
          </p:nvPr>
        </p:nvSpPr>
        <p:spPr>
          <a:xfrm>
            <a:off x="725750" y="3046600"/>
            <a:ext cx="2010000" cy="502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
                <a:solidFill>
                  <a:schemeClr val="accent1"/>
                </a:solidFill>
              </a:rPr>
              <a:t>Training Data Was Augmented</a:t>
            </a:r>
            <a:endParaRPr>
              <a:solidFill>
                <a:schemeClr val="accent1"/>
              </a:solidFill>
            </a:endParaRPr>
          </a:p>
        </p:txBody>
      </p:sp>
      <p:sp>
        <p:nvSpPr>
          <p:cNvPr id="291" name="Google Shape;291;p35"/>
          <p:cNvSpPr txBox="1">
            <a:spLocks noGrp="1"/>
          </p:cNvSpPr>
          <p:nvPr>
            <p:ph type="title" idx="13"/>
          </p:nvPr>
        </p:nvSpPr>
        <p:spPr>
          <a:xfrm>
            <a:off x="2827575" y="2797975"/>
            <a:ext cx="11769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solidFill>
                  <a:schemeClr val="accent1"/>
                </a:solidFill>
              </a:rPr>
              <a:t>02</a:t>
            </a:r>
            <a:endParaRPr>
              <a:solidFill>
                <a:schemeClr val="accent1"/>
              </a:solidFill>
            </a:endParaRPr>
          </a:p>
        </p:txBody>
      </p:sp>
      <p:sp>
        <p:nvSpPr>
          <p:cNvPr id="292" name="Google Shape;292;p35"/>
          <p:cNvSpPr txBox="1">
            <a:spLocks noGrp="1"/>
          </p:cNvSpPr>
          <p:nvPr>
            <p:ph type="subTitle" idx="14"/>
          </p:nvPr>
        </p:nvSpPr>
        <p:spPr>
          <a:xfrm>
            <a:off x="725750" y="3935450"/>
            <a:ext cx="2010000" cy="502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
                <a:solidFill>
                  <a:schemeClr val="accent1"/>
                </a:solidFill>
              </a:rPr>
              <a:t>Increasing Number Of Dense Layers And Increasing Epochs</a:t>
            </a:r>
            <a:endParaRPr>
              <a:solidFill>
                <a:schemeClr val="accent1"/>
              </a:solidFill>
            </a:endParaRPr>
          </a:p>
        </p:txBody>
      </p:sp>
      <p:sp>
        <p:nvSpPr>
          <p:cNvPr id="293" name="Google Shape;293;p35"/>
          <p:cNvSpPr txBox="1">
            <a:spLocks noGrp="1"/>
          </p:cNvSpPr>
          <p:nvPr>
            <p:ph type="title" idx="15"/>
          </p:nvPr>
        </p:nvSpPr>
        <p:spPr>
          <a:xfrm>
            <a:off x="2827575" y="3694700"/>
            <a:ext cx="11769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solidFill>
                  <a:schemeClr val="accent1"/>
                </a:solidFill>
              </a:rPr>
              <a:t>03</a:t>
            </a:r>
            <a:endParaRPr>
              <a:solidFill>
                <a:schemeClr val="accent1"/>
              </a:solidFill>
            </a:endParaRPr>
          </a:p>
        </p:txBody>
      </p:sp>
      <p:sp>
        <p:nvSpPr>
          <p:cNvPr id="294" name="Google Shape;294;p35"/>
          <p:cNvSpPr txBox="1">
            <a:spLocks noGrp="1"/>
          </p:cNvSpPr>
          <p:nvPr>
            <p:ph type="ctrTitle" idx="16"/>
          </p:nvPr>
        </p:nvSpPr>
        <p:spPr>
          <a:xfrm>
            <a:off x="643488" y="2050763"/>
            <a:ext cx="2076000" cy="1962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r>
              <a:rPr lang="en"/>
              <a:t>BaseLine Model</a:t>
            </a:r>
            <a:endParaRPr/>
          </a:p>
        </p:txBody>
      </p:sp>
      <p:sp>
        <p:nvSpPr>
          <p:cNvPr id="295" name="Google Shape;295;p35"/>
          <p:cNvSpPr txBox="1">
            <a:spLocks noGrp="1"/>
          </p:cNvSpPr>
          <p:nvPr>
            <p:ph type="ctrTitle" idx="17"/>
          </p:nvPr>
        </p:nvSpPr>
        <p:spPr>
          <a:xfrm>
            <a:off x="643488" y="2974963"/>
            <a:ext cx="2076000" cy="1962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Clr>
                <a:schemeClr val="dk1"/>
              </a:buClr>
              <a:buSzPts val="1100"/>
              <a:buFont typeface="Arial"/>
              <a:buNone/>
            </a:pPr>
            <a:r>
              <a:rPr lang="en"/>
              <a:t>Data Augmentation </a:t>
            </a:r>
            <a:endParaRPr/>
          </a:p>
        </p:txBody>
      </p:sp>
      <p:sp>
        <p:nvSpPr>
          <p:cNvPr id="296" name="Google Shape;296;p35"/>
          <p:cNvSpPr txBox="1">
            <a:spLocks noGrp="1"/>
          </p:cNvSpPr>
          <p:nvPr>
            <p:ph type="ctrTitle" idx="18"/>
          </p:nvPr>
        </p:nvSpPr>
        <p:spPr>
          <a:xfrm>
            <a:off x="643488" y="3863900"/>
            <a:ext cx="2076000" cy="1962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Clr>
                <a:schemeClr val="dk1"/>
              </a:buClr>
              <a:buSzPts val="1100"/>
              <a:buFont typeface="Arial"/>
              <a:buNone/>
            </a:pPr>
            <a:r>
              <a:rPr lang="en"/>
              <a:t>Scaling Up the Model</a:t>
            </a:r>
            <a:endParaRPr/>
          </a:p>
        </p:txBody>
      </p:sp>
      <p:sp>
        <p:nvSpPr>
          <p:cNvPr id="297" name="Google Shape;297;p35"/>
          <p:cNvSpPr txBox="1">
            <a:spLocks noGrp="1"/>
          </p:cNvSpPr>
          <p:nvPr>
            <p:ph type="ctrTitle" idx="19"/>
          </p:nvPr>
        </p:nvSpPr>
        <p:spPr>
          <a:xfrm>
            <a:off x="6424513" y="2050763"/>
            <a:ext cx="2076000" cy="196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
              <a:t>Adjusting Learning Rate</a:t>
            </a:r>
            <a:endParaRPr/>
          </a:p>
        </p:txBody>
      </p:sp>
      <p:sp>
        <p:nvSpPr>
          <p:cNvPr id="298" name="Google Shape;298;p35"/>
          <p:cNvSpPr txBox="1">
            <a:spLocks noGrp="1"/>
          </p:cNvSpPr>
          <p:nvPr>
            <p:ph type="ctrTitle" idx="20"/>
          </p:nvPr>
        </p:nvSpPr>
        <p:spPr>
          <a:xfrm>
            <a:off x="6424513" y="2974963"/>
            <a:ext cx="2076000" cy="196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
              <a:t>Changing Network</a:t>
            </a:r>
            <a:endParaRPr/>
          </a:p>
        </p:txBody>
      </p:sp>
      <p:sp>
        <p:nvSpPr>
          <p:cNvPr id="299" name="Google Shape;299;p35"/>
          <p:cNvSpPr txBox="1">
            <a:spLocks noGrp="1"/>
          </p:cNvSpPr>
          <p:nvPr>
            <p:ph type="ctrTitle" idx="21"/>
          </p:nvPr>
        </p:nvSpPr>
        <p:spPr>
          <a:xfrm>
            <a:off x="6424513" y="3863900"/>
            <a:ext cx="2076000" cy="196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
              <a:t>Implementing Dropout And Regularizers</a:t>
            </a:r>
            <a:endParaRPr/>
          </a:p>
        </p:txBody>
      </p:sp>
      <p:cxnSp>
        <p:nvCxnSpPr>
          <p:cNvPr id="300" name="Google Shape;300;p35"/>
          <p:cNvCxnSpPr/>
          <p:nvPr/>
        </p:nvCxnSpPr>
        <p:spPr>
          <a:xfrm>
            <a:off x="311700" y="1191700"/>
            <a:ext cx="8520600" cy="0"/>
          </a:xfrm>
          <a:prstGeom prst="straightConnector1">
            <a:avLst/>
          </a:prstGeom>
          <a:noFill/>
          <a:ln w="9525" cap="flat" cmpd="sng">
            <a:solidFill>
              <a:srgbClr val="48FFD5"/>
            </a:solidFill>
            <a:prstDash val="solid"/>
            <a:round/>
            <a:headEnd type="none" w="sm" len="sm"/>
            <a:tailEnd type="none" w="sm" len="sm"/>
          </a:ln>
        </p:spPr>
      </p:cxnSp>
      <p:grpSp>
        <p:nvGrpSpPr>
          <p:cNvPr id="301" name="Google Shape;301;p35"/>
          <p:cNvGrpSpPr/>
          <p:nvPr/>
        </p:nvGrpSpPr>
        <p:grpSpPr>
          <a:xfrm>
            <a:off x="3590017" y="3863898"/>
            <a:ext cx="444605" cy="419659"/>
            <a:chOff x="-1960150" y="3956600"/>
            <a:chExt cx="308775" cy="291450"/>
          </a:xfrm>
        </p:grpSpPr>
        <p:sp>
          <p:nvSpPr>
            <p:cNvPr id="302" name="Google Shape;302;p35"/>
            <p:cNvSpPr/>
            <p:nvPr/>
          </p:nvSpPr>
          <p:spPr>
            <a:xfrm>
              <a:off x="-1960150" y="3956600"/>
              <a:ext cx="308775" cy="51275"/>
            </a:xfrm>
            <a:custGeom>
              <a:avLst/>
              <a:gdLst/>
              <a:ahLst/>
              <a:cxnLst/>
              <a:rect l="l" t="t" r="r" b="b"/>
              <a:pathLst>
                <a:path w="12351" h="2051" extrusionOk="0">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5"/>
            <p:cNvSpPr/>
            <p:nvPr/>
          </p:nvSpPr>
          <p:spPr>
            <a:xfrm>
              <a:off x="-1934950" y="4025925"/>
              <a:ext cx="256000" cy="222125"/>
            </a:xfrm>
            <a:custGeom>
              <a:avLst/>
              <a:gdLst/>
              <a:ahLst/>
              <a:cxnLst/>
              <a:rect l="l" t="t" r="r" b="b"/>
              <a:pathLst>
                <a:path w="10240" h="8885" extrusionOk="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4" name="Google Shape;304;p35"/>
          <p:cNvGrpSpPr/>
          <p:nvPr/>
        </p:nvGrpSpPr>
        <p:grpSpPr>
          <a:xfrm>
            <a:off x="5113890" y="2088182"/>
            <a:ext cx="424159" cy="419659"/>
            <a:chOff x="-1182750" y="3962900"/>
            <a:chExt cx="294575" cy="291450"/>
          </a:xfrm>
        </p:grpSpPr>
        <p:sp>
          <p:nvSpPr>
            <p:cNvPr id="305" name="Google Shape;305;p35"/>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5"/>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35"/>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35"/>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5"/>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35"/>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35"/>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2" name="Google Shape;312;p35"/>
          <p:cNvGrpSpPr/>
          <p:nvPr/>
        </p:nvGrpSpPr>
        <p:grpSpPr>
          <a:xfrm>
            <a:off x="3590022" y="2074036"/>
            <a:ext cx="444610" cy="433821"/>
            <a:chOff x="-49764975" y="3183375"/>
            <a:chExt cx="299300" cy="299125"/>
          </a:xfrm>
        </p:grpSpPr>
        <p:sp>
          <p:nvSpPr>
            <p:cNvPr id="313" name="Google Shape;313;p35"/>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5"/>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35"/>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5"/>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35"/>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35"/>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35"/>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5"/>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5"/>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2" name="Google Shape;322;p35"/>
          <p:cNvGrpSpPr/>
          <p:nvPr/>
        </p:nvGrpSpPr>
        <p:grpSpPr>
          <a:xfrm>
            <a:off x="3591128" y="2890883"/>
            <a:ext cx="442373" cy="420775"/>
            <a:chOff x="-6690625" y="3631325"/>
            <a:chExt cx="307225" cy="292225"/>
          </a:xfrm>
        </p:grpSpPr>
        <p:sp>
          <p:nvSpPr>
            <p:cNvPr id="323" name="Google Shape;323;p35"/>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5"/>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5"/>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5"/>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5"/>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8" name="Google Shape;328;p35"/>
          <p:cNvGrpSpPr/>
          <p:nvPr/>
        </p:nvGrpSpPr>
        <p:grpSpPr>
          <a:xfrm>
            <a:off x="5115576" y="3863320"/>
            <a:ext cx="420775" cy="420811"/>
            <a:chOff x="-5251625" y="3272950"/>
            <a:chExt cx="292225" cy="292250"/>
          </a:xfrm>
        </p:grpSpPr>
        <p:sp>
          <p:nvSpPr>
            <p:cNvPr id="329" name="Google Shape;329;p35"/>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5"/>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5"/>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2" name="Google Shape;332;p35"/>
          <p:cNvGrpSpPr/>
          <p:nvPr/>
        </p:nvGrpSpPr>
        <p:grpSpPr>
          <a:xfrm>
            <a:off x="6868495" y="772815"/>
            <a:ext cx="350995" cy="350049"/>
            <a:chOff x="1310075" y="3253275"/>
            <a:chExt cx="296950" cy="296150"/>
          </a:xfrm>
        </p:grpSpPr>
        <p:sp>
          <p:nvSpPr>
            <p:cNvPr id="333" name="Google Shape;333;p35"/>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35"/>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5"/>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6" name="Google Shape;336;p35"/>
          <p:cNvGrpSpPr/>
          <p:nvPr/>
        </p:nvGrpSpPr>
        <p:grpSpPr>
          <a:xfrm>
            <a:off x="5170007" y="3015957"/>
            <a:ext cx="311899" cy="339253"/>
            <a:chOff x="2104275" y="3806450"/>
            <a:chExt cx="442975" cy="481825"/>
          </a:xfrm>
        </p:grpSpPr>
        <p:sp>
          <p:nvSpPr>
            <p:cNvPr id="337" name="Google Shape;337;p35"/>
            <p:cNvSpPr/>
            <p:nvPr/>
          </p:nvSpPr>
          <p:spPr>
            <a:xfrm>
              <a:off x="2104275" y="3806450"/>
              <a:ext cx="442975" cy="481825"/>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338" name="Google Shape;338;p35"/>
            <p:cNvSpPr/>
            <p:nvPr/>
          </p:nvSpPr>
          <p:spPr>
            <a:xfrm>
              <a:off x="2284200" y="4005050"/>
              <a:ext cx="84700" cy="84700"/>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6"/>
          <p:cNvSpPr txBox="1">
            <a:spLocks noGrp="1"/>
          </p:cNvSpPr>
          <p:nvPr>
            <p:ph type="ctrTitle"/>
          </p:nvPr>
        </p:nvSpPr>
        <p:spPr>
          <a:xfrm>
            <a:off x="4893700" y="1737500"/>
            <a:ext cx="35304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sz="3000"/>
              <a:t>Building the Base Model </a:t>
            </a:r>
            <a:endParaRPr sz="3000"/>
          </a:p>
        </p:txBody>
      </p:sp>
      <p:sp>
        <p:nvSpPr>
          <p:cNvPr id="344" name="Google Shape;344;p36"/>
          <p:cNvSpPr txBox="1">
            <a:spLocks noGrp="1"/>
          </p:cNvSpPr>
          <p:nvPr>
            <p:ph type="subTitle" idx="1"/>
          </p:nvPr>
        </p:nvSpPr>
        <p:spPr>
          <a:xfrm>
            <a:off x="4893700" y="2746375"/>
            <a:ext cx="3457500" cy="207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dirty="0">
                <a:solidFill>
                  <a:schemeClr val="accent1"/>
                </a:solidFill>
                <a:latin typeface="Roboto"/>
                <a:ea typeface="Roboto"/>
                <a:cs typeface="Roboto"/>
                <a:sym typeface="Roboto"/>
              </a:rPr>
              <a:t>Five Conv2D Layers</a:t>
            </a:r>
            <a:endParaRPr sz="1200" dirty="0">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accent1"/>
                </a:solidFill>
                <a:latin typeface="Roboto"/>
                <a:ea typeface="Roboto"/>
                <a:cs typeface="Roboto"/>
                <a:sym typeface="Roboto"/>
              </a:rPr>
              <a:t>Five Maxpooling2D </a:t>
            </a:r>
            <a:endParaRPr sz="1200" dirty="0">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accent1"/>
                </a:solidFill>
                <a:latin typeface="Roboto"/>
                <a:ea typeface="Roboto"/>
                <a:cs typeface="Roboto"/>
                <a:sym typeface="Roboto"/>
              </a:rPr>
              <a:t>One Flatten Layer</a:t>
            </a:r>
            <a:endParaRPr sz="1200" dirty="0">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accent1"/>
                </a:solidFill>
                <a:latin typeface="Roboto"/>
                <a:ea typeface="Roboto"/>
                <a:cs typeface="Roboto"/>
                <a:sym typeface="Roboto"/>
              </a:rPr>
              <a:t>Two Dense Layers, 256 neurons and 10 neurons</a:t>
            </a:r>
            <a:endParaRPr sz="1200" dirty="0">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dirty="0">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accent1"/>
                </a:solidFill>
                <a:latin typeface="Roboto"/>
                <a:ea typeface="Roboto"/>
                <a:cs typeface="Roboto"/>
                <a:sym typeface="Roboto"/>
              </a:rPr>
              <a:t>ImageDataGenerator(Rescale =1./255)</a:t>
            </a:r>
            <a:endParaRPr sz="1200" dirty="0">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accent1"/>
                </a:solidFill>
                <a:latin typeface="Roboto"/>
                <a:ea typeface="Roboto"/>
                <a:cs typeface="Roboto"/>
                <a:sym typeface="Roboto"/>
              </a:rPr>
              <a:t>Batch Size = 25</a:t>
            </a:r>
            <a:endParaRPr sz="1200" dirty="0">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accent1"/>
                </a:solidFill>
                <a:latin typeface="Roboto"/>
                <a:ea typeface="Roboto"/>
                <a:cs typeface="Roboto"/>
                <a:sym typeface="Roboto"/>
              </a:rPr>
              <a:t>Class Mode = Categorical </a:t>
            </a:r>
            <a:endParaRPr sz="1200" dirty="0">
              <a:solidFill>
                <a:schemeClr val="accen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dirty="0">
              <a:solidFill>
                <a:schemeClr val="lt2"/>
              </a:solidFill>
              <a:latin typeface="Roboto"/>
              <a:ea typeface="Roboto"/>
              <a:cs typeface="Roboto"/>
              <a:sym typeface="Roboto"/>
            </a:endParaRPr>
          </a:p>
        </p:txBody>
      </p:sp>
      <p:cxnSp>
        <p:nvCxnSpPr>
          <p:cNvPr id="345" name="Google Shape;345;p36"/>
          <p:cNvCxnSpPr/>
          <p:nvPr/>
        </p:nvCxnSpPr>
        <p:spPr>
          <a:xfrm>
            <a:off x="4969825" y="2283850"/>
            <a:ext cx="4448400" cy="0"/>
          </a:xfrm>
          <a:prstGeom prst="straightConnector1">
            <a:avLst/>
          </a:prstGeom>
          <a:noFill/>
          <a:ln w="9525" cap="flat" cmpd="sng">
            <a:solidFill>
              <a:schemeClr val="accent1"/>
            </a:solidFill>
            <a:prstDash val="solid"/>
            <a:round/>
            <a:headEnd type="none" w="sm" len="sm"/>
            <a:tailEnd type="none" w="sm" len="sm"/>
          </a:ln>
        </p:spPr>
      </p:cxnSp>
      <p:pic>
        <p:nvPicPr>
          <p:cNvPr id="346" name="Google Shape;346;p36"/>
          <p:cNvPicPr preferRelativeResize="0"/>
          <p:nvPr/>
        </p:nvPicPr>
        <p:blipFill>
          <a:blip r:embed="rId3">
            <a:alphaModFix/>
          </a:blip>
          <a:stretch>
            <a:fillRect/>
          </a:stretch>
        </p:blipFill>
        <p:spPr>
          <a:xfrm>
            <a:off x="274200" y="1304300"/>
            <a:ext cx="3988316" cy="1585100"/>
          </a:xfrm>
          <a:prstGeom prst="rect">
            <a:avLst/>
          </a:prstGeom>
          <a:noFill/>
          <a:ln>
            <a:noFill/>
          </a:ln>
        </p:spPr>
      </p:pic>
      <p:pic>
        <p:nvPicPr>
          <p:cNvPr id="347" name="Google Shape;347;p36"/>
          <p:cNvPicPr preferRelativeResize="0"/>
          <p:nvPr/>
        </p:nvPicPr>
        <p:blipFill>
          <a:blip r:embed="rId4">
            <a:alphaModFix/>
          </a:blip>
          <a:stretch>
            <a:fillRect/>
          </a:stretch>
        </p:blipFill>
        <p:spPr>
          <a:xfrm>
            <a:off x="242350" y="3546375"/>
            <a:ext cx="3988326" cy="793475"/>
          </a:xfrm>
          <a:prstGeom prst="rect">
            <a:avLst/>
          </a:prstGeom>
          <a:noFill/>
          <a:ln>
            <a:noFill/>
          </a:ln>
        </p:spPr>
      </p:pic>
      <p:grpSp>
        <p:nvGrpSpPr>
          <p:cNvPr id="348" name="Google Shape;348;p36"/>
          <p:cNvGrpSpPr/>
          <p:nvPr/>
        </p:nvGrpSpPr>
        <p:grpSpPr>
          <a:xfrm>
            <a:off x="8424097" y="1823886"/>
            <a:ext cx="444610" cy="433821"/>
            <a:chOff x="-49764975" y="3183375"/>
            <a:chExt cx="299300" cy="299125"/>
          </a:xfrm>
        </p:grpSpPr>
        <p:sp>
          <p:nvSpPr>
            <p:cNvPr id="349" name="Google Shape;349;p36"/>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6"/>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6"/>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6"/>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6"/>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6"/>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6"/>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6"/>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6"/>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7"/>
          <p:cNvSpPr txBox="1">
            <a:spLocks noGrp="1"/>
          </p:cNvSpPr>
          <p:nvPr>
            <p:ph type="ctrTitle"/>
          </p:nvPr>
        </p:nvSpPr>
        <p:spPr>
          <a:xfrm>
            <a:off x="4893700" y="1737500"/>
            <a:ext cx="35304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sz="3000">
                <a:solidFill>
                  <a:schemeClr val="accent1"/>
                </a:solidFill>
              </a:rPr>
              <a:t>Building the Base Model </a:t>
            </a:r>
            <a:endParaRPr sz="3000">
              <a:solidFill>
                <a:schemeClr val="accent1"/>
              </a:solidFill>
            </a:endParaRPr>
          </a:p>
        </p:txBody>
      </p:sp>
      <p:sp>
        <p:nvSpPr>
          <p:cNvPr id="363" name="Google Shape;363;p37"/>
          <p:cNvSpPr txBox="1">
            <a:spLocks noGrp="1"/>
          </p:cNvSpPr>
          <p:nvPr>
            <p:ph type="subTitle" idx="1"/>
          </p:nvPr>
        </p:nvSpPr>
        <p:spPr>
          <a:xfrm>
            <a:off x="4893700" y="2746375"/>
            <a:ext cx="3457500" cy="207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lt2"/>
                </a:solidFill>
                <a:latin typeface="Roboto"/>
                <a:ea typeface="Roboto"/>
                <a:cs typeface="Roboto"/>
                <a:sym typeface="Roboto"/>
              </a:rPr>
              <a:t>Optimizer = “rmsprop”</a:t>
            </a:r>
            <a:endParaRPr sz="1200">
              <a:solidFill>
                <a:schemeClr val="lt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200">
                <a:solidFill>
                  <a:schemeClr val="lt2"/>
                </a:solidFill>
                <a:latin typeface="Roboto"/>
                <a:ea typeface="Roboto"/>
                <a:cs typeface="Roboto"/>
                <a:sym typeface="Roboto"/>
              </a:rPr>
              <a:t>Loss = “categorical_crossentropy”</a:t>
            </a:r>
            <a:endParaRPr sz="1200">
              <a:solidFill>
                <a:schemeClr val="lt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200">
                <a:solidFill>
                  <a:schemeClr val="lt2"/>
                </a:solidFill>
                <a:latin typeface="Roboto"/>
                <a:ea typeface="Roboto"/>
                <a:cs typeface="Roboto"/>
                <a:sym typeface="Roboto"/>
              </a:rPr>
              <a:t>Metrics = [“acc”] </a:t>
            </a:r>
            <a:endParaRPr sz="1200">
              <a:solidFill>
                <a:schemeClr val="lt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chemeClr val="lt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200">
                <a:solidFill>
                  <a:schemeClr val="lt2"/>
                </a:solidFill>
                <a:latin typeface="Roboto"/>
                <a:ea typeface="Roboto"/>
                <a:cs typeface="Roboto"/>
                <a:sym typeface="Roboto"/>
              </a:rPr>
              <a:t>Steps_per_epoch = 300</a:t>
            </a:r>
            <a:endParaRPr sz="1200">
              <a:solidFill>
                <a:schemeClr val="lt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200">
                <a:solidFill>
                  <a:schemeClr val="lt2"/>
                </a:solidFill>
                <a:latin typeface="Roboto"/>
                <a:ea typeface="Roboto"/>
                <a:cs typeface="Roboto"/>
                <a:sym typeface="Roboto"/>
              </a:rPr>
              <a:t>Validation_steps = 80</a:t>
            </a:r>
            <a:endParaRPr sz="1200">
              <a:solidFill>
                <a:schemeClr val="lt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200">
                <a:solidFill>
                  <a:schemeClr val="lt2"/>
                </a:solidFill>
                <a:latin typeface="Roboto"/>
                <a:ea typeface="Roboto"/>
                <a:cs typeface="Roboto"/>
                <a:sym typeface="Roboto"/>
              </a:rPr>
              <a:t>Epochs = 30</a:t>
            </a:r>
            <a:endParaRPr sz="1200">
              <a:solidFill>
                <a:schemeClr val="lt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chemeClr val="lt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chemeClr val="lt2"/>
              </a:solidFill>
              <a:latin typeface="Roboto"/>
              <a:ea typeface="Roboto"/>
              <a:cs typeface="Roboto"/>
              <a:sym typeface="Roboto"/>
            </a:endParaRPr>
          </a:p>
        </p:txBody>
      </p:sp>
      <p:cxnSp>
        <p:nvCxnSpPr>
          <p:cNvPr id="364" name="Google Shape;364;p37"/>
          <p:cNvCxnSpPr/>
          <p:nvPr/>
        </p:nvCxnSpPr>
        <p:spPr>
          <a:xfrm>
            <a:off x="4969825" y="2283850"/>
            <a:ext cx="4448400" cy="0"/>
          </a:xfrm>
          <a:prstGeom prst="straightConnector1">
            <a:avLst/>
          </a:prstGeom>
          <a:noFill/>
          <a:ln w="9525" cap="flat" cmpd="sng">
            <a:solidFill>
              <a:schemeClr val="accent1"/>
            </a:solidFill>
            <a:prstDash val="solid"/>
            <a:round/>
            <a:headEnd type="none" w="sm" len="sm"/>
            <a:tailEnd type="none" w="sm" len="sm"/>
          </a:ln>
        </p:spPr>
      </p:cxnSp>
      <p:pic>
        <p:nvPicPr>
          <p:cNvPr id="365" name="Google Shape;365;p37"/>
          <p:cNvPicPr preferRelativeResize="0"/>
          <p:nvPr/>
        </p:nvPicPr>
        <p:blipFill>
          <a:blip r:embed="rId3">
            <a:alphaModFix/>
          </a:blip>
          <a:stretch>
            <a:fillRect/>
          </a:stretch>
        </p:blipFill>
        <p:spPr>
          <a:xfrm>
            <a:off x="144450" y="2439875"/>
            <a:ext cx="4515649" cy="267750"/>
          </a:xfrm>
          <a:prstGeom prst="rect">
            <a:avLst/>
          </a:prstGeom>
          <a:noFill/>
          <a:ln>
            <a:noFill/>
          </a:ln>
        </p:spPr>
      </p:pic>
      <p:pic>
        <p:nvPicPr>
          <p:cNvPr id="366" name="Google Shape;366;p37"/>
          <p:cNvPicPr preferRelativeResize="0"/>
          <p:nvPr/>
        </p:nvPicPr>
        <p:blipFill>
          <a:blip r:embed="rId4">
            <a:alphaModFix/>
          </a:blip>
          <a:stretch>
            <a:fillRect/>
          </a:stretch>
        </p:blipFill>
        <p:spPr>
          <a:xfrm>
            <a:off x="144450" y="3257600"/>
            <a:ext cx="4553275" cy="342950"/>
          </a:xfrm>
          <a:prstGeom prst="rect">
            <a:avLst/>
          </a:prstGeom>
          <a:noFill/>
          <a:ln>
            <a:noFill/>
          </a:ln>
        </p:spPr>
      </p:pic>
      <p:grpSp>
        <p:nvGrpSpPr>
          <p:cNvPr id="367" name="Google Shape;367;p37"/>
          <p:cNvGrpSpPr/>
          <p:nvPr/>
        </p:nvGrpSpPr>
        <p:grpSpPr>
          <a:xfrm>
            <a:off x="8424097" y="1823899"/>
            <a:ext cx="444610" cy="433821"/>
            <a:chOff x="-49764975" y="3183375"/>
            <a:chExt cx="299300" cy="299125"/>
          </a:xfrm>
        </p:grpSpPr>
        <p:sp>
          <p:nvSpPr>
            <p:cNvPr id="368" name="Google Shape;368;p37"/>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7"/>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7"/>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7"/>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7"/>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7"/>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7"/>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7"/>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7"/>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Base Model</a:t>
            </a:r>
            <a:endParaRPr/>
          </a:p>
        </p:txBody>
      </p:sp>
      <p:sp>
        <p:nvSpPr>
          <p:cNvPr id="382" name="Google Shape;382;p38"/>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Accuracy Graph of Base Model</a:t>
            </a:r>
            <a:endParaRPr>
              <a:solidFill>
                <a:schemeClr val="accent1"/>
              </a:solidFill>
            </a:endParaRPr>
          </a:p>
          <a:p>
            <a:pPr marL="0" lvl="0" indent="0" algn="l" rtl="0">
              <a:spcBef>
                <a:spcPts val="0"/>
              </a:spcBef>
              <a:spcAft>
                <a:spcPts val="0"/>
              </a:spcAft>
              <a:buNone/>
            </a:pPr>
            <a:r>
              <a:rPr lang="en">
                <a:solidFill>
                  <a:schemeClr val="accent1"/>
                </a:solidFill>
              </a:rPr>
              <a:t>Loss Graph of Base Model</a:t>
            </a:r>
            <a:endParaRPr>
              <a:solidFill>
                <a:schemeClr val="accent1"/>
              </a:solidFill>
            </a:endParaRPr>
          </a:p>
        </p:txBody>
      </p:sp>
      <p:pic>
        <p:nvPicPr>
          <p:cNvPr id="383" name="Google Shape;383;p38"/>
          <p:cNvPicPr preferRelativeResize="0"/>
          <p:nvPr/>
        </p:nvPicPr>
        <p:blipFill>
          <a:blip r:embed="rId3">
            <a:alphaModFix/>
          </a:blip>
          <a:stretch>
            <a:fillRect/>
          </a:stretch>
        </p:blipFill>
        <p:spPr>
          <a:xfrm>
            <a:off x="701775" y="510700"/>
            <a:ext cx="3167875" cy="1981200"/>
          </a:xfrm>
          <a:prstGeom prst="rect">
            <a:avLst/>
          </a:prstGeom>
          <a:noFill/>
          <a:ln>
            <a:noFill/>
          </a:ln>
        </p:spPr>
      </p:pic>
      <p:pic>
        <p:nvPicPr>
          <p:cNvPr id="384" name="Google Shape;384;p38"/>
          <p:cNvPicPr preferRelativeResize="0"/>
          <p:nvPr/>
        </p:nvPicPr>
        <p:blipFill>
          <a:blip r:embed="rId4">
            <a:alphaModFix/>
          </a:blip>
          <a:stretch>
            <a:fillRect/>
          </a:stretch>
        </p:blipFill>
        <p:spPr>
          <a:xfrm>
            <a:off x="701775" y="2676125"/>
            <a:ext cx="3167876" cy="2032726"/>
          </a:xfrm>
          <a:prstGeom prst="rect">
            <a:avLst/>
          </a:prstGeom>
          <a:noFill/>
          <a:ln>
            <a:noFill/>
          </a:ln>
        </p:spPr>
      </p:pic>
      <p:grpSp>
        <p:nvGrpSpPr>
          <p:cNvPr id="385" name="Google Shape;385;p38"/>
          <p:cNvGrpSpPr/>
          <p:nvPr/>
        </p:nvGrpSpPr>
        <p:grpSpPr>
          <a:xfrm>
            <a:off x="7661672" y="1737511"/>
            <a:ext cx="444610" cy="433821"/>
            <a:chOff x="-49764975" y="3183375"/>
            <a:chExt cx="299300" cy="299125"/>
          </a:xfrm>
        </p:grpSpPr>
        <p:sp>
          <p:nvSpPr>
            <p:cNvPr id="386" name="Google Shape;386;p38"/>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38"/>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8"/>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8"/>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8"/>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8"/>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8"/>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8"/>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8"/>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9"/>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Data Augmentation</a:t>
            </a:r>
            <a:endParaRPr>
              <a:solidFill>
                <a:schemeClr val="accent1"/>
              </a:solidFill>
            </a:endParaRPr>
          </a:p>
        </p:txBody>
      </p:sp>
      <p:sp>
        <p:nvSpPr>
          <p:cNvPr id="400" name="Google Shape;400;p39"/>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Training dataset was augmented </a:t>
            </a:r>
            <a:endParaRPr dirty="0"/>
          </a:p>
          <a:p>
            <a:pPr marL="0" lvl="0" indent="0" algn="l" rtl="0">
              <a:spcBef>
                <a:spcPts val="0"/>
              </a:spcBef>
              <a:spcAft>
                <a:spcPts val="0"/>
              </a:spcAft>
              <a:buNone/>
            </a:pPr>
            <a:r>
              <a:rPr lang="en" dirty="0"/>
              <a:t>A model better than baseline was developed</a:t>
            </a:r>
            <a:endParaRPr dirty="0"/>
          </a:p>
        </p:txBody>
      </p:sp>
      <p:pic>
        <p:nvPicPr>
          <p:cNvPr id="401" name="Google Shape;401;p39"/>
          <p:cNvPicPr preferRelativeResize="0"/>
          <p:nvPr/>
        </p:nvPicPr>
        <p:blipFill>
          <a:blip r:embed="rId3">
            <a:alphaModFix/>
          </a:blip>
          <a:stretch>
            <a:fillRect/>
          </a:stretch>
        </p:blipFill>
        <p:spPr>
          <a:xfrm>
            <a:off x="4929650" y="3536275"/>
            <a:ext cx="2889200" cy="1168400"/>
          </a:xfrm>
          <a:prstGeom prst="rect">
            <a:avLst/>
          </a:prstGeom>
          <a:noFill/>
          <a:ln>
            <a:noFill/>
          </a:ln>
        </p:spPr>
      </p:pic>
      <p:pic>
        <p:nvPicPr>
          <p:cNvPr id="402" name="Google Shape;402;p39"/>
          <p:cNvPicPr preferRelativeResize="0"/>
          <p:nvPr/>
        </p:nvPicPr>
        <p:blipFill>
          <a:blip r:embed="rId4">
            <a:alphaModFix/>
          </a:blip>
          <a:stretch>
            <a:fillRect/>
          </a:stretch>
        </p:blipFill>
        <p:spPr>
          <a:xfrm>
            <a:off x="574400" y="136475"/>
            <a:ext cx="3701325" cy="2276325"/>
          </a:xfrm>
          <a:prstGeom prst="rect">
            <a:avLst/>
          </a:prstGeom>
          <a:noFill/>
          <a:ln>
            <a:noFill/>
          </a:ln>
        </p:spPr>
      </p:pic>
      <p:pic>
        <p:nvPicPr>
          <p:cNvPr id="403" name="Google Shape;403;p39"/>
          <p:cNvPicPr preferRelativeResize="0"/>
          <p:nvPr/>
        </p:nvPicPr>
        <p:blipFill>
          <a:blip r:embed="rId5">
            <a:alphaModFix/>
          </a:blip>
          <a:stretch>
            <a:fillRect/>
          </a:stretch>
        </p:blipFill>
        <p:spPr>
          <a:xfrm>
            <a:off x="574399" y="2571750"/>
            <a:ext cx="3701325" cy="2300506"/>
          </a:xfrm>
          <a:prstGeom prst="rect">
            <a:avLst/>
          </a:prstGeom>
          <a:noFill/>
          <a:ln>
            <a:noFill/>
          </a:ln>
        </p:spPr>
      </p:pic>
      <p:grpSp>
        <p:nvGrpSpPr>
          <p:cNvPr id="404" name="Google Shape;404;p39"/>
          <p:cNvGrpSpPr/>
          <p:nvPr/>
        </p:nvGrpSpPr>
        <p:grpSpPr>
          <a:xfrm>
            <a:off x="8195778" y="1737508"/>
            <a:ext cx="442373" cy="420775"/>
            <a:chOff x="-6690625" y="3631325"/>
            <a:chExt cx="307225" cy="292225"/>
          </a:xfrm>
        </p:grpSpPr>
        <p:sp>
          <p:nvSpPr>
            <p:cNvPr id="405" name="Google Shape;405;p39"/>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9"/>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9"/>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9"/>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9"/>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0"/>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Scaling The Model Up</a:t>
            </a:r>
            <a:endParaRPr/>
          </a:p>
        </p:txBody>
      </p:sp>
      <p:sp>
        <p:nvSpPr>
          <p:cNvPr id="415" name="Google Shape;415;p40"/>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Added one Dense Layer to the network size</a:t>
            </a:r>
            <a:endParaRPr>
              <a:solidFill>
                <a:schemeClr val="accent1"/>
              </a:solidFill>
            </a:endParaRPr>
          </a:p>
          <a:p>
            <a:pPr marL="0" lvl="0" indent="0" algn="l" rtl="0">
              <a:spcBef>
                <a:spcPts val="0"/>
              </a:spcBef>
              <a:spcAft>
                <a:spcPts val="0"/>
              </a:spcAft>
              <a:buNone/>
            </a:pPr>
            <a:r>
              <a:rPr lang="en">
                <a:solidFill>
                  <a:schemeClr val="accent1"/>
                </a:solidFill>
              </a:rPr>
              <a:t>Increased Number of Epochs to 50</a:t>
            </a:r>
            <a:endParaRPr>
              <a:solidFill>
                <a:schemeClr val="accent1"/>
              </a:solidFill>
            </a:endParaRPr>
          </a:p>
        </p:txBody>
      </p:sp>
      <p:pic>
        <p:nvPicPr>
          <p:cNvPr id="416" name="Google Shape;416;p40"/>
          <p:cNvPicPr preferRelativeResize="0"/>
          <p:nvPr/>
        </p:nvPicPr>
        <p:blipFill>
          <a:blip r:embed="rId3">
            <a:alphaModFix/>
          </a:blip>
          <a:stretch>
            <a:fillRect/>
          </a:stretch>
        </p:blipFill>
        <p:spPr>
          <a:xfrm>
            <a:off x="614225" y="383300"/>
            <a:ext cx="3384526" cy="2069550"/>
          </a:xfrm>
          <a:prstGeom prst="rect">
            <a:avLst/>
          </a:prstGeom>
          <a:noFill/>
          <a:ln>
            <a:noFill/>
          </a:ln>
        </p:spPr>
      </p:pic>
      <p:pic>
        <p:nvPicPr>
          <p:cNvPr id="417" name="Google Shape;417;p40"/>
          <p:cNvPicPr preferRelativeResize="0"/>
          <p:nvPr/>
        </p:nvPicPr>
        <p:blipFill>
          <a:blip r:embed="rId4">
            <a:alphaModFix/>
          </a:blip>
          <a:stretch>
            <a:fillRect/>
          </a:stretch>
        </p:blipFill>
        <p:spPr>
          <a:xfrm>
            <a:off x="614225" y="2619525"/>
            <a:ext cx="3384525" cy="2107345"/>
          </a:xfrm>
          <a:prstGeom prst="rect">
            <a:avLst/>
          </a:prstGeom>
          <a:noFill/>
          <a:ln>
            <a:noFill/>
          </a:ln>
        </p:spPr>
      </p:pic>
      <p:grpSp>
        <p:nvGrpSpPr>
          <p:cNvPr id="418" name="Google Shape;418;p40"/>
          <p:cNvGrpSpPr/>
          <p:nvPr/>
        </p:nvGrpSpPr>
        <p:grpSpPr>
          <a:xfrm>
            <a:off x="7944492" y="1830973"/>
            <a:ext cx="444605" cy="419659"/>
            <a:chOff x="-1960150" y="3956600"/>
            <a:chExt cx="308775" cy="291450"/>
          </a:xfrm>
        </p:grpSpPr>
        <p:sp>
          <p:nvSpPr>
            <p:cNvPr id="419" name="Google Shape;419;p40"/>
            <p:cNvSpPr/>
            <p:nvPr/>
          </p:nvSpPr>
          <p:spPr>
            <a:xfrm>
              <a:off x="-1960150" y="3956600"/>
              <a:ext cx="308775" cy="51275"/>
            </a:xfrm>
            <a:custGeom>
              <a:avLst/>
              <a:gdLst/>
              <a:ahLst/>
              <a:cxnLst/>
              <a:rect l="l" t="t" r="r" b="b"/>
              <a:pathLst>
                <a:path w="12351" h="2051" extrusionOk="0">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40"/>
            <p:cNvSpPr/>
            <p:nvPr/>
          </p:nvSpPr>
          <p:spPr>
            <a:xfrm>
              <a:off x="-1934950" y="4025925"/>
              <a:ext cx="256000" cy="222125"/>
            </a:xfrm>
            <a:custGeom>
              <a:avLst/>
              <a:gdLst/>
              <a:ahLst/>
              <a:cxnLst/>
              <a:rect l="l" t="t" r="r" b="b"/>
              <a:pathLst>
                <a:path w="10240" h="8885" extrusionOk="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1834</Words>
  <Application>Microsoft Office PowerPoint</Application>
  <PresentationFormat>On-screen Show (16:9)</PresentationFormat>
  <Paragraphs>264</Paragraphs>
  <Slides>34</Slides>
  <Notes>34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Roboto</vt:lpstr>
      <vt:lpstr>Roboto Black</vt:lpstr>
      <vt:lpstr>Bree Serif</vt:lpstr>
      <vt:lpstr>Roboto Mono</vt:lpstr>
      <vt:lpstr>Didact Gothic</vt:lpstr>
      <vt:lpstr>Roboto Thin</vt:lpstr>
      <vt:lpstr>Roboto Light</vt:lpstr>
      <vt:lpstr>Simple Light</vt:lpstr>
      <vt:lpstr>WEB PROPOSAL</vt:lpstr>
      <vt:lpstr>DL ASSIGNMENT 1</vt:lpstr>
      <vt:lpstr>Overview </vt:lpstr>
      <vt:lpstr>Data Preprocessing And Data Loading</vt:lpstr>
      <vt:lpstr>Model Built From Scratch</vt:lpstr>
      <vt:lpstr>Building the Base Model </vt:lpstr>
      <vt:lpstr>Building the Base Model </vt:lpstr>
      <vt:lpstr>Base Model</vt:lpstr>
      <vt:lpstr>Data Augmentation</vt:lpstr>
      <vt:lpstr>Scaling The Model Up</vt:lpstr>
      <vt:lpstr>Adjusting learning rate</vt:lpstr>
      <vt:lpstr>                                                                   Selected Learning Rate</vt:lpstr>
      <vt:lpstr>Increase Epochs </vt:lpstr>
      <vt:lpstr>Change Network</vt:lpstr>
      <vt:lpstr>Added Regularizations And Dropout</vt:lpstr>
      <vt:lpstr>Model Built Using Pre-Built </vt:lpstr>
      <vt:lpstr>Building VGG16 Model</vt:lpstr>
      <vt:lpstr>Building Base Model</vt:lpstr>
      <vt:lpstr>Building Base Model</vt:lpstr>
      <vt:lpstr>Base Model</vt:lpstr>
      <vt:lpstr>Data Augmentation </vt:lpstr>
      <vt:lpstr>Scaling Up the Model</vt:lpstr>
      <vt:lpstr>Adjusted Learning Rate</vt:lpstr>
      <vt:lpstr>Fine-Tuning VGG16’s Blocks</vt:lpstr>
      <vt:lpstr>Fine-Tuned Selection</vt:lpstr>
      <vt:lpstr>Implementing Dropout And Regularization</vt:lpstr>
      <vt:lpstr>Evaluating Using Test Images</vt:lpstr>
      <vt:lpstr>Comparing Model’s Performance</vt:lpstr>
      <vt:lpstr>Reasons For Better Performance</vt:lpstr>
      <vt:lpstr>Performing Classification</vt:lpstr>
      <vt:lpstr>—Classification Of FIrst Image</vt:lpstr>
      <vt:lpstr>—Classification Of Second Image</vt:lpstr>
      <vt:lpstr>—Classification Of Third Image</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 ASSIGNMENT 1</dc:title>
  <cp:lastModifiedBy>Neo Rei Siang Edward /CSF</cp:lastModifiedBy>
  <cp:revision>10</cp:revision>
  <dcterms:modified xsi:type="dcterms:W3CDTF">2021-06-13T15:37:46Z</dcterms:modified>
</cp:coreProperties>
</file>