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theme/themeOverride4.xml" ContentType="application/vnd.openxmlformats-officedocument.themeOverride+xml"/>
  <Override PartName="/ppt/tags/tag9.xml" ContentType="application/vnd.openxmlformats-officedocument.presentationml.tags+xml"/>
  <Override PartName="/ppt/theme/themeOverride5.xml" ContentType="application/vnd.openxmlformats-officedocument.themeOverride+xml"/>
  <Override PartName="/ppt/tags/tag10.xml" ContentType="application/vnd.openxmlformats-officedocument.presentationml.tags+xml"/>
  <Override PartName="/ppt/theme/themeOverride6.xml" ContentType="application/vnd.openxmlformats-officedocument.themeOverride+xml"/>
  <Override PartName="/ppt/tags/tag11.xml" ContentType="application/vnd.openxmlformats-officedocument.presentationml.tags+xml"/>
  <Override PartName="/ppt/theme/themeOverride7.xml" ContentType="application/vnd.openxmlformats-officedocument.themeOverr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5510" r:id="rId4"/>
    <p:sldId id="5512" r:id="rId5"/>
    <p:sldId id="5513" r:id="rId6"/>
    <p:sldId id="5514" r:id="rId7"/>
    <p:sldId id="5515" r:id="rId8"/>
    <p:sldId id="5516" r:id="rId9"/>
    <p:sldId id="5517" r:id="rId10"/>
    <p:sldId id="5518" r:id="rId11"/>
    <p:sldId id="5519" r:id="rId12"/>
    <p:sldId id="5520" r:id="rId13"/>
    <p:sldId id="550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3B92A-CC35-4EC3-838C-635E1D472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EFE1AE-F07A-4754-917F-BDCCD85FA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98FD52-BD65-4584-8943-207967DB2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463D85-7638-45D1-BDE9-1BCF53E4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EA7AC3-0B34-4D91-8D4A-C8CBBE17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7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FBD21-5382-4F63-97C6-69492793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140C5B-B0A9-4045-8EE4-D4B2D5D1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058DB2-AD80-4027-ABAF-FB100B7A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CE93A4-9057-47EB-B881-92659F06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B87717-73BA-4982-AE6D-BFC53E21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57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F49D00-4606-4164-8ABF-FC36C0D88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F87669-D5F7-47AA-8196-DBA9F60E5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3CE679-D048-4E13-A9E1-98395D4D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7070E-863B-410A-A123-BF6AF41B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FFA22-06BC-491B-BE1C-0554E48B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989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82A91-28A8-C792-E6D2-589DD05E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D35B16-1641-9B01-D738-5F3BA1FE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0BD37-E181-DF30-5CBF-925DEFE2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A84F-6976-57BD-1402-944BC44F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03159-F445-B1BD-AA0C-3EF972E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776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2F15-DCBE-9FDA-8E5C-F02A1BAF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FF2DB-9BF0-D691-6673-24845CA8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A92F3-118F-0FD2-6C34-51DCFA11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9345E-FBA6-7F41-AD83-2F08FA5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8DD32-1B0C-76A5-07E3-03D90C0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422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F74A5-A4DC-E280-6CD8-FD6DCED7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5007B-87B0-DE71-EC10-CFA97F63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1083-FB95-990F-3017-DC3169D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45460-DE80-A30E-4437-9829993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3BDE2-DC46-05E0-E413-0CDB614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2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7D3E-1E89-F35A-3421-22569F35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ECB6C-40C4-0399-E0CF-7EA773CA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7EB84D-982A-FDEA-EC7B-347A2CD4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9E0A6-FA74-2F19-E007-2E017445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11FBC-0C5C-80B9-3D10-1774A7F5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C0E9EB-390D-ECBD-23E3-FAE3E40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007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AB2C7-958C-561F-D652-71B22005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DF2CE-5263-54A0-3B50-11C4CE46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338B4-CE82-9293-4164-AC1DD513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50F08A-C00B-C4C3-89A5-2AA327DD8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19FB4E-1F97-2063-4CF2-028C55DEF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C476C8-6677-769F-0DCE-B849DDB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B2395D-BE7B-22BF-9963-0937FDC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CDC0BE-5478-9C9F-1464-13C1DFB0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04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67CCC-2722-493B-0EBA-E6236A56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C0DAD1-71B8-72BE-3444-B71567B9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FC1BC9-76B0-E3C1-9212-2B9D112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21023C-CECA-9BA7-B1E0-70405EA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020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2B95CB-1618-9304-5225-C55AFCF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8F49CA-8010-46F3-F871-EF997F6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C59F2C-238E-24D2-EA5A-6AB6B2EE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148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EE6C3-E8E3-6E64-94AB-59A878B1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AD44B-FC95-D786-760B-7FA1FFF7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40ADEC-E4C5-8345-BE49-C865FAD6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92C53A-6678-4A63-9127-0C5FFFF8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151F59-0C71-7473-7141-ED716CF4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0F454-5D09-CDB8-3CD6-FAB337D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7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7FFAE-B94B-40CC-B677-66CD80A5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E3F0D1-C6FF-44B8-B9BD-2F5163674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1F80DD-1C39-4951-B9E6-64ECD938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DB09A4-485F-4051-91E6-1B37055E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AAAFA-0A51-4E7E-8E90-182FC9DF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204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C850F-B549-89DF-D536-4671A28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553816-CC3F-E6C8-3A24-70872A1C2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0F5B9F-0DD7-4B47-DF88-666D07B0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D28FF-77A5-3D3B-C62E-83C60740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EB4BD-DCCA-BC8C-19B9-3F6259B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3F72C-AB38-4BB5-A621-FBE6C252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384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A69D4-FB21-FFFE-81B6-444BC9DB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EF7BE-495F-83CF-9CBD-5D662C79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F1438-79D5-64FB-18F8-602E388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8DEE71-5C1B-F39D-9E30-E1C6E1FE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5B39D-5AB7-9001-60F7-39EB0DA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6446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D1F096-54A3-6134-70BF-8BD8F865A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20D4C-70C8-C7A9-630E-3649AF8A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122ED-3CDF-0022-D5B5-24344102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84232-B527-3015-E32F-E2A3BD88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86138-225B-32D9-B17D-9C7FACB3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948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82A91-28A8-C792-E6D2-589DD05E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D35B16-1641-9B01-D738-5F3BA1FE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0BD37-E181-DF30-5CBF-925DEFE2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A84F-6976-57BD-1402-944BC44F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03159-F445-B1BD-AA0C-3EF972E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224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2F15-DCBE-9FDA-8E5C-F02A1BAF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FF2DB-9BF0-D691-6673-24845CA82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A92F3-118F-0FD2-6C34-51DCFA11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9345E-FBA6-7F41-AD83-2F08FA5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8DD32-1B0C-76A5-07E3-03D90C0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075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F74A5-A4DC-E280-6CD8-FD6DCED7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5007B-87B0-DE71-EC10-CFA97F63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1083-FB95-990F-3017-DC3169D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45460-DE80-A30E-4437-9829993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3BDE2-DC46-05E0-E413-0CDB614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8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7D3E-1E89-F35A-3421-22569F35D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ECB6C-40C4-0399-E0CF-7EA773CA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7EB84D-982A-FDEA-EC7B-347A2CD4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9E0A6-FA74-2F19-E007-2E017445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11FBC-0C5C-80B9-3D10-1774A7F5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C0E9EB-390D-ECBD-23E3-FAE3E40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426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AB2C7-958C-561F-D652-71B22005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DF2CE-5263-54A0-3B50-11C4CE46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338B4-CE82-9293-4164-AC1DD513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50F08A-C00B-C4C3-89A5-2AA327DD8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19FB4E-1F97-2063-4CF2-028C55DEF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C476C8-6677-769F-0DCE-B849DDB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B2395D-BE7B-22BF-9963-0937FDC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CDC0BE-5478-9C9F-1464-13C1DFB0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88931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67CCC-2722-493B-0EBA-E6236A56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C0DAD1-71B8-72BE-3444-B71567B9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FC1BC9-76B0-E3C1-9212-2B9D112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21023C-CECA-9BA7-B1E0-70405EA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9942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2B95CB-1618-9304-5225-C55AFCF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8F49CA-8010-46F3-F871-EF997F6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C59F2C-238E-24D2-EA5A-6AB6B2EE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39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BA939-091A-435C-91BD-6F1FCE8B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F50984-725D-4227-A302-A55AF6148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2FD9C5-B6FE-489D-B726-6C56E29A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9F3441-A83B-4ED9-9A33-DEEBBE1B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CB98E7-18D0-4AA2-8581-8CA003B0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202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EE6C3-E8E3-6E64-94AB-59A878B1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AD44B-FC95-D786-760B-7FA1FFF7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40ADEC-E4C5-8345-BE49-C865FAD6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92C53A-6678-4A63-9127-0C5FFFF8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151F59-0C71-7473-7141-ED716CF4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0F454-5D09-CDB8-3CD6-FAB337D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336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C850F-B549-89DF-D536-4671A28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553816-CC3F-E6C8-3A24-70872A1C2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0F5B9F-0DD7-4B47-DF88-666D07B0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D28FF-77A5-3D3B-C62E-83C60740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EB4BD-DCCA-BC8C-19B9-3F6259B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3F72C-AB38-4BB5-A621-FBE6C252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71026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A69D4-FB21-FFFE-81B6-444BC9DB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EF7BE-495F-83CF-9CBD-5D662C79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F1438-79D5-64FB-18F8-602E388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8DEE71-5C1B-F39D-9E30-E1C6E1FE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5B39D-5AB7-9001-60F7-39EB0DA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5646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D1F096-54A3-6134-70BF-8BD8F865A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20D4C-70C8-C7A9-630E-3649AF8A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122ED-3CDF-0022-D5B5-24344102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84232-B527-3015-E32F-E2A3BD88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86138-225B-32D9-B17D-9C7FACB3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70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72E5A-053D-40A4-8B6B-D60629E2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1FFAB-D387-47BD-ADB5-0F5D04523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987E7C-B423-4926-814C-E88C45B8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018FBC-208D-4059-A055-7708A4AC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523E74-BEE8-4947-B631-3626ACCAC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50DB4-DB70-4AC8-8459-43ACB655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8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7B5B8-1B6F-440B-973A-69F9A591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229F1-D715-4BE2-B1F7-B9E915404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24FF577-50AB-4413-8F83-9DD1240FF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CD80172-0A24-41FE-931A-BF707E1D1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B47649-21D8-41FD-9ACB-6836BCEEB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9859AC-2683-4838-A013-BE88B782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F29DA57-EC2E-478B-BC4A-06722A9D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977F7F-2207-4879-98C1-0091112E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3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11C23-860D-453D-B057-B2E7A655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75C5AB7-6CE8-4A7C-9274-EEBFB3FE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9B2A9A-9B23-4949-A5AD-D365C14A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3CF370F-4D19-48A9-94A2-B406829B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155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456EA2-103D-4E1A-9CE0-7C1D417A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47E87D-09B9-4C24-A276-7AC6FB6F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37015F-E3B2-42F3-B4DF-4CB75072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47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CC9BA-849F-4A63-9817-D3CD6E7D5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3D268-BE87-494F-9A43-0217DAA23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231CA0-9B78-451B-8F99-B8430B58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614493-B301-4158-A17B-76014F94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FAF4C0-D3B5-4CE6-9677-00BC1986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B1346E-9357-4D5F-BDCD-6E41F8F1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32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F4DC2-B860-4DD6-96D9-B259581F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5417A-A33F-4CAF-8880-62071222D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52EE01-D777-4AE6-BADF-808842FB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852537-614D-4EBE-B078-B0C1EDC2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900D83-2FC2-43F7-820D-8016885F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76ED4-344F-4094-AC57-F56DCA97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67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7EB96-1C86-43D8-AA05-47CE05A43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65ABD9-C67C-4A49-A2B5-BA79E7A3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7A2B40-3273-46F6-9E87-E869A6EC3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4414-8536-467A-AEE4-8D8D82BFADE0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A6F4B-8DFC-4C9A-9E1E-8DDCA03D3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FF6FAB-7770-4220-8DAE-E25C41823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E241-B9EF-4030-8998-9FB917E2D4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22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2116F-93F6-D4B4-1BE9-12FC470F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8152D8-5252-8C65-DE30-8E971690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92967-16DB-4271-B890-8868C9ED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0675DF-8E03-4577-8596-ABB27396AF0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_do_not_touch_">
            <a:extLst>
              <a:ext uri="{FF2B5EF4-FFF2-40B4-BE49-F238E27FC236}">
                <a16:creationId xmlns:a16="http://schemas.microsoft.com/office/drawing/2014/main" id="{35DFC374-A97F-015A-F942-F42538CBF791}"/>
              </a:ext>
            </a:extLst>
          </p:cNvPr>
          <p:cNvSpPr txBox="1"/>
          <p:nvPr/>
        </p:nvSpPr>
        <p:spPr>
          <a:xfrm>
            <a:off x="12192000" y="6858000"/>
            <a:ext cx="381000" cy="169277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chemeClr val="tx1">
                    <a:alpha val="0"/>
                  </a:schemeClr>
                </a:solidFill>
              </a:rPr>
              <a:t>eyJEZXNpZ25Db25jZXB0Ijp7IlByaW1hcnlTaGFwZSI6eyJDb25jZXB0X1NoYXBlIjo5LCJIZWlnaHQiOjEuMCwiQkdDb2xvciI6NSwiQnJpZ2h0bmVzcyI6MC4wLCJSYW5kb21BZGp1c3RtZW50cyI6bnVsbCwiQm9yZGVyV2lkdGgiOjAuMCwiQm9yZGVyU3R5bGUiOjEsIkJvcmRlckNvbG9yIjo1LCJCb3JkZXJUcmFuc3BlcmFuY3kiOjAuMCwiUG9zaXRpb24iOjE4LCJTY2FsZSI6NSwiUm90YXRpb24iOjAuMCwiTWluaW11bSI6MSwiTWF4aW11bSI6MSwiVGV4dHVyZVNoYXBlIjpudWxsLCJQYXR0ZXJuVHlwZSI6MCwiVHJhbnNwYXJlbmN5IjowLjAsIk5ld1NoYXBlTmV3U2xpZGUiOmZhbHNlLCJTb2Z0RWRnZXMiOmZhbHNlLCJXaWR0aEZhY3QiOjAuMCwiSGVpZ2h0RmFjdCI6MC4wLCJPdmVybGF5UGFyZW50Ijp0cnVlfSwiUHJpbWFyeV9BZGRTaGFwZXMiOlt7IkNvbmNlcHRfU2hhcGUiOjE4LCJIZWlnaHQiOjEuMCwiQkdDb2xvciI6NSwiQnJpZ2h0bmVzcyI6MC4wLCJSYW5kb21BZGp1c3RtZW50cyI6W1swLjAwMjI2LDAuMjYxMDVdXSwiQm9yZGVyV2lkdGgiOjEuMCwiQm9yZGVyU3R5bGUiOjEsIkJvcmRlckNvbG9yIjo1LCJCb3JkZXJUcmFuc3BlcmFuY3kiOjAuMCwiUG9zaXRpb24iOjEwLCJTY2FsZSI6MiwiUm90YXRpb24iOjAuMCwiTWluaW11bSI6MSwiTWF4aW11bSI6MSwiVGV4dHVyZVNoYXBlIjpudWxsLCJQYXR0ZXJuVHlwZSI6MCwiVHJhbnNwYXJlbmN5IjoxLjAsIk5ld1NoYXBlTmV3U2xpZGUiOmZhbHNlLCJTb2Z0RWRnZXMiOmZhbHNlLCJXaWR0aEZhY3QiOjAuMCwiSGVpZ2h0RmFjdCI6MC4wLCJPdmVybGF5UGFyZW50Ijp0cnVlfV0sIlNlY29uZGFyeVNoYXBlIjpudWxsLCJNb2R1bGVTaGFwZSI6OSwiTW9kdWxlX0FkZFNoYXBlcyI6W3siQ29uY2VwdF9TaGFwZSI6OSwiSGVpZ2h0IjoxLjAsIkJHQ29sb3IiOjYsIkJyaWdodG5lc3MiOjAuMCwiUmFuZG9tQWRqdXN0bWVudHMiOm51bGwsIkJvcmRlcldpZHRoIjowLjAsIkJvcmRlclN0eWxlIjoxLCJCb3JkZXJDb2xvciI6NSwiQm9yZGVyVHJhbnNwZXJhbmN5IjowLjAsIlBvc2l0aW9uIjozMCwiU2NhbGUiOjEsIlJvdGF0aW9uIjowLjAsIk1pbmltdW0iOjEsIk1heGltdW0iOjEsIlRleHR1cmVTaGFwZSI6bnVsbCwiUGF0dGVyblR5cGUiOjAsIlRyYW5zcGFyZW5jeSI6MC4wLCJOZXdTaGFwZU5ld1NsaWRlIjpmYWxzZSwiU29mdEVkZ2VzIjp0cnVlLCJXaWR0aEZhY3QiOjAuMCwiSGVpZ2h0RmFjdCI6MC4wLCJPdmVybGF5UGFyZW50Ijp0cnVlfSx7IkNvbmNlcHRfU2hhcGUiOjksIkhlaWdodCI6MS4wLCJCR0NvbG9yIjo2LCJCcmlnaHRuZXNzIjowLjAsIlJhbmRvbUFkanVzdG1lbnRzIjpudWxsLCJCb3JkZXJXaWR0aCI6MC4wLCJCb3JkZXJTdHlsZSI6MSwiQm9yZGVyQ29sb3IiOjUsIkJvcmRlclRyYW5zcGVyYW5jeSI6MC4wLCJQb3NpdGlvbiI6MTEsIlNjYWxlIjoyOSwiUm90YXRpb24iOjAuMCwiTWluaW11bSI6MSwiTWF4aW11bSI6MSwiVGV4dHVyZVNoYXBlIjpudWxsLCJQYXR0ZXJuVHlwZSI6MCwiVHJhbnNwYXJlbmN5IjowLjAsIk5ld1NoYXBlTmV3U2xpZGUiOmZhbHNlLCJTb2Z0RWRnZXMiOmZhbHNlLCJXaWR0aEZhY3QiOjAuMCwiSGVpZ2h0RmFjdCI6MC4wLCJPdmVybGF5UGFyZW50IjpmYWxzZX1dLCJPdmVybGF5TW9kdWxlIjowLCJNb2R1bGVBZGp1c3RtZW50cyI6bnVsbCwiUmVjdGFuZ2xlU21vb3RoIjp0cnVlLCJSZWN0YW5nbGVTbW9vdGhSYWRpdXMiOjAuMDExMSwiQm9yZGVyU3R5bGUiOjAsIlNldEJHQmxvY2tzIjpmYWxzZSwiTWVyZ2VNb2R1bGUiOjB9LCJHcmFkaWVudCI6MiwiRm9udFRpdGxlIjoiQXJpYWwiLCJGb250VGV4dCI6IkFyaWFsIE5hcnJvdyIsIkZvbnRVcHBlcmNhc2UiOnRydWUsIlNoYXBlQ29uY2VwdCI6MiwiRG9Ob3RDcm9wQnlDb25jZXB0U2hhcGUiOmZhbHNlLCJDcmVhdGl2ZUxldmVsIjoyLCJJbnNlcnRGbGF0aWNvbnMiOmZhbHNlLCJMVFdIX2Zvcl90aXRsZSI6WzAuMDQwMDAwMDAyOCwwLjAzNzMyMzcxLDAuNzg3NSwwLjA2MDkwNjQ1XSwiTFRXSF9mb3JfZnJlZV9zcGFjZSI6WzAuMDM5OTk5OTE3MSwwLjEzMzMzMzM0LDAuOTIwMDAwMSwwLjc2ODg4ODldLCJMVFdIX2Zvcl9zbGlkZV9udW1lcmF0aW9uIjpudWxsLCJGb250U2l6ZSI6MC4wMzMzMzMzMzUxLCJiZ19jb2xvciI6WzI1NSwyNTUsMjU1XSwiYWNjZW50X2NvbG9yIjpbMCw1MiwxODldLCJhY2NlbnQyX2NvbG9yIjpbMCwxNzYsMjQwXSwiYWNjZW50M19jb2xvciI6bnVsbCwiYWNjZW50NF9jb2xvciI6bnVsbCwiYWNjZW50NV9jb2xvciI6bnVsbCwiYWNjZW50Nl9jb2xvciI6bnVsbCwiQ3VzdG9tQ29uY2VwdFNoYXBlIjpmYWxzZSwiQ29ycG9yYXRlU3R5bGUiOmZhbHNlfQ==</a:t>
            </a:r>
            <a:endParaRPr lang="ru-RU" sz="10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04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_do_not_touch_">
            <a:extLst>
              <a:ext uri="{FF2B5EF4-FFF2-40B4-BE49-F238E27FC236}">
                <a16:creationId xmlns:a16="http://schemas.microsoft.com/office/drawing/2014/main" id="{35DFC374-A97F-015A-F942-F42538CBF791}"/>
              </a:ext>
            </a:extLst>
          </p:cNvPr>
          <p:cNvSpPr txBox="1"/>
          <p:nvPr/>
        </p:nvSpPr>
        <p:spPr>
          <a:xfrm>
            <a:off x="12192000" y="6858000"/>
            <a:ext cx="381000" cy="169277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chemeClr val="tx1">
                    <a:alpha val="0"/>
                  </a:schemeClr>
                </a:solidFill>
              </a:rPr>
              <a:t>eyJEZXNpZ25Db25jZXB0Ijp7IlByaW1hcnlTaGFwZSI6eyJDb25jZXB0X1NoYXBlIjo5LCJIZWlnaHQiOjEuMCwiQkdDb2xvciI6NSwiQnJpZ2h0bmVzcyI6MC4wLCJSYW5kb21BZGp1c3RtZW50cyI6bnVsbCwiQm9yZGVyV2lkdGgiOjAuMCwiQm9yZGVyU3R5bGUiOjEsIkJvcmRlckNvbG9yIjo1LCJCb3JkZXJUcmFuc3BlcmFuY3kiOjAuMCwiUG9zaXRpb24iOjE4LCJTY2FsZSI6NSwiUm90YXRpb24iOjAuMCwiTWluaW11bSI6MSwiTWF4aW11bSI6MSwiVGV4dHVyZVNoYXBlIjpudWxsLCJQYXR0ZXJuVHlwZSI6MCwiVHJhbnNwYXJlbmN5IjowLjAsIk5ld1NoYXBlTmV3U2xpZGUiOmZhbHNlLCJTb2Z0RWRnZXMiOmZhbHNlLCJXaWR0aEZhY3QiOjAuMCwiSGVpZ2h0RmFjdCI6MC4wLCJPdmVybGF5UGFyZW50Ijp0cnVlfSwiUHJpbWFyeV9BZGRTaGFwZXMiOlt7IkNvbmNlcHRfU2hhcGUiOjE4LCJIZWlnaHQiOjEuMCwiQkdDb2xvciI6NSwiQnJpZ2h0bmVzcyI6MC4wLCJSYW5kb21BZGp1c3RtZW50cyI6W1swLjAwMjI2LDAuMjYxMDVdXSwiQm9yZGVyV2lkdGgiOjEuMCwiQm9yZGVyU3R5bGUiOjEsIkJvcmRlckNvbG9yIjo1LCJCb3JkZXJUcmFuc3BlcmFuY3kiOjAuMCwiUG9zaXRpb24iOjEwLCJTY2FsZSI6MiwiUm90YXRpb24iOjAuMCwiTWluaW11bSI6MSwiTWF4aW11bSI6MSwiVGV4dHVyZVNoYXBlIjpudWxsLCJQYXR0ZXJuVHlwZSI6MCwiVHJhbnNwYXJlbmN5IjoxLjAsIk5ld1NoYXBlTmV3U2xpZGUiOmZhbHNlLCJTb2Z0RWRnZXMiOmZhbHNlLCJXaWR0aEZhY3QiOjAuMCwiSGVpZ2h0RmFjdCI6MC4wLCJPdmVybGF5UGFyZW50Ijp0cnVlfV0sIlNlY29uZGFyeVNoYXBlIjpudWxsLCJNb2R1bGVTaGFwZSI6OSwiTW9kdWxlX0FkZFNoYXBlcyI6W3siQ29uY2VwdF9TaGFwZSI6OSwiSGVpZ2h0IjoxLjAsIkJHQ29sb3IiOjYsIkJyaWdodG5lc3MiOjAuMCwiUmFuZG9tQWRqdXN0bWVudHMiOm51bGwsIkJvcmRlcldpZHRoIjowLjAsIkJvcmRlclN0eWxlIjoxLCJCb3JkZXJDb2xvciI6NSwiQm9yZGVyVHJhbnNwZXJhbmN5IjowLjAsIlBvc2l0aW9uIjozMCwiU2NhbGUiOjEsIlJvdGF0aW9uIjowLjAsIk1pbmltdW0iOjEsIk1heGltdW0iOjEsIlRleHR1cmVTaGFwZSI6bnVsbCwiUGF0dGVyblR5cGUiOjAsIlRyYW5zcGFyZW5jeSI6MC4wLCJOZXdTaGFwZU5ld1NsaWRlIjpmYWxzZSwiU29mdEVkZ2VzIjp0cnVlLCJXaWR0aEZhY3QiOjAuMCwiSGVpZ2h0RmFjdCI6MC4wLCJPdmVybGF5UGFyZW50Ijp0cnVlfSx7IkNvbmNlcHRfU2hhcGUiOjksIkhlaWdodCI6MS4wLCJCR0NvbG9yIjo2LCJCcmlnaHRuZXNzIjowLjAsIlJhbmRvbUFkanVzdG1lbnRzIjpudWxsLCJCb3JkZXJXaWR0aCI6MC4wLCJCb3JkZXJTdHlsZSI6MSwiQm9yZGVyQ29sb3IiOjUsIkJvcmRlclRyYW5zcGVyYW5jeSI6MC4wLCJQb3NpdGlvbiI6MTEsIlNjYWxlIjoyOSwiUm90YXRpb24iOjAuMCwiTWluaW11bSI6MSwiTWF4aW11bSI6MSwiVGV4dHVyZVNoYXBlIjpudWxsLCJQYXR0ZXJuVHlwZSI6MCwiVHJhbnNwYXJlbmN5IjowLjAsIk5ld1NoYXBlTmV3U2xpZGUiOmZhbHNlLCJTb2Z0RWRnZXMiOmZhbHNlLCJXaWR0aEZhY3QiOjAuMCwiSGVpZ2h0RmFjdCI6MC4wLCJPdmVybGF5UGFyZW50IjpmYWxzZX1dLCJPdmVybGF5TW9kdWxlIjowLCJNb2R1bGVBZGp1c3RtZW50cyI6bnVsbCwiUmVjdGFuZ2xlU21vb3RoIjp0cnVlLCJSZWN0YW5nbGVTbW9vdGhSYWRpdXMiOjAuMDExMSwiQm9yZGVyU3R5bGUiOjAsIlNldEJHQmxvY2tzIjpmYWxzZSwiTWVyZ2VNb2R1bGUiOjB9LCJHcmFkaWVudCI6MiwiRm9udFRpdGxlIjoiQXJpYWwiLCJGb250VGV4dCI6IkFyaWFsIE5hcnJvdyIsIkZvbnRVcHBlcmNhc2UiOnRydWUsIlNoYXBlQ29uY2VwdCI6MiwiRG9Ob3RDcm9wQnlDb25jZXB0U2hhcGUiOmZhbHNlLCJDcmVhdGl2ZUxldmVsIjoyLCJJbnNlcnRGbGF0aWNvbnMiOmZhbHNlLCJMVFdIX2Zvcl90aXRsZSI6WzAuMDQwMDAwMDAyOCwwLjAzNzMyMzcxLDAuNzg3NSwwLjA2MDkwNjQ1XSwiTFRXSF9mb3JfZnJlZV9zcGFjZSI6WzAuMDM5OTk5OTE3MSwwLjEzMzMzMzM0LDAuOTIwMDAwMSwwLjc2ODg4ODldLCJMVFdIX2Zvcl9zbGlkZV9udW1lcmF0aW9uIjpudWxsLCJGb250U2l6ZSI6MC4wMzMzMzMzMzUxLCJiZ19jb2xvciI6WzI1NSwyNTUsMjU1XSwiYWNjZW50X2NvbG9yIjpbMCw1MiwxODldLCJhY2NlbnQyX2NvbG9yIjpbMCwxNzYsMjQwXSwiYWNjZW50M19jb2xvciI6bnVsbCwiYWNjZW50NF9jb2xvciI6bnVsbCwiYWNjZW50NV9jb2xvciI6bnVsbCwiYWNjZW50Nl9jb2xvciI6bnVsbCwiQ3VzdG9tQ29uY2VwdFNoYXBlIjpmYWxzZSwiQ29ycG9yYXRlU3R5bGUiOmZhbHNlfQ==</a:t>
            </a:r>
            <a:endParaRPr lang="ru-RU" sz="10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91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2.jpg"/><Relationship Id="rId4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-Concpt_Shape14PR">
            <a:extLst>
              <a:ext uri="{FF2B5EF4-FFF2-40B4-BE49-F238E27FC236}">
                <a16:creationId xmlns:a16="http://schemas.microsoft.com/office/drawing/2014/main" id="{22D6AC67-A685-4214-B71C-4A3D222DA8C5}"/>
              </a:ext>
            </a:extLst>
          </p:cNvPr>
          <p:cNvSpPr/>
          <p:nvPr/>
        </p:nvSpPr>
        <p:spPr>
          <a:xfrm>
            <a:off x="11399521" y="-792480"/>
            <a:ext cx="1584960" cy="1584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-Concpt_Shape15">
            <a:extLst>
              <a:ext uri="{FF2B5EF4-FFF2-40B4-BE49-F238E27FC236}">
                <a16:creationId xmlns:a16="http://schemas.microsoft.com/office/drawing/2014/main" id="{EC342EA6-2967-47F5-9173-1E944871DB86}"/>
              </a:ext>
            </a:extLst>
          </p:cNvPr>
          <p:cNvSpPr/>
          <p:nvPr/>
        </p:nvSpPr>
        <p:spPr>
          <a:xfrm>
            <a:off x="11393887" y="322624"/>
            <a:ext cx="475489" cy="475488"/>
          </a:xfrm>
          <a:prstGeom prst="donut">
            <a:avLst>
              <a:gd name="adj" fmla="val 176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9FE4B4FD-AC98-4833-84DE-665872CC1B2F}"/>
              </a:ext>
            </a:extLst>
          </p:cNvPr>
          <p:cNvGrpSpPr/>
          <p:nvPr/>
        </p:nvGrpSpPr>
        <p:grpSpPr>
          <a:xfrm>
            <a:off x="485215" y="441323"/>
            <a:ext cx="11112916" cy="5975376"/>
            <a:chOff x="485215" y="441323"/>
            <a:chExt cx="11112916" cy="5975376"/>
          </a:xfrm>
        </p:grpSpPr>
        <p:pic>
          <p:nvPicPr>
            <p:cNvPr id="4" name="-Dynamic 24" descr="Abstract">
              <a:extLst>
                <a:ext uri="{FF2B5EF4-FFF2-40B4-BE49-F238E27FC236}">
                  <a16:creationId xmlns:a16="http://schemas.microsoft.com/office/drawing/2014/main" id="{6440FF1A-D592-430C-8B41-C9FDF5E1913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56" b="9656"/>
            <a:stretch/>
          </p:blipFill>
          <p:spPr>
            <a:xfrm>
              <a:off x="485215" y="441323"/>
              <a:ext cx="11108339" cy="5975376"/>
            </a:xfrm>
            <a:prstGeom prst="roundRect">
              <a:avLst>
                <a:gd name="adj" fmla="val 2265"/>
              </a:avLst>
            </a:prstGeom>
          </p:spPr>
        </p:pic>
        <p:sp>
          <p:nvSpPr>
            <p:cNvPr id="5" name="Shape 35">
              <a:extLst>
                <a:ext uri="{FF2B5EF4-FFF2-40B4-BE49-F238E27FC236}">
                  <a16:creationId xmlns:a16="http://schemas.microsoft.com/office/drawing/2014/main" id="{7D4F02D2-344C-463E-9E57-136017FA0786}"/>
                </a:ext>
              </a:extLst>
            </p:cNvPr>
            <p:cNvSpPr/>
            <p:nvPr/>
          </p:nvSpPr>
          <p:spPr>
            <a:xfrm>
              <a:off x="489792" y="441324"/>
              <a:ext cx="11108339" cy="5975353"/>
            </a:xfrm>
            <a:prstGeom prst="roundRect">
              <a:avLst>
                <a:gd name="adj" fmla="val 2265"/>
              </a:avLst>
            </a:prstGeom>
            <a:solidFill>
              <a:schemeClr val="tx1">
                <a:lumMod val="100000"/>
                <a:alpha val="6600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-Title46">
              <a:extLst>
                <a:ext uri="{FF2B5EF4-FFF2-40B4-BE49-F238E27FC236}">
                  <a16:creationId xmlns:a16="http://schemas.microsoft.com/office/drawing/2014/main" id="{32BEB356-ACDF-4E3D-A879-56F2B0023DDC}"/>
                </a:ext>
              </a:extLst>
            </p:cNvPr>
            <p:cNvSpPr/>
            <p:nvPr/>
          </p:nvSpPr>
          <p:spPr>
            <a:xfrm>
              <a:off x="1202296" y="2233455"/>
              <a:ext cx="8638982" cy="9205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ru-RU" sz="2691" b="1">
                  <a:solidFill>
                    <a:schemeClr val="bg1"/>
                  </a:solidFill>
                  <a:latin typeface="Calibri Light" panose="020F0302020204030204" pitchFamily="34" charset="0"/>
                </a:rPr>
                <a:t>НАИБОЛЕЕ АКТУАЛЬНЫЕ ТЕХНОЛОГИИ В ИНФОРМАЦИОННЫХ ТЕХНОЛОГИЯХ</a:t>
              </a:r>
            </a:p>
          </p:txBody>
        </p:sp>
        <p:sp>
          <p:nvSpPr>
            <p:cNvPr id="12" name="-Concpt_Shape12">
              <a:extLst>
                <a:ext uri="{FF2B5EF4-FFF2-40B4-BE49-F238E27FC236}">
                  <a16:creationId xmlns:a16="http://schemas.microsoft.com/office/drawing/2014/main" id="{554AD4D6-B330-4EC1-88FC-ADFE6CA4C74A}"/>
                </a:ext>
              </a:extLst>
            </p:cNvPr>
            <p:cNvSpPr/>
            <p:nvPr/>
          </p:nvSpPr>
          <p:spPr>
            <a:xfrm>
              <a:off x="753185" y="3763607"/>
              <a:ext cx="347540" cy="3475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Shape 57">
              <a:extLst>
                <a:ext uri="{FF2B5EF4-FFF2-40B4-BE49-F238E27FC236}">
                  <a16:creationId xmlns:a16="http://schemas.microsoft.com/office/drawing/2014/main" id="{2AFFB330-E9E5-4E26-B5E5-A8B122BC6A54}"/>
                </a:ext>
              </a:extLst>
            </p:cNvPr>
            <p:cNvSpPr/>
            <p:nvPr/>
          </p:nvSpPr>
          <p:spPr>
            <a:xfrm>
              <a:off x="1202296" y="3613619"/>
              <a:ext cx="6861926" cy="447174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ru-RU" sz="2306">
                  <a:solidFill>
                    <a:schemeClr val="bg1"/>
                  </a:solidFill>
                  <a:latin typeface="Calibri" panose="020F0502020204030204" pitchFamily="34" charset="0"/>
                </a:rPr>
                <a:t>Выполнил: Шаура Илья, 231-338</a:t>
              </a:r>
            </a:p>
          </p:txBody>
        </p:sp>
        <p:sp>
          <p:nvSpPr>
            <p:cNvPr id="8" name="Shape 6-Concept8">
              <a:extLst>
                <a:ext uri="{FF2B5EF4-FFF2-40B4-BE49-F238E27FC236}">
                  <a16:creationId xmlns:a16="http://schemas.microsoft.com/office/drawing/2014/main" id="{7B5AF357-347D-4C69-9362-544F298FE4F9}"/>
                </a:ext>
              </a:extLst>
            </p:cNvPr>
            <p:cNvSpPr/>
            <p:nvPr/>
          </p:nvSpPr>
          <p:spPr>
            <a:xfrm>
              <a:off x="761460" y="3771882"/>
              <a:ext cx="330990" cy="33099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-Concpt_Shape11">
              <a:extLst>
                <a:ext uri="{FF2B5EF4-FFF2-40B4-BE49-F238E27FC236}">
                  <a16:creationId xmlns:a16="http://schemas.microsoft.com/office/drawing/2014/main" id="{0C1FC52E-A8CB-4403-AEB6-25BFDD0584E7}"/>
                </a:ext>
              </a:extLst>
            </p:cNvPr>
            <p:cNvSpPr/>
            <p:nvPr/>
          </p:nvSpPr>
          <p:spPr>
            <a:xfrm>
              <a:off x="767083" y="4003575"/>
              <a:ext cx="33099" cy="33099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softEdge rad="5861"/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38552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6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Concpt_Shape9PR">
            <a:extLst>
              <a:ext uri="{FF2B5EF4-FFF2-40B4-BE49-F238E27FC236}">
                <a16:creationId xmlns:a16="http://schemas.microsoft.com/office/drawing/2014/main" id="{2371BE43-9382-4B3E-AEB1-0F49FF3DE883}"/>
              </a:ext>
            </a:extLst>
          </p:cNvPr>
          <p:cNvSpPr/>
          <p:nvPr/>
        </p:nvSpPr>
        <p:spPr>
          <a:xfrm>
            <a:off x="11521442" y="-670560"/>
            <a:ext cx="1341120" cy="134112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-Concpt_Shape10">
            <a:extLst>
              <a:ext uri="{FF2B5EF4-FFF2-40B4-BE49-F238E27FC236}">
                <a16:creationId xmlns:a16="http://schemas.microsoft.com/office/drawing/2014/main" id="{CB014D0D-060B-4353-9438-B9C9ADE2110B}"/>
              </a:ext>
            </a:extLst>
          </p:cNvPr>
          <p:cNvSpPr/>
          <p:nvPr/>
        </p:nvSpPr>
        <p:spPr>
          <a:xfrm>
            <a:off x="11516675" y="272990"/>
            <a:ext cx="402335" cy="402336"/>
          </a:xfrm>
          <a:prstGeom prst="donut">
            <a:avLst>
              <a:gd name="adj" fmla="val 59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FFC696D1-E941-46A8-884E-32F61236E8A3}"/>
              </a:ext>
            </a:extLst>
          </p:cNvPr>
          <p:cNvGrpSpPr/>
          <p:nvPr/>
        </p:nvGrpSpPr>
        <p:grpSpPr>
          <a:xfrm>
            <a:off x="487679" y="914400"/>
            <a:ext cx="9693215" cy="5273041"/>
            <a:chOff x="487679" y="914400"/>
            <a:chExt cx="9693215" cy="5273041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C6BC169B-3269-4A5C-9957-BA25B769CA8F}"/>
                </a:ext>
              </a:extLst>
            </p:cNvPr>
            <p:cNvSpPr/>
            <p:nvPr/>
          </p:nvSpPr>
          <p:spPr>
            <a:xfrm>
              <a:off x="487679" y="914400"/>
              <a:ext cx="9693214" cy="5273041"/>
            </a:xfrm>
            <a:prstGeom prst="roundRect">
              <a:avLst>
                <a:gd name="adj" fmla="val 2566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DAF0860E-6531-4E1E-AA12-EFC1757D9DF5}"/>
                </a:ext>
              </a:extLst>
            </p:cNvPr>
            <p:cNvSpPr/>
            <p:nvPr/>
          </p:nvSpPr>
          <p:spPr>
            <a:xfrm>
              <a:off x="938985" y="2662097"/>
              <a:ext cx="8790601" cy="1890261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92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Технология </a:t>
              </a:r>
              <a:r>
                <a:rPr kumimoji="0" lang="ru-RU" sz="2921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блокчейн</a:t>
              </a:r>
              <a:r>
                <a:rPr kumimoji="0" lang="ru-RU" sz="292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имеет большой потенциал и может привести к существенным изменениям в способе взаимодействия и обмена данными в различных сферах деятельности.</a:t>
              </a:r>
            </a:p>
          </p:txBody>
        </p:sp>
        <p:sp>
          <p:nvSpPr>
            <p:cNvPr id="5" name="Shape 45">
              <a:extLst>
                <a:ext uri="{FF2B5EF4-FFF2-40B4-BE49-F238E27FC236}">
                  <a16:creationId xmlns:a16="http://schemas.microsoft.com/office/drawing/2014/main" id="{2ABCDDB0-2C07-43D1-AFF8-BE0A9763535A}"/>
                </a:ext>
              </a:extLst>
            </p:cNvPr>
            <p:cNvSpPr/>
            <p:nvPr/>
          </p:nvSpPr>
          <p:spPr>
            <a:xfrm>
              <a:off x="487680" y="914400"/>
              <a:ext cx="9693214" cy="112615"/>
            </a:xfrm>
            <a:prstGeom prst="roundRect">
              <a:avLst>
                <a:gd name="adj" fmla="val 120172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2B702226-F764-4AD6-8A4B-6A29649D846F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БЛОКЧЕЙН (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BLOCKCHAIN)</a:t>
            </a:r>
            <a:endParaRPr kumimoji="0" lang="ru-RU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52647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6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6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-Concpt_Shape14PR">
            <a:extLst>
              <a:ext uri="{FF2B5EF4-FFF2-40B4-BE49-F238E27FC236}">
                <a16:creationId xmlns:a16="http://schemas.microsoft.com/office/drawing/2014/main" id="{EE4C102B-C8DE-4A5B-A391-3B4292449B77}"/>
              </a:ext>
            </a:extLst>
          </p:cNvPr>
          <p:cNvSpPr/>
          <p:nvPr/>
        </p:nvSpPr>
        <p:spPr>
          <a:xfrm>
            <a:off x="11399521" y="-792480"/>
            <a:ext cx="1584960" cy="1584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-Concpt_Shape15">
            <a:extLst>
              <a:ext uri="{FF2B5EF4-FFF2-40B4-BE49-F238E27FC236}">
                <a16:creationId xmlns:a16="http://schemas.microsoft.com/office/drawing/2014/main" id="{8EB5695D-2631-4C9C-AC0D-6EB26763F4FE}"/>
              </a:ext>
            </a:extLst>
          </p:cNvPr>
          <p:cNvSpPr/>
          <p:nvPr/>
        </p:nvSpPr>
        <p:spPr>
          <a:xfrm>
            <a:off x="11393887" y="322624"/>
            <a:ext cx="475489" cy="475488"/>
          </a:xfrm>
          <a:prstGeom prst="donut">
            <a:avLst>
              <a:gd name="adj" fmla="val 165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7B13F912-B9BC-49D4-9F61-D4AE5AEDEE2E}"/>
              </a:ext>
            </a:extLst>
          </p:cNvPr>
          <p:cNvGrpSpPr/>
          <p:nvPr/>
        </p:nvGrpSpPr>
        <p:grpSpPr>
          <a:xfrm>
            <a:off x="487679" y="914400"/>
            <a:ext cx="11216610" cy="5258547"/>
            <a:chOff x="487679" y="914400"/>
            <a:chExt cx="11216610" cy="5258547"/>
          </a:xfrm>
        </p:grpSpPr>
        <p:pic>
          <p:nvPicPr>
            <p:cNvPr id="8" name="-Dynamic 28" descr="Abstract">
              <a:extLst>
                <a:ext uri="{FF2B5EF4-FFF2-40B4-BE49-F238E27FC236}">
                  <a16:creationId xmlns:a16="http://schemas.microsoft.com/office/drawing/2014/main" id="{CBC0927C-2199-4E22-8E47-8F294BC3BC45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9" r="29649"/>
            <a:stretch/>
          </p:blipFill>
          <p:spPr>
            <a:xfrm>
              <a:off x="8493758" y="914400"/>
              <a:ext cx="3210531" cy="5258547"/>
            </a:xfrm>
            <a:prstGeom prst="roundRect">
              <a:avLst>
                <a:gd name="adj" fmla="val 4215"/>
              </a:avLst>
            </a:prstGeom>
          </p:spPr>
        </p:pic>
        <p:sp>
          <p:nvSpPr>
            <p:cNvPr id="5" name="Shape 35">
              <a:extLst>
                <a:ext uri="{FF2B5EF4-FFF2-40B4-BE49-F238E27FC236}">
                  <a16:creationId xmlns:a16="http://schemas.microsoft.com/office/drawing/2014/main" id="{5A3A1D85-36DC-4A8A-A4EB-C351891CCFAB}"/>
                </a:ext>
              </a:extLst>
            </p:cNvPr>
            <p:cNvSpPr/>
            <p:nvPr/>
          </p:nvSpPr>
          <p:spPr>
            <a:xfrm>
              <a:off x="487679" y="914401"/>
              <a:ext cx="7797248" cy="5258534"/>
            </a:xfrm>
            <a:prstGeom prst="roundRect">
              <a:avLst>
                <a:gd name="adj" fmla="val 2574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Shape 46">
              <a:extLst>
                <a:ext uri="{FF2B5EF4-FFF2-40B4-BE49-F238E27FC236}">
                  <a16:creationId xmlns:a16="http://schemas.microsoft.com/office/drawing/2014/main" id="{9B9A38ED-0939-4985-BF7D-99CAC7FFF7AC}"/>
                </a:ext>
              </a:extLst>
            </p:cNvPr>
            <p:cNvSpPr/>
            <p:nvPr/>
          </p:nvSpPr>
          <p:spPr>
            <a:xfrm>
              <a:off x="669807" y="3609791"/>
              <a:ext cx="7432998" cy="2054665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188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Возможности информационных технологий влияют на все области деятельности, включая медицину, образование, банковскую сферу, производство и многое другое.</a:t>
              </a:r>
            </a:p>
          </p:txBody>
        </p:sp>
        <p:sp>
          <p:nvSpPr>
            <p:cNvPr id="9" name="Shape 59">
              <a:extLst>
                <a:ext uri="{FF2B5EF4-FFF2-40B4-BE49-F238E27FC236}">
                  <a16:creationId xmlns:a16="http://schemas.microsoft.com/office/drawing/2014/main" id="{F4D2B040-D4B4-4E39-BBC7-B019B8C95B0D}"/>
                </a:ext>
              </a:extLst>
            </p:cNvPr>
            <p:cNvSpPr/>
            <p:nvPr/>
          </p:nvSpPr>
          <p:spPr>
            <a:xfrm>
              <a:off x="669807" y="1254886"/>
              <a:ext cx="7432998" cy="2300312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588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Дальнейшее развитие информационных технологий ожидается в направлениях машинного обучения, расширенной реальности и интернета вещей.</a:t>
              </a:r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4A05F5B3-95B3-46E4-87E9-990ED124EDE7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ЗАКЛЮЧЕНИЕ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33714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4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4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9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9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8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8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5" grpId="0" animBg="1" autoUpdateAnimBg="0"/>
      <p:bldP spid="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Concpt_Shape9PR">
            <a:extLst>
              <a:ext uri="{FF2B5EF4-FFF2-40B4-BE49-F238E27FC236}">
                <a16:creationId xmlns:a16="http://schemas.microsoft.com/office/drawing/2014/main" id="{BE41C0E6-E300-4FAE-9B64-F24C61C3D08A}"/>
              </a:ext>
            </a:extLst>
          </p:cNvPr>
          <p:cNvSpPr/>
          <p:nvPr/>
        </p:nvSpPr>
        <p:spPr>
          <a:xfrm>
            <a:off x="11338561" y="-853440"/>
            <a:ext cx="1706879" cy="170688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-Concpt_Shape10">
            <a:extLst>
              <a:ext uri="{FF2B5EF4-FFF2-40B4-BE49-F238E27FC236}">
                <a16:creationId xmlns:a16="http://schemas.microsoft.com/office/drawing/2014/main" id="{A65BC0EA-2818-43A4-9A83-2518E2709086}"/>
              </a:ext>
            </a:extLst>
          </p:cNvPr>
          <p:cNvSpPr/>
          <p:nvPr/>
        </p:nvSpPr>
        <p:spPr>
          <a:xfrm>
            <a:off x="11332494" y="347440"/>
            <a:ext cx="512064" cy="512064"/>
          </a:xfrm>
          <a:prstGeom prst="donut">
            <a:avLst>
              <a:gd name="adj" fmla="val 86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F368956E-F935-4AAF-98E8-B010748C2EEC}"/>
              </a:ext>
            </a:extLst>
          </p:cNvPr>
          <p:cNvGrpSpPr/>
          <p:nvPr/>
        </p:nvGrpSpPr>
        <p:grpSpPr>
          <a:xfrm>
            <a:off x="487679" y="914400"/>
            <a:ext cx="9693215" cy="5273041"/>
            <a:chOff x="487679" y="914400"/>
            <a:chExt cx="9693215" cy="5273041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9DE73247-42A5-4EDA-9D91-C4AB7FF68CC4}"/>
                </a:ext>
              </a:extLst>
            </p:cNvPr>
            <p:cNvSpPr/>
            <p:nvPr/>
          </p:nvSpPr>
          <p:spPr>
            <a:xfrm>
              <a:off x="487679" y="914400"/>
              <a:ext cx="9693214" cy="5273041"/>
            </a:xfrm>
            <a:prstGeom prst="roundRect">
              <a:avLst>
                <a:gd name="adj" fmla="val 2566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9811DF88-2CA5-453E-B249-ED54801526B6}"/>
                </a:ext>
              </a:extLst>
            </p:cNvPr>
            <p:cNvSpPr/>
            <p:nvPr/>
          </p:nvSpPr>
          <p:spPr>
            <a:xfrm>
              <a:off x="960519" y="1589238"/>
              <a:ext cx="8790601" cy="3860672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ru-RU" sz="2721">
                  <a:solidFill>
                    <a:schemeClr val="tx1"/>
                  </a:solidFill>
                  <a:latin typeface="Calibri" panose="020F0502020204030204" pitchFamily="34" charset="0"/>
                </a:rPr>
                <a:t>Информационные технологии – одна из самых быстроразвивающихся отраслей современного общества. Они оказывают огромное влияние на все сферы нашей жизни – от коммуникаций и развлечений до бизнеса и науки. В настоящей презентации мы рассмотрим общую информацию о развитии информационных технологий: их историю, влияние на общество, основные направления развития и перспективы. Давайте начнем с введения в эту увлекательную тему.</a:t>
              </a:r>
            </a:p>
          </p:txBody>
        </p:sp>
        <p:sp>
          <p:nvSpPr>
            <p:cNvPr id="5" name="Shape 45">
              <a:extLst>
                <a:ext uri="{FF2B5EF4-FFF2-40B4-BE49-F238E27FC236}">
                  <a16:creationId xmlns:a16="http://schemas.microsoft.com/office/drawing/2014/main" id="{926AA83F-B4F7-4DFB-ADFB-C7CC78F8CF73}"/>
                </a:ext>
              </a:extLst>
            </p:cNvPr>
            <p:cNvSpPr/>
            <p:nvPr/>
          </p:nvSpPr>
          <p:spPr>
            <a:xfrm>
              <a:off x="487680" y="914400"/>
              <a:ext cx="9693214" cy="112615"/>
            </a:xfrm>
            <a:prstGeom prst="roundRect">
              <a:avLst>
                <a:gd name="adj" fmla="val 120172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4B866ADA-23FD-43C4-80CF-0308A9E816F5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ВВЕДЕНИЕ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576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Concpt_Shape9PR">
            <a:extLst>
              <a:ext uri="{FF2B5EF4-FFF2-40B4-BE49-F238E27FC236}">
                <a16:creationId xmlns:a16="http://schemas.microsoft.com/office/drawing/2014/main" id="{AA7A6D8D-C87E-415E-9427-A2BB09303E47}"/>
              </a:ext>
            </a:extLst>
          </p:cNvPr>
          <p:cNvSpPr/>
          <p:nvPr/>
        </p:nvSpPr>
        <p:spPr>
          <a:xfrm>
            <a:off x="11521442" y="-670560"/>
            <a:ext cx="1341120" cy="134112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-Concpt_Shape10">
            <a:extLst>
              <a:ext uri="{FF2B5EF4-FFF2-40B4-BE49-F238E27FC236}">
                <a16:creationId xmlns:a16="http://schemas.microsoft.com/office/drawing/2014/main" id="{96AB3824-252C-46B7-862D-49371DB7E913}"/>
              </a:ext>
            </a:extLst>
          </p:cNvPr>
          <p:cNvSpPr/>
          <p:nvPr/>
        </p:nvSpPr>
        <p:spPr>
          <a:xfrm>
            <a:off x="11516675" y="272990"/>
            <a:ext cx="402335" cy="402336"/>
          </a:xfrm>
          <a:prstGeom prst="donut">
            <a:avLst>
              <a:gd name="adj" fmla="val 167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EBB0C3B8-DC49-4457-9E99-10E799FFDD5A}"/>
              </a:ext>
            </a:extLst>
          </p:cNvPr>
          <p:cNvGrpSpPr/>
          <p:nvPr/>
        </p:nvGrpSpPr>
        <p:grpSpPr>
          <a:xfrm>
            <a:off x="487679" y="914400"/>
            <a:ext cx="9693215" cy="5273041"/>
            <a:chOff x="487679" y="914400"/>
            <a:chExt cx="9693215" cy="5273041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FA51379B-7F3F-429A-B21D-327E12BF93A6}"/>
                </a:ext>
              </a:extLst>
            </p:cNvPr>
            <p:cNvSpPr/>
            <p:nvPr/>
          </p:nvSpPr>
          <p:spPr>
            <a:xfrm>
              <a:off x="487679" y="914400"/>
              <a:ext cx="9693214" cy="5273041"/>
            </a:xfrm>
            <a:prstGeom prst="roundRect">
              <a:avLst>
                <a:gd name="adj" fmla="val 2566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A404E4F1-384C-46EA-A8A0-4D6B5E410B4A}"/>
                </a:ext>
              </a:extLst>
            </p:cNvPr>
            <p:cNvSpPr/>
            <p:nvPr/>
          </p:nvSpPr>
          <p:spPr>
            <a:xfrm>
              <a:off x="960519" y="1589238"/>
              <a:ext cx="8790601" cy="3509935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ru-RU" sz="2221">
                  <a:solidFill>
                    <a:schemeClr val="tx1"/>
                  </a:solidFill>
                  <a:latin typeface="Calibri" panose="020F0502020204030204" pitchFamily="34" charset="0"/>
                </a:rPr>
                <a:t>Интернет вещей (IoT) - это сеть физических устройств, включенных в сеть интернет и взаимодействующих между собой, с целью сбора данных и обмена информацией. Технология IoT позволяет объектам, которые обычно не связаны с интернетом, быть взаимосвязанными и сделать их "умными". Ключевой составляющей IoT являются устройства, такие как датчики, актуаторы и микроконтроллеры, которые могут быть встроены в разные предметы, такие как бытовая техника, автомобили, медицинское оборудование, здания и т.д. Эти устройства собирают данные о своем окружении (температура, влажность, движение и т.д.) и передают их по сети интернет.</a:t>
              </a:r>
            </a:p>
          </p:txBody>
        </p:sp>
        <p:sp>
          <p:nvSpPr>
            <p:cNvPr id="5" name="Shape 45">
              <a:extLst>
                <a:ext uri="{FF2B5EF4-FFF2-40B4-BE49-F238E27FC236}">
                  <a16:creationId xmlns:a16="http://schemas.microsoft.com/office/drawing/2014/main" id="{DB928B98-2198-4C0E-8E63-DD755384F69B}"/>
                </a:ext>
              </a:extLst>
            </p:cNvPr>
            <p:cNvSpPr/>
            <p:nvPr/>
          </p:nvSpPr>
          <p:spPr>
            <a:xfrm>
              <a:off x="487680" y="914400"/>
              <a:ext cx="9693214" cy="112615"/>
            </a:xfrm>
            <a:prstGeom prst="roundRect">
              <a:avLst>
                <a:gd name="adj" fmla="val 120172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6BF93394-6A7A-4CE3-AD2C-C01A0E2EDCCC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ИНТЕРНЕТ ВЕЩЕЙ (</a:t>
            </a:r>
            <a:r>
              <a:rPr lang="en-US" sz="3200" b="1">
                <a:latin typeface="Calibri Light" panose="020F0302020204030204" pitchFamily="34" charset="0"/>
              </a:rPr>
              <a:t>IOT)</a:t>
            </a:r>
            <a:endParaRPr lang="ru-RU" sz="3200" b="1">
              <a:latin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75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2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2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Concpt_Shape9PR">
            <a:extLst>
              <a:ext uri="{FF2B5EF4-FFF2-40B4-BE49-F238E27FC236}">
                <a16:creationId xmlns:a16="http://schemas.microsoft.com/office/drawing/2014/main" id="{977C694F-AC57-40F8-966B-D60562599620}"/>
              </a:ext>
            </a:extLst>
          </p:cNvPr>
          <p:cNvSpPr/>
          <p:nvPr/>
        </p:nvSpPr>
        <p:spPr>
          <a:xfrm>
            <a:off x="11460482" y="-73152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-Concpt_Shape10">
            <a:extLst>
              <a:ext uri="{FF2B5EF4-FFF2-40B4-BE49-F238E27FC236}">
                <a16:creationId xmlns:a16="http://schemas.microsoft.com/office/drawing/2014/main" id="{2CDD6FA1-DA85-4D9D-B1F3-01356C1C0FB6}"/>
              </a:ext>
            </a:extLst>
          </p:cNvPr>
          <p:cNvSpPr/>
          <p:nvPr/>
        </p:nvSpPr>
        <p:spPr>
          <a:xfrm>
            <a:off x="11455281" y="297807"/>
            <a:ext cx="438912" cy="438912"/>
          </a:xfrm>
          <a:prstGeom prst="donut">
            <a:avLst>
              <a:gd name="adj" fmla="val 143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AF10B255-35D6-4758-BC19-6F46EE2A477F}"/>
              </a:ext>
            </a:extLst>
          </p:cNvPr>
          <p:cNvGrpSpPr/>
          <p:nvPr/>
        </p:nvGrpSpPr>
        <p:grpSpPr>
          <a:xfrm>
            <a:off x="487679" y="914400"/>
            <a:ext cx="9693215" cy="5273041"/>
            <a:chOff x="487679" y="914400"/>
            <a:chExt cx="9693215" cy="5273041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5BA07BA8-7BF0-414C-90F8-4F3C626029B9}"/>
                </a:ext>
              </a:extLst>
            </p:cNvPr>
            <p:cNvSpPr/>
            <p:nvPr/>
          </p:nvSpPr>
          <p:spPr>
            <a:xfrm>
              <a:off x="487679" y="914400"/>
              <a:ext cx="9693214" cy="5273041"/>
            </a:xfrm>
            <a:prstGeom prst="roundRect">
              <a:avLst>
                <a:gd name="adj" fmla="val 2566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FD255E91-2CA2-4DF1-84C7-65790668DDC7}"/>
                </a:ext>
              </a:extLst>
            </p:cNvPr>
            <p:cNvSpPr/>
            <p:nvPr/>
          </p:nvSpPr>
          <p:spPr>
            <a:xfrm>
              <a:off x="960519" y="1589238"/>
              <a:ext cx="8790601" cy="3777316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ru-RU" sz="3421" dirty="0">
                  <a:solidFill>
                    <a:schemeClr val="tx1"/>
                  </a:solidFill>
                  <a:latin typeface="Calibri" panose="020F0502020204030204" pitchFamily="34" charset="0"/>
                </a:rPr>
                <a:t>Данные, собранные устройствами </a:t>
              </a:r>
              <a:r>
                <a:rPr lang="ru-RU" sz="3421" dirty="0" err="1">
                  <a:solidFill>
                    <a:schemeClr val="tx1"/>
                  </a:solidFill>
                  <a:latin typeface="Calibri" panose="020F0502020204030204" pitchFamily="34" charset="0"/>
                </a:rPr>
                <a:t>IoT</a:t>
              </a:r>
              <a:r>
                <a:rPr lang="ru-RU" sz="3421" dirty="0">
                  <a:solidFill>
                    <a:schemeClr val="tx1"/>
                  </a:solidFill>
                  <a:latin typeface="Calibri" panose="020F0502020204030204" pitchFamily="34" charset="0"/>
                </a:rPr>
                <a:t>, обрабатываются и анализируются в централизованных системах обработки данных, которые позволяют принимать управленческие решения, оптимизировать работу объектов и повышать эффективность функционирования.</a:t>
              </a:r>
            </a:p>
          </p:txBody>
        </p:sp>
        <p:sp>
          <p:nvSpPr>
            <p:cNvPr id="5" name="Shape 45">
              <a:extLst>
                <a:ext uri="{FF2B5EF4-FFF2-40B4-BE49-F238E27FC236}">
                  <a16:creationId xmlns:a16="http://schemas.microsoft.com/office/drawing/2014/main" id="{8AB51F04-D90D-41A7-BFC0-1195B5BE5926}"/>
                </a:ext>
              </a:extLst>
            </p:cNvPr>
            <p:cNvSpPr/>
            <p:nvPr/>
          </p:nvSpPr>
          <p:spPr>
            <a:xfrm>
              <a:off x="487680" y="914400"/>
              <a:ext cx="9693214" cy="112615"/>
            </a:xfrm>
            <a:prstGeom prst="roundRect">
              <a:avLst>
                <a:gd name="adj" fmla="val 120172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E7466113-DD36-4C64-99BE-92D1A0F25266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ИНТЕРНЕТ ВЕЩЕЙ (</a:t>
            </a:r>
            <a:r>
              <a:rPr lang="en-US" sz="3200" b="1">
                <a:latin typeface="Calibri Light" panose="020F0302020204030204" pitchFamily="34" charset="0"/>
              </a:rPr>
              <a:t>IOT)</a:t>
            </a:r>
            <a:endParaRPr lang="ru-RU" sz="3200" b="1">
              <a:latin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11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2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2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2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2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Concpt_Shape9PR">
            <a:extLst>
              <a:ext uri="{FF2B5EF4-FFF2-40B4-BE49-F238E27FC236}">
                <a16:creationId xmlns:a16="http://schemas.microsoft.com/office/drawing/2014/main" id="{E6A6E676-9E3F-45AA-9869-4314375525B5}"/>
              </a:ext>
            </a:extLst>
          </p:cNvPr>
          <p:cNvSpPr/>
          <p:nvPr/>
        </p:nvSpPr>
        <p:spPr>
          <a:xfrm>
            <a:off x="11460482" y="-73152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-Concpt_Shape10">
            <a:extLst>
              <a:ext uri="{FF2B5EF4-FFF2-40B4-BE49-F238E27FC236}">
                <a16:creationId xmlns:a16="http://schemas.microsoft.com/office/drawing/2014/main" id="{0FFCEA3C-14EC-41B9-A7F3-DE80BAC23CEA}"/>
              </a:ext>
            </a:extLst>
          </p:cNvPr>
          <p:cNvSpPr/>
          <p:nvPr/>
        </p:nvSpPr>
        <p:spPr>
          <a:xfrm>
            <a:off x="11455281" y="297807"/>
            <a:ext cx="438912" cy="438912"/>
          </a:xfrm>
          <a:prstGeom prst="donut">
            <a:avLst>
              <a:gd name="adj" fmla="val 131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16EEA4AA-4041-44F1-8B59-B65221C7E0F3}"/>
              </a:ext>
            </a:extLst>
          </p:cNvPr>
          <p:cNvGrpSpPr/>
          <p:nvPr/>
        </p:nvGrpSpPr>
        <p:grpSpPr>
          <a:xfrm>
            <a:off x="487679" y="914400"/>
            <a:ext cx="9693215" cy="5273041"/>
            <a:chOff x="487679" y="914400"/>
            <a:chExt cx="9693215" cy="5273041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F42B0348-6DDB-4B6E-987E-6F751945C622}"/>
                </a:ext>
              </a:extLst>
            </p:cNvPr>
            <p:cNvSpPr/>
            <p:nvPr/>
          </p:nvSpPr>
          <p:spPr>
            <a:xfrm>
              <a:off x="487679" y="914400"/>
              <a:ext cx="9693214" cy="5273041"/>
            </a:xfrm>
            <a:prstGeom prst="roundRect">
              <a:avLst>
                <a:gd name="adj" fmla="val 2566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4953DA0A-8354-4447-82E9-1B97FA743B1D}"/>
                </a:ext>
              </a:extLst>
            </p:cNvPr>
            <p:cNvSpPr/>
            <p:nvPr/>
          </p:nvSpPr>
          <p:spPr>
            <a:xfrm>
              <a:off x="960519" y="1589238"/>
              <a:ext cx="8790601" cy="3811300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021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Примеры применения IoT включают умные дома (автоматическое управление освещением, термостатами, домашней безопасностью), смарт-города (мониторинг состояния инфраструктуры, общественного транспорта), умные фабрики (автоматизация процессов производства), медицинское оборудование (мониторинг пациентов), сельское хозяйство (контроль за состоянием почвы, растений и животных) и многое другое.</a:t>
              </a:r>
            </a:p>
          </p:txBody>
        </p:sp>
        <p:sp>
          <p:nvSpPr>
            <p:cNvPr id="5" name="Shape 45">
              <a:extLst>
                <a:ext uri="{FF2B5EF4-FFF2-40B4-BE49-F238E27FC236}">
                  <a16:creationId xmlns:a16="http://schemas.microsoft.com/office/drawing/2014/main" id="{52D38D8A-360E-4214-8824-9A8924C084F4}"/>
                </a:ext>
              </a:extLst>
            </p:cNvPr>
            <p:cNvSpPr/>
            <p:nvPr/>
          </p:nvSpPr>
          <p:spPr>
            <a:xfrm>
              <a:off x="487680" y="914400"/>
              <a:ext cx="9693214" cy="112615"/>
            </a:xfrm>
            <a:prstGeom prst="roundRect">
              <a:avLst>
                <a:gd name="adj" fmla="val 120172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7C2C27D2-A893-4CE0-83F6-D91A82B0BA74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ИНТЕРНЕТ ВЕЩЕЙ (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IOT)</a:t>
            </a:r>
            <a:endParaRPr kumimoji="0" lang="ru-RU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83840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4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Concpt_Shape9PR">
            <a:extLst>
              <a:ext uri="{FF2B5EF4-FFF2-40B4-BE49-F238E27FC236}">
                <a16:creationId xmlns:a16="http://schemas.microsoft.com/office/drawing/2014/main" id="{786824F8-3991-4F19-B02F-B503A50191DA}"/>
              </a:ext>
            </a:extLst>
          </p:cNvPr>
          <p:cNvSpPr/>
          <p:nvPr/>
        </p:nvSpPr>
        <p:spPr>
          <a:xfrm>
            <a:off x="11582402" y="-609600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-Concpt_Shape10">
            <a:extLst>
              <a:ext uri="{FF2B5EF4-FFF2-40B4-BE49-F238E27FC236}">
                <a16:creationId xmlns:a16="http://schemas.microsoft.com/office/drawing/2014/main" id="{C0F97FC2-F84C-464F-8D33-4EED04BEA074}"/>
              </a:ext>
            </a:extLst>
          </p:cNvPr>
          <p:cNvSpPr/>
          <p:nvPr/>
        </p:nvSpPr>
        <p:spPr>
          <a:xfrm>
            <a:off x="11578068" y="248172"/>
            <a:ext cx="365760" cy="365760"/>
          </a:xfrm>
          <a:prstGeom prst="donut">
            <a:avLst>
              <a:gd name="adj" fmla="val 8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948E4884-40D1-46C5-A869-4E28D1F36A3E}"/>
              </a:ext>
            </a:extLst>
          </p:cNvPr>
          <p:cNvGrpSpPr/>
          <p:nvPr/>
        </p:nvGrpSpPr>
        <p:grpSpPr>
          <a:xfrm>
            <a:off x="487679" y="914400"/>
            <a:ext cx="9693215" cy="5273041"/>
            <a:chOff x="487679" y="914400"/>
            <a:chExt cx="9693215" cy="5273041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A6300E7F-4352-4BED-9CA5-F3AAF8A04B10}"/>
                </a:ext>
              </a:extLst>
            </p:cNvPr>
            <p:cNvSpPr/>
            <p:nvPr/>
          </p:nvSpPr>
          <p:spPr>
            <a:xfrm>
              <a:off x="487679" y="914400"/>
              <a:ext cx="9693214" cy="5273041"/>
            </a:xfrm>
            <a:prstGeom prst="roundRect">
              <a:avLst>
                <a:gd name="adj" fmla="val 2566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6C54381F-C896-4E54-B9C6-0CB1933058D8}"/>
                </a:ext>
              </a:extLst>
            </p:cNvPr>
            <p:cNvSpPr/>
            <p:nvPr/>
          </p:nvSpPr>
          <p:spPr>
            <a:xfrm>
              <a:off x="960519" y="1589238"/>
              <a:ext cx="8790601" cy="3561873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3221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Однако, использование IoT также вызывает вопросы о конфиденциальности данных, безопасности и приватности, поскольку все подключенные устройства могут быть потенциальной целью для кибератак и злоумышленников. Поэтому, разработка надежных механизмов защиты и безопасности становится важным аспектом развития этой технологии.</a:t>
              </a:r>
            </a:p>
          </p:txBody>
        </p:sp>
        <p:sp>
          <p:nvSpPr>
            <p:cNvPr id="5" name="Shape 45">
              <a:extLst>
                <a:ext uri="{FF2B5EF4-FFF2-40B4-BE49-F238E27FC236}">
                  <a16:creationId xmlns:a16="http://schemas.microsoft.com/office/drawing/2014/main" id="{FBD374A8-E453-4C98-A3B9-CF38226A38B2}"/>
                </a:ext>
              </a:extLst>
            </p:cNvPr>
            <p:cNvSpPr/>
            <p:nvPr/>
          </p:nvSpPr>
          <p:spPr>
            <a:xfrm>
              <a:off x="487680" y="914400"/>
              <a:ext cx="9693214" cy="112615"/>
            </a:xfrm>
            <a:prstGeom prst="roundRect">
              <a:avLst>
                <a:gd name="adj" fmla="val 120172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8939342B-BD33-45FE-97B6-34D3B4832DC7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ИНТЕРНЕТ ВЕЩЕЙ (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IOT)</a:t>
            </a:r>
            <a:endParaRPr kumimoji="0" lang="ru-RU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61452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Concpt_Shape9PR">
            <a:extLst>
              <a:ext uri="{FF2B5EF4-FFF2-40B4-BE49-F238E27FC236}">
                <a16:creationId xmlns:a16="http://schemas.microsoft.com/office/drawing/2014/main" id="{2371BE43-9382-4B3E-AEB1-0F49FF3DE883}"/>
              </a:ext>
            </a:extLst>
          </p:cNvPr>
          <p:cNvSpPr/>
          <p:nvPr/>
        </p:nvSpPr>
        <p:spPr>
          <a:xfrm>
            <a:off x="11521442" y="-670560"/>
            <a:ext cx="1341120" cy="134112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-Concpt_Shape10">
            <a:extLst>
              <a:ext uri="{FF2B5EF4-FFF2-40B4-BE49-F238E27FC236}">
                <a16:creationId xmlns:a16="http://schemas.microsoft.com/office/drawing/2014/main" id="{CB014D0D-060B-4353-9438-B9C9ADE2110B}"/>
              </a:ext>
            </a:extLst>
          </p:cNvPr>
          <p:cNvSpPr/>
          <p:nvPr/>
        </p:nvSpPr>
        <p:spPr>
          <a:xfrm>
            <a:off x="11516675" y="272990"/>
            <a:ext cx="402335" cy="402336"/>
          </a:xfrm>
          <a:prstGeom prst="donut">
            <a:avLst>
              <a:gd name="adj" fmla="val 59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FFC696D1-E941-46A8-884E-32F61236E8A3}"/>
              </a:ext>
            </a:extLst>
          </p:cNvPr>
          <p:cNvGrpSpPr/>
          <p:nvPr/>
        </p:nvGrpSpPr>
        <p:grpSpPr>
          <a:xfrm>
            <a:off x="487679" y="914400"/>
            <a:ext cx="9693215" cy="5273041"/>
            <a:chOff x="487679" y="914400"/>
            <a:chExt cx="9693215" cy="5273041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C6BC169B-3269-4A5C-9957-BA25B769CA8F}"/>
                </a:ext>
              </a:extLst>
            </p:cNvPr>
            <p:cNvSpPr/>
            <p:nvPr/>
          </p:nvSpPr>
          <p:spPr>
            <a:xfrm>
              <a:off x="487679" y="914400"/>
              <a:ext cx="9693214" cy="5273041"/>
            </a:xfrm>
            <a:prstGeom prst="roundRect">
              <a:avLst>
                <a:gd name="adj" fmla="val 2566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DAF0860E-6531-4E1E-AA12-EFC1757D9DF5}"/>
                </a:ext>
              </a:extLst>
            </p:cNvPr>
            <p:cNvSpPr/>
            <p:nvPr/>
          </p:nvSpPr>
          <p:spPr>
            <a:xfrm>
              <a:off x="960519" y="1589238"/>
              <a:ext cx="8790601" cy="3688189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921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Блокчейн – это технология распределенного хранения и передачи данных, которая обеспечивает безопасность, прозрачность и целостность информации. Основной принцип блокчейна заключается в том, что информация хранится в виде последовательных блоков, каждый из которых содержит данные о предыдущем блоке. Таким образом, создается цепочка блоков, которая не может быть изменена или удалена без согласия всех участников сети.</a:t>
              </a:r>
            </a:p>
          </p:txBody>
        </p:sp>
        <p:sp>
          <p:nvSpPr>
            <p:cNvPr id="5" name="Shape 45">
              <a:extLst>
                <a:ext uri="{FF2B5EF4-FFF2-40B4-BE49-F238E27FC236}">
                  <a16:creationId xmlns:a16="http://schemas.microsoft.com/office/drawing/2014/main" id="{2ABCDDB0-2C07-43D1-AFF8-BE0A9763535A}"/>
                </a:ext>
              </a:extLst>
            </p:cNvPr>
            <p:cNvSpPr/>
            <p:nvPr/>
          </p:nvSpPr>
          <p:spPr>
            <a:xfrm>
              <a:off x="487680" y="914400"/>
              <a:ext cx="9693214" cy="112615"/>
            </a:xfrm>
            <a:prstGeom prst="roundRect">
              <a:avLst>
                <a:gd name="adj" fmla="val 120172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2B702226-F764-4AD6-8A4B-6A29649D846F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БЛОКЧЕЙН (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BLOCKCHAIN)</a:t>
            </a:r>
            <a:endParaRPr kumimoji="0" lang="ru-RU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2412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6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6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Concpt_Shape9PR">
            <a:extLst>
              <a:ext uri="{FF2B5EF4-FFF2-40B4-BE49-F238E27FC236}">
                <a16:creationId xmlns:a16="http://schemas.microsoft.com/office/drawing/2014/main" id="{2371BE43-9382-4B3E-AEB1-0F49FF3DE883}"/>
              </a:ext>
            </a:extLst>
          </p:cNvPr>
          <p:cNvSpPr/>
          <p:nvPr/>
        </p:nvSpPr>
        <p:spPr>
          <a:xfrm>
            <a:off x="11521442" y="-670560"/>
            <a:ext cx="1341120" cy="134112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-Concpt_Shape10">
            <a:extLst>
              <a:ext uri="{FF2B5EF4-FFF2-40B4-BE49-F238E27FC236}">
                <a16:creationId xmlns:a16="http://schemas.microsoft.com/office/drawing/2014/main" id="{CB014D0D-060B-4353-9438-B9C9ADE2110B}"/>
              </a:ext>
            </a:extLst>
          </p:cNvPr>
          <p:cNvSpPr/>
          <p:nvPr/>
        </p:nvSpPr>
        <p:spPr>
          <a:xfrm>
            <a:off x="11516675" y="272990"/>
            <a:ext cx="402335" cy="402336"/>
          </a:xfrm>
          <a:prstGeom prst="donut">
            <a:avLst>
              <a:gd name="adj" fmla="val 59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FFC696D1-E941-46A8-884E-32F61236E8A3}"/>
              </a:ext>
            </a:extLst>
          </p:cNvPr>
          <p:cNvGrpSpPr/>
          <p:nvPr/>
        </p:nvGrpSpPr>
        <p:grpSpPr>
          <a:xfrm>
            <a:off x="487679" y="914400"/>
            <a:ext cx="9693215" cy="5273041"/>
            <a:chOff x="487679" y="914400"/>
            <a:chExt cx="9693215" cy="5273041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C6BC169B-3269-4A5C-9957-BA25B769CA8F}"/>
                </a:ext>
              </a:extLst>
            </p:cNvPr>
            <p:cNvSpPr/>
            <p:nvPr/>
          </p:nvSpPr>
          <p:spPr>
            <a:xfrm>
              <a:off x="487679" y="914400"/>
              <a:ext cx="9693214" cy="5273041"/>
            </a:xfrm>
            <a:prstGeom prst="roundRect">
              <a:avLst>
                <a:gd name="adj" fmla="val 2566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DAF0860E-6531-4E1E-AA12-EFC1757D9DF5}"/>
                </a:ext>
              </a:extLst>
            </p:cNvPr>
            <p:cNvSpPr/>
            <p:nvPr/>
          </p:nvSpPr>
          <p:spPr>
            <a:xfrm>
              <a:off x="960519" y="1589238"/>
              <a:ext cx="8790601" cy="4401205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Основные преимущества </a:t>
              </a:r>
              <a:r>
                <a:rPr kumimoji="0" lang="ru-RU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блокчейна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Децентрализация: </a:t>
              </a:r>
              <a:r>
                <a:rPr kumimoji="0" lang="ru-RU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блокчейн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работает на основе распределенной сети узлов, обеспечивая более надежное и устойчивое хранение данных. Нет единой точки отказа, что повышает безопасность системы.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Прозрачность: благодаря технологии </a:t>
              </a:r>
              <a:r>
                <a:rPr kumimoji="0" lang="ru-RU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блокчейн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, все участники сети имеют доступ к полной истории всех транзакций. Это делает систему более прозрачной и устойчивой к мошенничеству.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Безопасность: </a:t>
              </a:r>
              <a:r>
                <a:rPr kumimoji="0" lang="ru-RU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блокчейн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использует криптографические методы для защиты данных. Транзакции могут быть подписаны и проверены с использованием цифровых подписей, что делает их невозможными для подделки.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Эффективность: </a:t>
              </a:r>
              <a:r>
                <a:rPr kumimoji="0" lang="ru-RU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блокчейн</a:t>
              </a:r>
              <a:r>
                <a:rPr kumimoji="0" lang="ru-RU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позволяет осуществлять быстрые и надежные транзакции без посредников. Это сокращает время и затраты на проведение операций.</a:t>
              </a:r>
            </a:p>
          </p:txBody>
        </p:sp>
        <p:sp>
          <p:nvSpPr>
            <p:cNvPr id="5" name="Shape 45">
              <a:extLst>
                <a:ext uri="{FF2B5EF4-FFF2-40B4-BE49-F238E27FC236}">
                  <a16:creationId xmlns:a16="http://schemas.microsoft.com/office/drawing/2014/main" id="{2ABCDDB0-2C07-43D1-AFF8-BE0A9763535A}"/>
                </a:ext>
              </a:extLst>
            </p:cNvPr>
            <p:cNvSpPr/>
            <p:nvPr/>
          </p:nvSpPr>
          <p:spPr>
            <a:xfrm>
              <a:off x="487680" y="914400"/>
              <a:ext cx="9693214" cy="112615"/>
            </a:xfrm>
            <a:prstGeom prst="roundRect">
              <a:avLst>
                <a:gd name="adj" fmla="val 120172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2B702226-F764-4AD6-8A4B-6A29649D846F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БЛОКЧЕЙН (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BLOCKCHAIN)</a:t>
            </a:r>
            <a:endParaRPr kumimoji="0" lang="ru-RU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60500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6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6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Concpt_Shape9PR">
            <a:extLst>
              <a:ext uri="{FF2B5EF4-FFF2-40B4-BE49-F238E27FC236}">
                <a16:creationId xmlns:a16="http://schemas.microsoft.com/office/drawing/2014/main" id="{2371BE43-9382-4B3E-AEB1-0F49FF3DE883}"/>
              </a:ext>
            </a:extLst>
          </p:cNvPr>
          <p:cNvSpPr/>
          <p:nvPr/>
        </p:nvSpPr>
        <p:spPr>
          <a:xfrm>
            <a:off x="11521442" y="-670560"/>
            <a:ext cx="1341120" cy="134112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-Concpt_Shape10">
            <a:extLst>
              <a:ext uri="{FF2B5EF4-FFF2-40B4-BE49-F238E27FC236}">
                <a16:creationId xmlns:a16="http://schemas.microsoft.com/office/drawing/2014/main" id="{CB014D0D-060B-4353-9438-B9C9ADE2110B}"/>
              </a:ext>
            </a:extLst>
          </p:cNvPr>
          <p:cNvSpPr/>
          <p:nvPr/>
        </p:nvSpPr>
        <p:spPr>
          <a:xfrm>
            <a:off x="11516675" y="272990"/>
            <a:ext cx="402335" cy="402336"/>
          </a:xfrm>
          <a:prstGeom prst="donut">
            <a:avLst>
              <a:gd name="adj" fmla="val 59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FFC696D1-E941-46A8-884E-32F61236E8A3}"/>
              </a:ext>
            </a:extLst>
          </p:cNvPr>
          <p:cNvGrpSpPr/>
          <p:nvPr/>
        </p:nvGrpSpPr>
        <p:grpSpPr>
          <a:xfrm>
            <a:off x="487679" y="914400"/>
            <a:ext cx="9693215" cy="5273041"/>
            <a:chOff x="487679" y="914400"/>
            <a:chExt cx="9693215" cy="5273041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C6BC169B-3269-4A5C-9957-BA25B769CA8F}"/>
                </a:ext>
              </a:extLst>
            </p:cNvPr>
            <p:cNvSpPr/>
            <p:nvPr/>
          </p:nvSpPr>
          <p:spPr>
            <a:xfrm>
              <a:off x="487679" y="914400"/>
              <a:ext cx="9693214" cy="5273041"/>
            </a:xfrm>
            <a:prstGeom prst="roundRect">
              <a:avLst>
                <a:gd name="adj" fmla="val 2566"/>
              </a:avLst>
            </a:prstGeom>
            <a:gradFill flip="none" rotWithShape="1">
              <a:gsLst>
                <a:gs pos="0">
                  <a:schemeClr val="bg1">
                    <a:lumMod val="90000"/>
                  </a:schemeClr>
                </a:gs>
                <a:gs pos="100000">
                  <a:schemeClr val="bg1">
                    <a:lumMod val="9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DAF0860E-6531-4E1E-AA12-EFC1757D9DF5}"/>
                </a:ext>
              </a:extLst>
            </p:cNvPr>
            <p:cNvSpPr/>
            <p:nvPr/>
          </p:nvSpPr>
          <p:spPr>
            <a:xfrm>
              <a:off x="960519" y="1589238"/>
              <a:ext cx="8790601" cy="3238707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92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Применение </a:t>
              </a:r>
              <a:r>
                <a:rPr kumimoji="0" lang="ru-RU" sz="2921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блокчейна</a:t>
              </a:r>
              <a:r>
                <a:rPr kumimoji="0" lang="ru-RU" sz="292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распространяется на различные отрасли, включая финансы, логистику, медицину, государственные услуги и другие. Например, </a:t>
              </a:r>
              <a:r>
                <a:rPr kumimoji="0" lang="ru-RU" sz="2921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блокчейн</a:t>
              </a:r>
              <a:r>
                <a:rPr kumimoji="0" lang="ru-RU" sz="2921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 может использоваться для создания цифровых валют, упрощения процессов учета и аудита, обеспечения прозрачности и безопасности поставок товаров, хранения медицинских данных пациентов и т.д. </a:t>
              </a:r>
            </a:p>
          </p:txBody>
        </p:sp>
        <p:sp>
          <p:nvSpPr>
            <p:cNvPr id="5" name="Shape 45">
              <a:extLst>
                <a:ext uri="{FF2B5EF4-FFF2-40B4-BE49-F238E27FC236}">
                  <a16:creationId xmlns:a16="http://schemas.microsoft.com/office/drawing/2014/main" id="{2ABCDDB0-2C07-43D1-AFF8-BE0A9763535A}"/>
                </a:ext>
              </a:extLst>
            </p:cNvPr>
            <p:cNvSpPr/>
            <p:nvPr/>
          </p:nvSpPr>
          <p:spPr>
            <a:xfrm>
              <a:off x="487680" y="914400"/>
              <a:ext cx="9693214" cy="112615"/>
            </a:xfrm>
            <a:prstGeom prst="roundRect">
              <a:avLst>
                <a:gd name="adj" fmla="val 120172"/>
              </a:avLst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2B702226-F764-4AD6-8A4B-6A29649D846F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БЛОКЧЕЙН (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BLOCKCHAIN)</a:t>
            </a:r>
            <a:endParaRPr kumimoji="0" lang="ru-RU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64407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6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6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6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3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  <p:bldP spid="10" grpId="0" animBg="1" autoUpdateAnimBg="0"/>
      <p:bldP spid="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  <p:tag name="LAYOUT" val="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252,8001"/>
  <p:tag name="ORIGINAL_HEIGHT" val="414,0588"/>
  <p:tag name="ORIGINAL_TOP" val="72"/>
  <p:tag name="ORIGINAL_LEFT" val="668,79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874,6724"/>
  <p:tag name="ORIGINAL_HEIGHT" val="470,5003"/>
  <p:tag name="ORIGINAL_TOP" val="34,74992"/>
  <p:tag name="ORIGINAL_LEFT" val="38,2058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  <p:tag name="LAYOUT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theme (МКБ)">
  <a:themeElements>
    <a:clrScheme name="Другая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4BD"/>
      </a:accent1>
      <a:accent2>
        <a:srgbClr val="00B0F0"/>
      </a:accent2>
      <a:accent3>
        <a:srgbClr val="002997"/>
      </a:accent3>
      <a:accent4>
        <a:srgbClr val="008CC0"/>
      </a:accent4>
      <a:accent5>
        <a:srgbClr val="002078"/>
      </a:accent5>
      <a:accent6>
        <a:srgbClr val="007099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theme (МКБ)" id="{0BCE2F39-0A16-4F95-A606-DBED051B1F85}" vid="{F2FC3E9B-7545-494C-BC4D-4C1751A40302}"/>
    </a:ext>
  </a:extLst>
</a:theme>
</file>

<file path=ppt/theme/theme3.xml><?xml version="1.0" encoding="utf-8"?>
<a:theme xmlns:a="http://schemas.openxmlformats.org/drawingml/2006/main" name="officetheme (МКБ)">
  <a:themeElements>
    <a:clrScheme name="Другая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4BD"/>
      </a:accent1>
      <a:accent2>
        <a:srgbClr val="00B0F0"/>
      </a:accent2>
      <a:accent3>
        <a:srgbClr val="002997"/>
      </a:accent3>
      <a:accent4>
        <a:srgbClr val="008CC0"/>
      </a:accent4>
      <a:accent5>
        <a:srgbClr val="002078"/>
      </a:accent5>
      <a:accent6>
        <a:srgbClr val="007099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theme (МКБ)" id="{0BCE2F39-0A16-4F95-A606-DBED051B1F85}" vid="{F2FC3E9B-7545-494C-BC4D-4C1751A40302}"/>
    </a:ext>
  </a:extLst>
</a:theme>
</file>

<file path=ppt/theme/themeOverride1.xml><?xml version="1.0" encoding="utf-8"?>
<a:themeOverride xmlns:a="http://schemas.openxmlformats.org/drawingml/2006/main">
  <a:clrScheme name="officetheme_temp">
    <a:dk1>
      <a:srgbClr val="000000"/>
    </a:dk1>
    <a:lt1>
      <a:srgbClr val="FFFFFF"/>
    </a:lt1>
    <a:dk2>
      <a:srgbClr val="000000"/>
    </a:dk2>
    <a:lt2>
      <a:srgbClr val="FFFFFF"/>
    </a:lt2>
    <a:accent1>
      <a:srgbClr val="0034BD"/>
    </a:accent1>
    <a:accent2>
      <a:srgbClr val="00B0F0"/>
    </a:accent2>
    <a:accent3>
      <a:srgbClr val="002997"/>
    </a:accent3>
    <a:accent4>
      <a:srgbClr val="008CC0"/>
    </a:accent4>
    <a:accent5>
      <a:srgbClr val="002078"/>
    </a:accent5>
    <a:accent6>
      <a:srgbClr val="007099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theme_temp">
    <a:dk1>
      <a:srgbClr val="000000"/>
    </a:dk1>
    <a:lt1>
      <a:srgbClr val="FFFFFF"/>
    </a:lt1>
    <a:dk2>
      <a:srgbClr val="000000"/>
    </a:dk2>
    <a:lt2>
      <a:srgbClr val="FFFFFF"/>
    </a:lt2>
    <a:accent1>
      <a:srgbClr val="0034BD"/>
    </a:accent1>
    <a:accent2>
      <a:srgbClr val="00B0F0"/>
    </a:accent2>
    <a:accent3>
      <a:srgbClr val="002997"/>
    </a:accent3>
    <a:accent4>
      <a:srgbClr val="008CC0"/>
    </a:accent4>
    <a:accent5>
      <a:srgbClr val="002078"/>
    </a:accent5>
    <a:accent6>
      <a:srgbClr val="007099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theme_temp">
    <a:dk1>
      <a:srgbClr val="000000"/>
    </a:dk1>
    <a:lt1>
      <a:srgbClr val="FFFFFF"/>
    </a:lt1>
    <a:dk2>
      <a:srgbClr val="000000"/>
    </a:dk2>
    <a:lt2>
      <a:srgbClr val="FFFFFF"/>
    </a:lt2>
    <a:accent1>
      <a:srgbClr val="0034BD"/>
    </a:accent1>
    <a:accent2>
      <a:srgbClr val="00B0F0"/>
    </a:accent2>
    <a:accent3>
      <a:srgbClr val="002997"/>
    </a:accent3>
    <a:accent4>
      <a:srgbClr val="008CC0"/>
    </a:accent4>
    <a:accent5>
      <a:srgbClr val="002078"/>
    </a:accent5>
    <a:accent6>
      <a:srgbClr val="007099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theme_temp">
    <a:dk1>
      <a:srgbClr val="000000"/>
    </a:dk1>
    <a:lt1>
      <a:srgbClr val="FFFFFF"/>
    </a:lt1>
    <a:dk2>
      <a:srgbClr val="000000"/>
    </a:dk2>
    <a:lt2>
      <a:srgbClr val="FFFFFF"/>
    </a:lt2>
    <a:accent1>
      <a:srgbClr val="0034BD"/>
    </a:accent1>
    <a:accent2>
      <a:srgbClr val="00B0F0"/>
    </a:accent2>
    <a:accent3>
      <a:srgbClr val="002997"/>
    </a:accent3>
    <a:accent4>
      <a:srgbClr val="008CC0"/>
    </a:accent4>
    <a:accent5>
      <a:srgbClr val="002078"/>
    </a:accent5>
    <a:accent6>
      <a:srgbClr val="007099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theme_temp">
    <a:dk1>
      <a:srgbClr val="000000"/>
    </a:dk1>
    <a:lt1>
      <a:srgbClr val="FFFFFF"/>
    </a:lt1>
    <a:dk2>
      <a:srgbClr val="000000"/>
    </a:dk2>
    <a:lt2>
      <a:srgbClr val="FFFFFF"/>
    </a:lt2>
    <a:accent1>
      <a:srgbClr val="0034BD"/>
    </a:accent1>
    <a:accent2>
      <a:srgbClr val="00B0F0"/>
    </a:accent2>
    <a:accent3>
      <a:srgbClr val="002997"/>
    </a:accent3>
    <a:accent4>
      <a:srgbClr val="008CC0"/>
    </a:accent4>
    <a:accent5>
      <a:srgbClr val="002078"/>
    </a:accent5>
    <a:accent6>
      <a:srgbClr val="007099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theme_temp">
    <a:dk1>
      <a:srgbClr val="000000"/>
    </a:dk1>
    <a:lt1>
      <a:srgbClr val="FFFFFF"/>
    </a:lt1>
    <a:dk2>
      <a:srgbClr val="000000"/>
    </a:dk2>
    <a:lt2>
      <a:srgbClr val="FFFFFF"/>
    </a:lt2>
    <a:accent1>
      <a:srgbClr val="0034BD"/>
    </a:accent1>
    <a:accent2>
      <a:srgbClr val="00B0F0"/>
    </a:accent2>
    <a:accent3>
      <a:srgbClr val="002997"/>
    </a:accent3>
    <a:accent4>
      <a:srgbClr val="008CC0"/>
    </a:accent4>
    <a:accent5>
      <a:srgbClr val="002078"/>
    </a:accent5>
    <a:accent6>
      <a:srgbClr val="007099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theme_temp">
    <a:dk1>
      <a:srgbClr val="000000"/>
    </a:dk1>
    <a:lt1>
      <a:srgbClr val="FFFFFF"/>
    </a:lt1>
    <a:dk2>
      <a:srgbClr val="000000"/>
    </a:dk2>
    <a:lt2>
      <a:srgbClr val="FFFFFF"/>
    </a:lt2>
    <a:accent1>
      <a:srgbClr val="0034BD"/>
    </a:accent1>
    <a:accent2>
      <a:srgbClr val="00B0F0"/>
    </a:accent2>
    <a:accent3>
      <a:srgbClr val="002997"/>
    </a:accent3>
    <a:accent4>
      <a:srgbClr val="008CC0"/>
    </a:accent4>
    <a:accent5>
      <a:srgbClr val="002078"/>
    </a:accent5>
    <a:accent6>
      <a:srgbClr val="00709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633</Words>
  <Application>Microsoft Office PowerPoint</Application>
  <PresentationFormat>Широкоэкранный</PresentationFormat>
  <Paragraphs>28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Тема Office</vt:lpstr>
      <vt:lpstr>3_officetheme (МКБ)</vt:lpstr>
      <vt:lpstr>officetheme (МКБ)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eto</dc:creator>
  <cp:lastModifiedBy>eto</cp:lastModifiedBy>
  <cp:revision>6</cp:revision>
  <dcterms:created xsi:type="dcterms:W3CDTF">2023-11-09T11:42:02Z</dcterms:created>
  <dcterms:modified xsi:type="dcterms:W3CDTF">2023-11-09T11:54:02Z</dcterms:modified>
</cp:coreProperties>
</file>