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55551C-C4E2-41CC-BFBC-9A1F78DBA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Рассмотрение ГОСТ к практическому заданию 2.</a:t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E03CAA-55CA-4942-B792-6E7AE0CFB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Шаура И.М. 231-338</a:t>
            </a:r>
          </a:p>
        </p:txBody>
      </p:sp>
    </p:spTree>
    <p:extLst>
      <p:ext uri="{BB962C8B-B14F-4D97-AF65-F5344CB8AC3E}">
        <p14:creationId xmlns:p14="http://schemas.microsoft.com/office/powerpoint/2010/main" val="4255640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192B4-5FAD-47C4-8AC8-9B31A64B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  <a:t>ГОСТ 19.103-77: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</a:br>
            <a: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  <a:t>КАКИЕ ДОКУМЕНТЫ ОТНОСЯТ К ПРОГРАММНЫМ? КАКИЕ СВЕДЕНИЯ ОНИ ДОЛЖНЫ СОДЕРЖАТЬ?</a:t>
            </a:r>
            <a:br>
              <a:rPr kumimoji="0" lang="ru-RU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</a:br>
            <a:endParaRPr lang="ru-RU" sz="1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16F7C-81E5-42E7-BD2C-260B3F20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Настоящий стандарт устанавливает структуру обозначения программ и программных документов для вычислительных машин, комплексов и систем независимо от и назначения и области применения.</a:t>
            </a:r>
          </a:p>
          <a:p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Обозначение программ и документов должно состоять из групп знаков, разделенных точками (после кода страны и кода организации-разработчика), пробелами (после номера редакции документа и кода вида документа), дефисами (после регистрационного номера и номера документа данного вида).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271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AE8FC-41F1-45B4-B813-FD43F112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  <a:t>ГОСТ 19.105-78: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</a:b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  <a:t>СОСТАВ И СТРУКТУРА ПРОГРАММНОГО ДОКУМЕНТА.</a:t>
            </a:r>
            <a:b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xiforma" panose="00000500000000000000" pitchFamily="2" charset="-52"/>
                <a:ea typeface="+mn-ea"/>
                <a:cs typeface="+mn-cs"/>
              </a:rPr>
            </a:br>
            <a:endParaRPr lang="ru-RU" sz="2400" dirty="0"/>
          </a:p>
        </p:txBody>
      </p:sp>
      <p:sp>
        <p:nvSpPr>
          <p:cNvPr id="4" name="Shape 1819">
            <a:extLst>
              <a:ext uri="{FF2B5EF4-FFF2-40B4-BE49-F238E27FC236}">
                <a16:creationId xmlns:a16="http://schemas.microsoft.com/office/drawing/2014/main" id="{BD42F54A-7CBB-48E2-9F22-BFC8075FC637}"/>
              </a:ext>
            </a:extLst>
          </p:cNvPr>
          <p:cNvSpPr/>
          <p:nvPr/>
        </p:nvSpPr>
        <p:spPr>
          <a:xfrm>
            <a:off x="2773599" y="2557113"/>
            <a:ext cx="2213733" cy="3025540"/>
          </a:xfrm>
          <a:prstGeom prst="roundRect">
            <a:avLst>
              <a:gd name="adj" fmla="val 4452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40A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hape 2021">
            <a:extLst>
              <a:ext uri="{FF2B5EF4-FFF2-40B4-BE49-F238E27FC236}">
                <a16:creationId xmlns:a16="http://schemas.microsoft.com/office/drawing/2014/main" id="{70CEE3D0-8815-40D3-A506-76E3A56C000D}"/>
              </a:ext>
            </a:extLst>
          </p:cNvPr>
          <p:cNvSpPr/>
          <p:nvPr/>
        </p:nvSpPr>
        <p:spPr>
          <a:xfrm>
            <a:off x="3019905" y="3004938"/>
            <a:ext cx="1967427" cy="353943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титульной;</a:t>
            </a:r>
          </a:p>
        </p:txBody>
      </p:sp>
      <p:sp>
        <p:nvSpPr>
          <p:cNvPr id="6" name="Shape 2425">
            <a:extLst>
              <a:ext uri="{FF2B5EF4-FFF2-40B4-BE49-F238E27FC236}">
                <a16:creationId xmlns:a16="http://schemas.microsoft.com/office/drawing/2014/main" id="{7750041A-EE7A-4DD5-A164-F9D3396D1767}"/>
              </a:ext>
            </a:extLst>
          </p:cNvPr>
          <p:cNvSpPr/>
          <p:nvPr/>
        </p:nvSpPr>
        <p:spPr>
          <a:xfrm>
            <a:off x="3019906" y="3496911"/>
            <a:ext cx="1967426" cy="353943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информационной</a:t>
            </a:r>
          </a:p>
        </p:txBody>
      </p:sp>
      <p:sp>
        <p:nvSpPr>
          <p:cNvPr id="7" name="Shape 2829">
            <a:extLst>
              <a:ext uri="{FF2B5EF4-FFF2-40B4-BE49-F238E27FC236}">
                <a16:creationId xmlns:a16="http://schemas.microsoft.com/office/drawing/2014/main" id="{5D368991-3C0F-4C98-91E5-4BDA4E768284}"/>
              </a:ext>
            </a:extLst>
          </p:cNvPr>
          <p:cNvSpPr/>
          <p:nvPr/>
        </p:nvSpPr>
        <p:spPr>
          <a:xfrm>
            <a:off x="3019905" y="4074047"/>
            <a:ext cx="1934370" cy="353943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основной;</a:t>
            </a:r>
          </a:p>
        </p:txBody>
      </p:sp>
      <p:sp>
        <p:nvSpPr>
          <p:cNvPr id="8" name="Shape 3233">
            <a:extLst>
              <a:ext uri="{FF2B5EF4-FFF2-40B4-BE49-F238E27FC236}">
                <a16:creationId xmlns:a16="http://schemas.microsoft.com/office/drawing/2014/main" id="{73A00793-C667-4F6C-A6BB-32CB1543722A}"/>
              </a:ext>
            </a:extLst>
          </p:cNvPr>
          <p:cNvSpPr/>
          <p:nvPr/>
        </p:nvSpPr>
        <p:spPr>
          <a:xfrm>
            <a:off x="3002178" y="4548971"/>
            <a:ext cx="1934370" cy="615553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регистрации изменений.</a:t>
            </a:r>
          </a:p>
        </p:txBody>
      </p:sp>
      <p:sp>
        <p:nvSpPr>
          <p:cNvPr id="9" name="Shape 33">
            <a:extLst>
              <a:ext uri="{FF2B5EF4-FFF2-40B4-BE49-F238E27FC236}">
                <a16:creationId xmlns:a16="http://schemas.microsoft.com/office/drawing/2014/main" id="{5188F306-AD03-483F-BE97-455F678028FE}"/>
              </a:ext>
            </a:extLst>
          </p:cNvPr>
          <p:cNvSpPr/>
          <p:nvPr/>
        </p:nvSpPr>
        <p:spPr>
          <a:xfrm>
            <a:off x="7312392" y="2557112"/>
            <a:ext cx="2839424" cy="3025539"/>
          </a:xfrm>
          <a:prstGeom prst="roundRect">
            <a:avLst>
              <a:gd name="adj" fmla="val 4423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srgbClr val="F40A4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 55">
            <a:extLst>
              <a:ext uri="{FF2B5EF4-FFF2-40B4-BE49-F238E27FC236}">
                <a16:creationId xmlns:a16="http://schemas.microsoft.com/office/drawing/2014/main" id="{E0EF4156-C17C-42B8-AB8D-73351A95A2E0}"/>
              </a:ext>
            </a:extLst>
          </p:cNvPr>
          <p:cNvSpPr/>
          <p:nvPr/>
        </p:nvSpPr>
        <p:spPr>
          <a:xfrm>
            <a:off x="7589932" y="2895564"/>
            <a:ext cx="2619401" cy="738664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обозначение структурного элемента (номер раздела, подраздела и т.д.);</a:t>
            </a:r>
          </a:p>
        </p:txBody>
      </p:sp>
      <p:sp>
        <p:nvSpPr>
          <p:cNvPr id="11" name="Shape 911">
            <a:extLst>
              <a:ext uri="{FF2B5EF4-FFF2-40B4-BE49-F238E27FC236}">
                <a16:creationId xmlns:a16="http://schemas.microsoft.com/office/drawing/2014/main" id="{29FC8F98-387D-4FE3-A68C-938A80D043AE}"/>
              </a:ext>
            </a:extLst>
          </p:cNvPr>
          <p:cNvSpPr/>
          <p:nvPr/>
        </p:nvSpPr>
        <p:spPr>
          <a:xfrm>
            <a:off x="7589932" y="3599388"/>
            <a:ext cx="2619401" cy="523220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наименование структурного элемента;</a:t>
            </a:r>
          </a:p>
        </p:txBody>
      </p:sp>
      <p:sp>
        <p:nvSpPr>
          <p:cNvPr id="12" name="Shape 1315">
            <a:extLst>
              <a:ext uri="{FF2B5EF4-FFF2-40B4-BE49-F238E27FC236}">
                <a16:creationId xmlns:a16="http://schemas.microsoft.com/office/drawing/2014/main" id="{32445C2D-9570-430C-956C-0CA4FE6E69B4}"/>
              </a:ext>
            </a:extLst>
          </p:cNvPr>
          <p:cNvSpPr/>
          <p:nvPr/>
        </p:nvSpPr>
        <p:spPr>
          <a:xfrm>
            <a:off x="7532415" y="4313022"/>
            <a:ext cx="2619401" cy="954107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адрес структурного элемента на носителе данных (например, номер страницы, номер файла и т.п.).</a:t>
            </a:r>
          </a:p>
        </p:txBody>
      </p:sp>
    </p:spTree>
    <p:extLst>
      <p:ext uri="{BB962C8B-B14F-4D97-AF65-F5344CB8AC3E}">
        <p14:creationId xmlns:p14="http://schemas.microsoft.com/office/powerpoint/2010/main" val="302870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C98C9-C6B0-4DB9-A5E7-3F41B5BE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000" dirty="0">
                <a:latin typeface="Axiforma Black" panose="00000900000000000000" pitchFamily="2" charset="-52"/>
              </a:rPr>
              <a:t>ГОСТ 19.106-78*:</a:t>
            </a:r>
            <a:br>
              <a:rPr lang="ru-RU" sz="2000" dirty="0">
                <a:latin typeface="Axiforma Black" panose="00000900000000000000" pitchFamily="2" charset="-52"/>
              </a:rPr>
            </a:br>
            <a:r>
              <a:rPr lang="ru-RU" sz="2000" dirty="0">
                <a:latin typeface="Axiforma Black" panose="00000900000000000000" pitchFamily="2" charset="-52"/>
              </a:rPr>
              <a:t>Последовательность, в которой располагают материалы программного документа, выполненным печатным способом, согласно ГОСТ 19.106-78*.</a:t>
            </a:r>
            <a:endParaRPr lang="ru-RU" sz="2000" dirty="0"/>
          </a:p>
        </p:txBody>
      </p:sp>
      <p:sp>
        <p:nvSpPr>
          <p:cNvPr id="10" name="Shape 41726">
            <a:extLst>
              <a:ext uri="{FF2B5EF4-FFF2-40B4-BE49-F238E27FC236}">
                <a16:creationId xmlns:a16="http://schemas.microsoft.com/office/drawing/2014/main" id="{F0BD7978-6A18-464F-A65A-761175142401}"/>
              </a:ext>
            </a:extLst>
          </p:cNvPr>
          <p:cNvSpPr/>
          <p:nvPr/>
        </p:nvSpPr>
        <p:spPr>
          <a:xfrm>
            <a:off x="3862939" y="2215643"/>
            <a:ext cx="2512964" cy="3557226"/>
          </a:xfrm>
          <a:prstGeom prst="roundRect">
            <a:avLst>
              <a:gd name="adj" fmla="val 5385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Shape 51726">
            <a:extLst>
              <a:ext uri="{FF2B5EF4-FFF2-40B4-BE49-F238E27FC236}">
                <a16:creationId xmlns:a16="http://schemas.microsoft.com/office/drawing/2014/main" id="{AF0DF67E-C5A8-4E9D-A72F-CBF30AC7E3D6}"/>
              </a:ext>
            </a:extLst>
          </p:cNvPr>
          <p:cNvSpPr/>
          <p:nvPr/>
        </p:nvSpPr>
        <p:spPr>
          <a:xfrm>
            <a:off x="4051778" y="2463781"/>
            <a:ext cx="2231069" cy="338554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ru-RU" sz="1600" b="1" dirty="0">
                <a:solidFill>
                  <a:schemeClr val="bg2"/>
                </a:solidFill>
                <a:latin typeface="Arial Narrow" panose="020B0606020202030204" pitchFamily="34" charset="0"/>
              </a:rPr>
              <a:t>основная часть:</a:t>
            </a:r>
          </a:p>
        </p:txBody>
      </p:sp>
      <p:sp>
        <p:nvSpPr>
          <p:cNvPr id="12" name="Shape 61726">
            <a:extLst>
              <a:ext uri="{FF2B5EF4-FFF2-40B4-BE49-F238E27FC236}">
                <a16:creationId xmlns:a16="http://schemas.microsoft.com/office/drawing/2014/main" id="{048D1091-9C0A-4274-A870-D50CA399B4E5}"/>
              </a:ext>
            </a:extLst>
          </p:cNvPr>
          <p:cNvSpPr/>
          <p:nvPr/>
        </p:nvSpPr>
        <p:spPr>
          <a:xfrm>
            <a:off x="4003297" y="3136322"/>
            <a:ext cx="2231063" cy="2459904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текст документа (с рисунками, таблицами и т.п.);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приложения;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терминов;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сокращений;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рисунков;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таблиц;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предметный указатель;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ссылочных документов;</a:t>
            </a:r>
          </a:p>
          <a:p>
            <a:r>
              <a:rPr lang="ru-RU" sz="1282" dirty="0">
                <a:solidFill>
                  <a:schemeClr val="bg2"/>
                </a:solidFill>
                <a:latin typeface="Arial Narrow" panose="020B0606020202030204" pitchFamily="34" charset="0"/>
              </a:rPr>
              <a:t>перечень символов и числовых коэффициентов;</a:t>
            </a:r>
          </a:p>
        </p:txBody>
      </p:sp>
      <p:sp>
        <p:nvSpPr>
          <p:cNvPr id="13" name="Shape 85629">
            <a:extLst>
              <a:ext uri="{FF2B5EF4-FFF2-40B4-BE49-F238E27FC236}">
                <a16:creationId xmlns:a16="http://schemas.microsoft.com/office/drawing/2014/main" id="{282F7826-FE5B-4797-A1EA-43145666DCC3}"/>
              </a:ext>
            </a:extLst>
          </p:cNvPr>
          <p:cNvSpPr/>
          <p:nvPr/>
        </p:nvSpPr>
        <p:spPr>
          <a:xfrm>
            <a:off x="6531577" y="2215643"/>
            <a:ext cx="2512962" cy="3557223"/>
          </a:xfrm>
          <a:prstGeom prst="roundRect">
            <a:avLst>
              <a:gd name="adj" fmla="val 5385"/>
            </a:avLst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100000">
                <a:schemeClr val="accent1">
                  <a:lumMod val="65000"/>
                  <a:lumOff val="3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chemeClr val="accent1">
                <a:shade val="50000"/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Shape 95629">
            <a:extLst>
              <a:ext uri="{FF2B5EF4-FFF2-40B4-BE49-F238E27FC236}">
                <a16:creationId xmlns:a16="http://schemas.microsoft.com/office/drawing/2014/main" id="{38D2849E-6E25-46E9-9809-2238F124135D}"/>
              </a:ext>
            </a:extLst>
          </p:cNvPr>
          <p:cNvSpPr/>
          <p:nvPr/>
        </p:nvSpPr>
        <p:spPr>
          <a:xfrm>
            <a:off x="6671934" y="2463781"/>
            <a:ext cx="2231066" cy="584775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>
            <a:spAutoFit/>
          </a:bodyPr>
          <a:lstStyle/>
          <a:p>
            <a:r>
              <a:rPr lang="ru-RU" sz="1600" b="1" dirty="0">
                <a:solidFill>
                  <a:schemeClr val="bg2"/>
                </a:solidFill>
                <a:latin typeface="Arial Narrow" panose="020B0606020202030204" pitchFamily="34" charset="0"/>
              </a:rPr>
              <a:t>часть регистрации изменений:</a:t>
            </a:r>
          </a:p>
        </p:txBody>
      </p:sp>
      <p:sp>
        <p:nvSpPr>
          <p:cNvPr id="15" name="Shape 109216">
            <a:extLst>
              <a:ext uri="{FF2B5EF4-FFF2-40B4-BE49-F238E27FC236}">
                <a16:creationId xmlns:a16="http://schemas.microsoft.com/office/drawing/2014/main" id="{DCB7C12A-93D0-49A3-BB52-77F64F366775}"/>
              </a:ext>
            </a:extLst>
          </p:cNvPr>
          <p:cNvSpPr/>
          <p:nvPr/>
        </p:nvSpPr>
        <p:spPr>
          <a:xfrm>
            <a:off x="6671935" y="3136324"/>
            <a:ext cx="2231063" cy="289631"/>
          </a:xfrm>
          <a:prstGeom prst="rect">
            <a:avLst/>
          </a:prstGeom>
          <a:solidFill>
            <a:schemeClr val="accent1">
              <a:lumMod val="100000"/>
              <a:alpha val="0"/>
            </a:schemeClr>
          </a:solidFill>
          <a:ln w="12700" cap="flat" cmpd="sng" algn="ctr">
            <a:solidFill>
              <a:schemeClr val="tx1">
                <a:alpha val="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spAutoFit/>
          </a:bodyPr>
          <a:lstStyle/>
          <a:p>
            <a:r>
              <a:rPr lang="ru-RU" sz="1282">
                <a:solidFill>
                  <a:schemeClr val="bg2"/>
                </a:solidFill>
                <a:latin typeface="Arial Narrow" panose="020B0606020202030204" pitchFamily="34" charset="0"/>
              </a:rPr>
              <a:t>лист регистрации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2080760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C3B561-C832-4F8A-881F-8B67EAAC3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ГОСТ 19.104-78*</a:t>
            </a:r>
            <a:br>
              <a:rPr kumimoji="0" lang="ru-RU" sz="3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DCF044-E7E2-4846-B0B8-4C36250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ru-RU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Настоящий стандарт устанавливает формы, размеры, расположение и порядок заполнения основных надписей листа утверждения и титульного листа в программных документах, предусмотренных стандартами Единой системы программной документации (ЕСПД), независимо от способа их выполнения.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0062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F9880-99D4-4256-B33E-D02DED9AA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ГОСТ (СТ СЭВ) 19.101-77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08EBFD-BD2D-4B66-8D09-58F0DDE1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ru-RU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Настоящий стандарт устанавливает виды программ и программных документов для вычислительных машин, комплексов и систем независимо от их назначения и области применения.</a:t>
            </a:r>
          </a:p>
        </p:txBody>
      </p:sp>
    </p:spTree>
    <p:extLst>
      <p:ext uri="{BB962C8B-B14F-4D97-AF65-F5344CB8AC3E}">
        <p14:creationId xmlns:p14="http://schemas.microsoft.com/office/powerpoint/2010/main" val="2452287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{1B5F7452-58E7-476C-BC76-CAAD25A38361}tf16401375</Template>
  <TotalTime>6</TotalTime>
  <Words>293</Words>
  <Application>Microsoft Office PowerPoint</Application>
  <PresentationFormat>Широкоэкранный</PresentationFormat>
  <Paragraphs>30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5" baseType="lpstr">
      <vt:lpstr>Arial</vt:lpstr>
      <vt:lpstr>Arial Narrow</vt:lpstr>
      <vt:lpstr>Axiforma</vt:lpstr>
      <vt:lpstr>Axiforma Black</vt:lpstr>
      <vt:lpstr>Calibri</vt:lpstr>
      <vt:lpstr>MS Shell Dlg 2</vt:lpstr>
      <vt:lpstr>Wingdings</vt:lpstr>
      <vt:lpstr>Wingdings 3</vt:lpstr>
      <vt:lpstr>Мэдисон</vt:lpstr>
      <vt:lpstr>Рассмотрение ГОСТ к практическому заданию 2. </vt:lpstr>
      <vt:lpstr>ГОСТ 19.103-77: КАКИЕ ДОКУМЕНТЫ ОТНОСЯТ К ПРОГРАММНЫМ? КАКИЕ СВЕДЕНИЯ ОНИ ДОЛЖНЫ СОДЕРЖАТЬ? </vt:lpstr>
      <vt:lpstr>ГОСТ 19.105-78: СОСТАВ И СТРУКТУРА ПРОГРАММНОГО ДОКУМЕНТА. </vt:lpstr>
      <vt:lpstr>ГОСТ 19.106-78*: Последовательность, в которой располагают материалы программного документа, выполненным печатным способом, согласно ГОСТ 19.106-78*.</vt:lpstr>
      <vt:lpstr>ГОСТ 19.104-78* </vt:lpstr>
      <vt:lpstr>ГОСТ (СТ СЭВ) 19.101-77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Рассмотрение ГОСТ к практическому заданию 2. </dc:title>
  <dc:creator>eto</dc:creator>
  <cp:lastModifiedBy>eto</cp:lastModifiedBy>
  <cp:revision>1</cp:revision>
  <dcterms:created xsi:type="dcterms:W3CDTF">2023-10-27T19:31:52Z</dcterms:created>
  <dcterms:modified xsi:type="dcterms:W3CDTF">2023-10-27T19:37:57Z</dcterms:modified>
</cp:coreProperties>
</file>