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5FD01-B387-4799-9E58-3DF597EF2C62}" type="datetimeFigureOut">
              <a:rPr lang="ru-RU" smtClean="0"/>
              <a:t>16.12.2023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D39E0-6C59-4966-AC40-7226C64EB7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457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368E-014C-4DBE-89F9-393C4D622C8D}" type="datetime1">
              <a:rPr lang="ru-RU" smtClean="0"/>
              <a:t>16.12.2023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1DA9BD7-463B-449F-9EE1-590BF33A80A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24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74704-8AC1-4E6D-B244-B3245DECD1A6}" type="datetime1">
              <a:rPr lang="ru-RU" smtClean="0"/>
              <a:t>16.12.2023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9BD7-463B-449F-9EE1-590BF33A80AD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68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BAA5-A0D6-44F0-BAEB-395184009814}" type="datetime1">
              <a:rPr lang="ru-RU" smtClean="0"/>
              <a:t>16.12.2023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9BD7-463B-449F-9EE1-590BF33A80A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10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3236F-7725-4130-A1C4-D3E4567F0FB1}" type="datetime1">
              <a:rPr lang="ru-RU" smtClean="0"/>
              <a:t>16.12.2023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9BD7-463B-449F-9EE1-590BF33A80AD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27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F96E-EC5B-4FFF-9076-6C517D1C51E8}" type="datetime1">
              <a:rPr lang="ru-RU" smtClean="0"/>
              <a:t>16.12.2023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9BD7-463B-449F-9EE1-590BF33A80AD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96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58F9-9349-4AAB-B7C5-46EB53C57960}" type="datetime1">
              <a:rPr lang="ru-RU" smtClean="0"/>
              <a:t>16.12.2023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9BD7-463B-449F-9EE1-590BF33A80AD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82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B1EB-693A-4EB6-988F-6AD288480C03}" type="datetime1">
              <a:rPr lang="ru-RU" smtClean="0"/>
              <a:t>16.12.2023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9BD7-463B-449F-9EE1-590BF33A80AD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21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F0BA-4826-4AA7-ABD0-21D12E4706F1}" type="datetime1">
              <a:rPr lang="ru-RU" smtClean="0"/>
              <a:t>16.12.2023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9BD7-463B-449F-9EE1-590BF33A80AD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01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D40B-2987-4E4D-BDEF-F03FC85D3E21}" type="datetime1">
              <a:rPr lang="ru-RU" smtClean="0"/>
              <a:t>16.12.2023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9BD7-463B-449F-9EE1-590BF33A80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3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8FFE-8469-4A99-8F30-223066381559}" type="datetime1">
              <a:rPr lang="ru-RU" smtClean="0"/>
              <a:t>16.12.2023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9BD7-463B-449F-9EE1-590BF33A80AD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7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9FC57FA-3AFB-4B19-A2AF-5C82A2D52A9F}" type="datetime1">
              <a:rPr lang="ru-RU" smtClean="0"/>
              <a:t>16.12.2023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A9BD7-463B-449F-9EE1-590BF33A80AD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92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6686D-A029-422A-9E04-88157572B1B4}" type="datetime1">
              <a:rPr lang="ru-RU" smtClean="0"/>
              <a:t>16.12.2023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1DA9BD7-463B-449F-9EE1-590BF33A80AD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52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E9048C-44F2-44E4-9736-263C51733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2713" y="1239639"/>
            <a:ext cx="8361229" cy="209822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b="1" dirty="0">
                <a:latin typeface="Candara" panose="020E0502030303020204" pitchFamily="34" charset="0"/>
                <a:cs typeface="Arial" panose="020B0604020202020204" pitchFamily="34" charset="0"/>
              </a:rPr>
              <a:t>Рассмотрение ГОСТ к практическому заданию 2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5666EB-4716-4BFA-A63D-44DFF834B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0830" y="3699244"/>
            <a:ext cx="6831673" cy="2780449"/>
          </a:xfrm>
        </p:spPr>
        <p:txBody>
          <a:bodyPr>
            <a:normAutofit/>
          </a:bodyPr>
          <a:lstStyle/>
          <a:p>
            <a:pPr algn="r">
              <a:spcBef>
                <a:spcPts val="0"/>
              </a:spcBef>
            </a:pPr>
            <a:r>
              <a:rPr lang="ru-RU" i="1" dirty="0"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МОСКОВСКИЙ</a:t>
            </a:r>
            <a:r>
              <a:rPr lang="ru-RU" i="1" spc="-25" dirty="0"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i="1" dirty="0"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ПОЛИТЕХНИЧЕСКИЙ</a:t>
            </a:r>
            <a:r>
              <a:rPr lang="ru-RU" i="1" spc="-30" dirty="0"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i="1" dirty="0"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УНИВЕРСИТЕТ</a:t>
            </a:r>
            <a:endParaRPr lang="en-US" i="1" dirty="0">
              <a:effectLst/>
              <a:latin typeface="Candara" panose="020E0502030303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r">
              <a:spcBef>
                <a:spcPts val="0"/>
              </a:spcBef>
            </a:pPr>
            <a:r>
              <a:rPr lang="ru-RU" i="1" dirty="0"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Факультет</a:t>
            </a:r>
            <a:r>
              <a:rPr lang="en-US" i="1" dirty="0"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ru-RU" i="1" dirty="0"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Информационных технологий</a:t>
            </a:r>
            <a:r>
              <a:rPr lang="ru-RU" i="1" spc="5" dirty="0"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i="1" spc="5" dirty="0">
              <a:effectLst/>
              <a:latin typeface="Candara" panose="020E0502030303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r">
              <a:spcBef>
                <a:spcPts val="0"/>
              </a:spcBef>
            </a:pPr>
            <a:r>
              <a:rPr lang="ru-RU" i="1" dirty="0"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Кафедра</a:t>
            </a:r>
            <a:r>
              <a:rPr lang="ru-RU" i="1" spc="-15" dirty="0"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i="1" dirty="0"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Информатики</a:t>
            </a:r>
            <a:r>
              <a:rPr lang="ru-RU" i="1" spc="-25" dirty="0"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i="1" dirty="0"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</a:t>
            </a:r>
            <a:r>
              <a:rPr lang="ru-RU" i="1" spc="-20" dirty="0"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i="1" dirty="0"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информационных</a:t>
            </a:r>
            <a:r>
              <a:rPr lang="ru-RU" i="1" spc="-20" dirty="0"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i="1" dirty="0"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технологий</a:t>
            </a:r>
            <a:endParaRPr lang="en-US" i="1" dirty="0">
              <a:effectLst/>
              <a:latin typeface="Candara" panose="020E0502030303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r">
              <a:spcBef>
                <a:spcPts val="0"/>
              </a:spcBef>
            </a:pPr>
            <a:r>
              <a:rPr lang="ru-RU" i="1" dirty="0"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направление подготовк</a:t>
            </a:r>
            <a:r>
              <a:rPr lang="ru-RU" i="1" dirty="0"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</a:t>
            </a:r>
            <a:r>
              <a:rPr lang="ru-RU" i="1" dirty="0"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algn="r">
              <a:spcBef>
                <a:spcPts val="0"/>
              </a:spcBef>
            </a:pPr>
            <a:r>
              <a:rPr lang="ru-RU" i="1" dirty="0"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09.03.02 «Информационные системы и технологии»</a:t>
            </a:r>
          </a:p>
          <a:p>
            <a:pPr marL="324485" algn="r">
              <a:spcBef>
                <a:spcPts val="0"/>
              </a:spcBef>
            </a:pPr>
            <a:r>
              <a:rPr lang="ru-RU" i="1" kern="0" dirty="0"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Выполнил:</a:t>
            </a:r>
            <a:r>
              <a:rPr lang="ru-RU" i="1" kern="0" spc="-15" dirty="0"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i="1" kern="0" dirty="0"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студент группы</a:t>
            </a:r>
            <a:r>
              <a:rPr lang="ru-RU" i="1" kern="0" spc="-20" dirty="0"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i="1" kern="0" dirty="0"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231-338</a:t>
            </a:r>
            <a:r>
              <a:rPr lang="ru-RU" i="1" dirty="0"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  <a:p>
            <a:pPr marL="324485" algn="r">
              <a:lnSpc>
                <a:spcPts val="1600"/>
              </a:lnSpc>
              <a:spcBef>
                <a:spcPts val="0"/>
              </a:spcBef>
            </a:pPr>
            <a:r>
              <a:rPr lang="ru-RU" i="1" dirty="0">
                <a:latin typeface="Candara" panose="020E0502030303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Шаура Илья Максимович</a:t>
            </a:r>
            <a:endParaRPr lang="ru-RU" b="1" dirty="0">
              <a:effectLst/>
              <a:latin typeface="Candara" panose="020E0502030303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r"/>
            <a:endParaRPr lang="ru-RU" sz="1400" b="1" dirty="0">
              <a:effectLst/>
              <a:latin typeface="Candara" panose="020E0502030303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r"/>
            <a:endParaRPr lang="ru-RU" sz="1400" b="1" dirty="0">
              <a:effectLst/>
              <a:latin typeface="Candara" panose="020E0502030303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r"/>
            <a:endParaRPr lang="ru-RU" sz="1400" dirty="0">
              <a:effectLst/>
              <a:latin typeface="Candara" panose="020E0502030303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r"/>
            <a:endParaRPr lang="ru-RU" sz="1400" dirty="0">
              <a:effectLst/>
              <a:latin typeface="Candara" panose="020E0502030303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r"/>
            <a:endParaRPr lang="ru-RU" sz="14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51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7FD2C8-FB29-4092-8B3F-039E580739A4}"/>
              </a:ext>
            </a:extLst>
          </p:cNvPr>
          <p:cNvSpPr txBox="1"/>
          <p:nvPr/>
        </p:nvSpPr>
        <p:spPr>
          <a:xfrm>
            <a:off x="881108" y="1074198"/>
            <a:ext cx="10668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Настоящий стандарт устанавливает структуру обозначения программ и программных документов для вычислительных машин, комплексов и систем независимо от и назначения и области применения.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3FFB16-10F6-4680-B4B1-A4760AEAFA95}"/>
              </a:ext>
            </a:extLst>
          </p:cNvPr>
          <p:cNvSpPr txBox="1"/>
          <p:nvPr/>
        </p:nvSpPr>
        <p:spPr>
          <a:xfrm>
            <a:off x="881108" y="276452"/>
            <a:ext cx="10579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ГОСТ 19.103-77: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КАКИЕ ДОКУМЕНТЫ ОТНОСЯТ К ПРОГРАММНЫМ? КАКИЕ СВЕДЕНИЯ ОНИ ДОЛЖНЫ СОДЕРЖАТЬ?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3F0998-E2F9-49AF-8C1A-B001FE76F485}"/>
              </a:ext>
            </a:extLst>
          </p:cNvPr>
          <p:cNvSpPr txBox="1"/>
          <p:nvPr/>
        </p:nvSpPr>
        <p:spPr>
          <a:xfrm>
            <a:off x="881108" y="2274527"/>
            <a:ext cx="105799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Обозначение программ и документов должно состоять из групп знаков, разделенных точками (после кода страны и кода организации-разработчика), пробелами (после номера редакции документа и кода вида документа), дефисами (после регистрационного номера и номера документа данного вида).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2A8ECB3-C66B-40DB-AEC2-6FD209E3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04459" y="5532013"/>
            <a:ext cx="811019" cy="503578"/>
          </a:xfrm>
        </p:spPr>
        <p:txBody>
          <a:bodyPr/>
          <a:lstStyle/>
          <a:p>
            <a:fld id="{71DA9BD7-463B-449F-9EE1-590BF33A80AD}" type="slidenum">
              <a:rPr lang="ru-RU" sz="1800" smtClean="0"/>
              <a:t>2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99324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EBF4C5-C28F-4BF0-A81A-09479754D175}"/>
              </a:ext>
            </a:extLst>
          </p:cNvPr>
          <p:cNvSpPr txBox="1"/>
          <p:nvPr/>
        </p:nvSpPr>
        <p:spPr>
          <a:xfrm>
            <a:off x="774577" y="89647"/>
            <a:ext cx="8875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ГОСТ 19.105-78: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СОСТАВ И СТРУКТУРА ПРОГРАММНОГО ДОКУМЕНТА.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3EE51-5188-465E-B2DB-3362D0D5EDC3}"/>
              </a:ext>
            </a:extLst>
          </p:cNvPr>
          <p:cNvSpPr txBox="1"/>
          <p:nvPr/>
        </p:nvSpPr>
        <p:spPr>
          <a:xfrm>
            <a:off x="614779" y="600156"/>
            <a:ext cx="11307932" cy="4899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80340" algn="just">
              <a:lnSpc>
                <a:spcPct val="150000"/>
              </a:lnSpc>
            </a:pPr>
            <a:r>
              <a:rPr lang="ru-RU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ГОСТ 19.105-78. Основную часть документа необходимо составлять, включая следующие разделы:</a:t>
            </a:r>
          </a:p>
          <a:p>
            <a:pPr indent="180340" algn="just">
              <a:lnSpc>
                <a:spcPct val="150000"/>
              </a:lnSpc>
            </a:pPr>
            <a:r>
              <a:rPr lang="ru-RU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Общие указания.</a:t>
            </a:r>
          </a:p>
          <a:p>
            <a:pPr indent="180340" algn="just">
              <a:lnSpc>
                <a:spcPct val="150000"/>
              </a:lnSpc>
            </a:pPr>
            <a:r>
              <a:rPr lang="ru-RU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Общие сведения.</a:t>
            </a:r>
          </a:p>
          <a:p>
            <a:pPr indent="180340" algn="just">
              <a:lnSpc>
                <a:spcPct val="150000"/>
              </a:lnSpc>
            </a:pPr>
            <a:r>
              <a:rPr lang="ru-RU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Основные характеристики.</a:t>
            </a:r>
          </a:p>
          <a:p>
            <a:pPr indent="180340" algn="just">
              <a:lnSpc>
                <a:spcPct val="150000"/>
              </a:lnSpc>
            </a:pPr>
            <a:r>
              <a:rPr lang="ru-RU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Комплектность.</a:t>
            </a:r>
          </a:p>
          <a:p>
            <a:pPr indent="180340" algn="just">
              <a:lnSpc>
                <a:spcPct val="150000"/>
              </a:lnSpc>
            </a:pPr>
            <a:r>
              <a:rPr lang="ru-RU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Периодический контроль основных характеристик при эксплуатации и хранении.</a:t>
            </a:r>
          </a:p>
          <a:p>
            <a:pPr indent="180340" algn="just">
              <a:lnSpc>
                <a:spcPct val="150000"/>
              </a:lnSpc>
            </a:pPr>
            <a:r>
              <a:rPr lang="ru-RU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Свидетельство о приёмке.</a:t>
            </a:r>
          </a:p>
          <a:p>
            <a:pPr indent="180340" algn="just">
              <a:lnSpc>
                <a:spcPct val="150000"/>
              </a:lnSpc>
            </a:pPr>
            <a:r>
              <a:rPr lang="ru-RU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Свидетельство об упаковке и маркировке.</a:t>
            </a:r>
          </a:p>
          <a:p>
            <a:pPr indent="180340" algn="just">
              <a:lnSpc>
                <a:spcPct val="150000"/>
              </a:lnSpc>
            </a:pPr>
            <a:r>
              <a:rPr lang="ru-RU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Гарантийные обязательства.</a:t>
            </a:r>
          </a:p>
          <a:p>
            <a:pPr indent="180340" algn="just">
              <a:lnSpc>
                <a:spcPct val="150000"/>
              </a:lnSpc>
            </a:pPr>
            <a:r>
              <a:rPr lang="ru-RU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Информация о рекламациях.</a:t>
            </a:r>
          </a:p>
          <a:p>
            <a:pPr indent="180340" algn="just">
              <a:lnSpc>
                <a:spcPct val="150000"/>
              </a:lnSpc>
            </a:pPr>
            <a:r>
              <a:rPr lang="ru-RU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Данные о хранении.</a:t>
            </a:r>
          </a:p>
          <a:p>
            <a:pPr indent="180340" algn="just">
              <a:lnSpc>
                <a:spcPct val="150000"/>
              </a:lnSpc>
            </a:pPr>
            <a:r>
              <a:rPr lang="ru-RU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Сведения о закреплении программного изделия при эксплуатации.</a:t>
            </a:r>
          </a:p>
          <a:p>
            <a:pPr indent="180340" algn="just">
              <a:lnSpc>
                <a:spcPct val="150000"/>
              </a:lnSpc>
            </a:pPr>
            <a:r>
              <a:rPr lang="ru-RU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Информация об изменениях.</a:t>
            </a:r>
          </a:p>
          <a:p>
            <a:pPr indent="180340" algn="just">
              <a:lnSpc>
                <a:spcPct val="150000"/>
              </a:lnSpc>
            </a:pPr>
            <a:r>
              <a:rPr lang="ru-RU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Особые отметки.</a:t>
            </a:r>
          </a:p>
          <a:p>
            <a:pPr indent="180340" algn="just">
              <a:lnSpc>
                <a:spcPct val="150000"/>
              </a:lnSpc>
            </a:pPr>
            <a:r>
              <a:rPr lang="ru-RU" sz="1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Приложения.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921D666-0C9E-46EF-B633-A8635C745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57726" y="5500024"/>
            <a:ext cx="811019" cy="503578"/>
          </a:xfrm>
        </p:spPr>
        <p:txBody>
          <a:bodyPr/>
          <a:lstStyle/>
          <a:p>
            <a:fld id="{71DA9BD7-463B-449F-9EE1-590BF33A80AD}" type="slidenum">
              <a:rPr lang="ru-RU" sz="1800" smtClean="0"/>
              <a:t>3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336383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267C09-88FC-45CC-868D-2BC21A404CC8}"/>
              </a:ext>
            </a:extLst>
          </p:cNvPr>
          <p:cNvSpPr txBox="1"/>
          <p:nvPr/>
        </p:nvSpPr>
        <p:spPr>
          <a:xfrm>
            <a:off x="747943" y="0"/>
            <a:ext cx="110149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ГОСТ 19.106-78*: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Последовательность, в которой располагают материалы программного документа, выполненным печатным способом, согласно ГОСТ 19.106-78*.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A0C39F-1487-4A1E-9D21-4F74C1EABEAA}"/>
              </a:ext>
            </a:extLst>
          </p:cNvPr>
          <p:cNvSpPr txBox="1"/>
          <p:nvPr/>
        </p:nvSpPr>
        <p:spPr>
          <a:xfrm>
            <a:off x="747943" y="982285"/>
            <a:ext cx="1133456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r>
              <a:rPr lang="ru-RU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итульная часть: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лист утверждения (не входит в общее количество листов документа)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титульный лист (первый лист документа)</a:t>
            </a:r>
            <a:endParaRPr lang="ru-RU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AA9E2-463B-4A6C-B951-75D6C1C566AC}"/>
              </a:ext>
            </a:extLst>
          </p:cNvPr>
          <p:cNvSpPr txBox="1"/>
          <p:nvPr/>
        </p:nvSpPr>
        <p:spPr>
          <a:xfrm>
            <a:off x="747942" y="1720949"/>
            <a:ext cx="1119252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ru-RU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нформационная часть: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аннотация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лист содержания</a:t>
            </a:r>
            <a:endParaRPr lang="ru-RU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01BFBB-CF86-4E53-85FC-A9C1A3C92243}"/>
              </a:ext>
            </a:extLst>
          </p:cNvPr>
          <p:cNvSpPr txBox="1"/>
          <p:nvPr/>
        </p:nvSpPr>
        <p:spPr>
          <a:xfrm>
            <a:off x="747942" y="2528722"/>
            <a:ext cx="1133456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Основная часть: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текст документа (с рисунками, таблицами и т.п.)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приложения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перечень терминов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перечень сокращений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перечень рисунков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перечень таблиц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предметный указатель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перечень ссылочных документов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перечень символов и числовых коэффициентов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400" b="1" dirty="0">
              <a:solidFill>
                <a:schemeClr val="bg2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FC6202-A882-4C42-AB90-EB1E113ED7B8}"/>
              </a:ext>
            </a:extLst>
          </p:cNvPr>
          <p:cNvSpPr txBox="1"/>
          <p:nvPr/>
        </p:nvSpPr>
        <p:spPr>
          <a:xfrm>
            <a:off x="747942" y="4857599"/>
            <a:ext cx="101360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400" b="1" dirty="0">
                <a:latin typeface="Arial" panose="020B0604020202020204" pitchFamily="34" charset="0"/>
                <a:cs typeface="Arial" panose="020B0604020202020204" pitchFamily="34" charset="0"/>
              </a:rPr>
              <a:t>Часть регистрации изменений: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лист регистрации изменений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F3E4F04-D095-4772-A179-56882D27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3185" y="5592392"/>
            <a:ext cx="811019" cy="503578"/>
          </a:xfrm>
        </p:spPr>
        <p:txBody>
          <a:bodyPr/>
          <a:lstStyle/>
          <a:p>
            <a:r>
              <a:rPr lang="en-US" sz="1800" dirty="0"/>
              <a:t>4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31200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9991F7-79FE-4F62-877A-12FDB2D388CC}"/>
              </a:ext>
            </a:extLst>
          </p:cNvPr>
          <p:cNvSpPr txBox="1"/>
          <p:nvPr/>
        </p:nvSpPr>
        <p:spPr>
          <a:xfrm>
            <a:off x="898864" y="130491"/>
            <a:ext cx="10997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ГОСТ 19.104-78*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454FAC-144D-419B-9759-36FD42936FFB}"/>
              </a:ext>
            </a:extLst>
          </p:cNvPr>
          <p:cNvSpPr txBox="1"/>
          <p:nvPr/>
        </p:nvSpPr>
        <p:spPr>
          <a:xfrm>
            <a:off x="898863" y="751344"/>
            <a:ext cx="1005618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Настоящий стандарт устанавливает формы, размеры, расположение и порядок заполнения основных надписей листа утверждения и титульного листа в программных документах, предусмотренных стандартами Единой системы программной документации (ЕСПД), независимо от способа их выполнения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46E6F3C-9F7D-438E-9608-8B1041E6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84981" y="5543717"/>
            <a:ext cx="811019" cy="503578"/>
          </a:xfrm>
        </p:spPr>
        <p:txBody>
          <a:bodyPr/>
          <a:lstStyle/>
          <a:p>
            <a:fld id="{71DA9BD7-463B-449F-9EE1-590BF33A80AD}" type="slidenum">
              <a:rPr lang="ru-RU" sz="1800" smtClean="0"/>
              <a:t>5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082693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52C29B-061B-4C22-8F41-288D00C39E2F}"/>
              </a:ext>
            </a:extLst>
          </p:cNvPr>
          <p:cNvSpPr txBox="1"/>
          <p:nvPr/>
        </p:nvSpPr>
        <p:spPr>
          <a:xfrm>
            <a:off x="810086" y="87855"/>
            <a:ext cx="103668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ГОСТ 19.104-78*: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Структурные данные, которые входят в состав основных надписей листа утверждения и титульного листа в программных документах: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9C5135-E28B-49AA-8561-57E212D2FD9B}"/>
              </a:ext>
            </a:extLst>
          </p:cNvPr>
          <p:cNvSpPr txBox="1"/>
          <p:nvPr/>
        </p:nvSpPr>
        <p:spPr>
          <a:xfrm>
            <a:off x="810085" y="1201068"/>
            <a:ext cx="1089068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наименование министерства (ведомства)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наименование документа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обозначение документа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сведения о носителе данных, на котором представляется подлинник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общее количество листов утверждения, объём документа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сведения о разработчике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виза </a:t>
            </a:r>
            <a:r>
              <a:rPr lang="ru-RU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нормоконтролёра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отметка об учёте и хранении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сведения об изменении</a:t>
            </a:r>
            <a:endParaRPr lang="ru-RU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59A3E59-B1EF-4F48-B5EA-76243B16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84981" y="5521801"/>
            <a:ext cx="811019" cy="503578"/>
          </a:xfrm>
        </p:spPr>
        <p:txBody>
          <a:bodyPr/>
          <a:lstStyle/>
          <a:p>
            <a:fld id="{71DA9BD7-463B-449F-9EE1-590BF33A80AD}" type="slidenum">
              <a:rPr lang="ru-RU" sz="1800" smtClean="0"/>
              <a:t>6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403343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BE66A1-670E-4D9D-85CC-1282EDDDEAB4}"/>
              </a:ext>
            </a:extLst>
          </p:cNvPr>
          <p:cNvSpPr txBox="1"/>
          <p:nvPr/>
        </p:nvSpPr>
        <p:spPr>
          <a:xfrm>
            <a:off x="925497" y="16600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ГОСТ (СТ СЭВ) 19.101-77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7A2307-D2DE-4E8A-9873-FE441B8E725F}"/>
              </a:ext>
            </a:extLst>
          </p:cNvPr>
          <p:cNvSpPr txBox="1"/>
          <p:nvPr/>
        </p:nvSpPr>
        <p:spPr>
          <a:xfrm>
            <a:off x="925496" y="771435"/>
            <a:ext cx="105444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Настоящий стандарт устанавливает виды программ и программных документов для вычислительных машин, комплексов и систем независимо от их назначения и области применения.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F85EA76-AD37-4CD1-A490-8848253F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86703" y="5455814"/>
            <a:ext cx="811019" cy="503578"/>
          </a:xfrm>
        </p:spPr>
        <p:txBody>
          <a:bodyPr/>
          <a:lstStyle/>
          <a:p>
            <a:fld id="{71DA9BD7-463B-449F-9EE1-590BF33A80AD}" type="slidenum">
              <a:rPr lang="ru-RU" sz="1800" smtClean="0"/>
              <a:t>7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119798933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</TotalTime>
  <Words>432</Words>
  <PresentationFormat>Широкоэкранный</PresentationFormat>
  <Paragraphs>69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Arial Narrow</vt:lpstr>
      <vt:lpstr>Calibri</vt:lpstr>
      <vt:lpstr>Candara</vt:lpstr>
      <vt:lpstr>Gill Sans MT</vt:lpstr>
      <vt:lpstr>Галерея</vt:lpstr>
      <vt:lpstr>Рассмотрение ГОСТ к практическому заданию 2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2023-11-01T08:18:24Z</dcterms:created>
  <dcterms:modified xsi:type="dcterms:W3CDTF">2023-12-15T22:07:47Z</dcterms:modified>
</cp:coreProperties>
</file>