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3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3" r:id="rId23"/>
    <p:sldId id="284" r:id="rId24"/>
    <p:sldId id="295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4" r:id="rId33"/>
    <p:sldId id="278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86C8-03F6-44C6-BDE8-6A6CD78BBB4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254CE-2774-471E-8EAE-9FA349AB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2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7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7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C930-BA8E-4FA3-B656-AD6E3EC0602A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A046-5B62-4FBA-8B97-7C3A554B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0" y="8311"/>
            <a:ext cx="12189230" cy="448887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770" y="457198"/>
            <a:ext cx="12189230" cy="6400802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ko-KR" sz="1800" dirty="0" smtClean="0"/>
              <a:t>JPA</a:t>
            </a:r>
            <a:r>
              <a:rPr lang="ko-KR" altLang="en-US" sz="1800" dirty="0" smtClean="0"/>
              <a:t>를 왜 사용해야 하는가</a:t>
            </a:r>
            <a:r>
              <a:rPr lang="en-US" altLang="ko-KR" sz="1800" dirty="0" smtClean="0"/>
              <a:t>? </a:t>
            </a:r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JDBC, Mapper, JPA insert </a:t>
            </a:r>
            <a:r>
              <a:rPr lang="ko-KR" altLang="en-US" sz="1400" dirty="0" smtClean="0"/>
              <a:t>코드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JPA </a:t>
            </a:r>
            <a:r>
              <a:rPr lang="ko-KR" altLang="en-US" sz="1400" dirty="0" smtClean="0"/>
              <a:t>추세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JPA 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단점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JPA </a:t>
            </a:r>
            <a:r>
              <a:rPr lang="ko-KR" altLang="en-US" sz="1400" dirty="0" smtClean="0"/>
              <a:t>동작 방식 </a:t>
            </a:r>
            <a:endParaRPr lang="en-US" altLang="ko-KR" sz="1400" dirty="0" smtClean="0"/>
          </a:p>
          <a:p>
            <a:pPr marL="457200" indent="-457200" algn="l">
              <a:buAutoNum type="arabicPeriod"/>
            </a:pPr>
            <a:r>
              <a:rPr lang="en-US" altLang="ko-KR" sz="1800" dirty="0" smtClean="0"/>
              <a:t>DB Table </a:t>
            </a:r>
            <a:r>
              <a:rPr lang="ko-KR" altLang="en-US" sz="1800" dirty="0" smtClean="0"/>
              <a:t>설계 </a:t>
            </a:r>
            <a:endParaRPr lang="en-US" altLang="ko-KR" sz="18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User, Notice, </a:t>
            </a:r>
            <a:r>
              <a:rPr lang="en-US" altLang="ko-KR" sz="1400" dirty="0" err="1" smtClean="0"/>
              <a:t>NoticeFile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</a:t>
            </a:r>
            <a:endParaRPr lang="en-US" altLang="ko-KR" sz="1400" dirty="0" smtClean="0"/>
          </a:p>
          <a:p>
            <a:pPr marL="457200" indent="-457200" algn="l">
              <a:buAutoNum type="arabicPeriod"/>
            </a:pPr>
            <a:r>
              <a:rPr lang="ko-KR" altLang="en-US" sz="1800" dirty="0" smtClean="0"/>
              <a:t>회원가입</a:t>
            </a:r>
            <a:endParaRPr lang="en-US" altLang="ko-KR" sz="1800" dirty="0" smtClean="0"/>
          </a:p>
          <a:p>
            <a:pPr marL="914400" lvl="1" indent="-457200" algn="l">
              <a:buAutoNum type="arabicPeriod"/>
            </a:pPr>
            <a:r>
              <a:rPr lang="ko-KR" altLang="en-US" sz="1000" dirty="0" smtClean="0"/>
              <a:t>회원가입 컨트롤러</a:t>
            </a:r>
            <a:r>
              <a:rPr lang="en-US" altLang="ko-KR" sz="1000" dirty="0" smtClean="0"/>
              <a:t>, JSP, </a:t>
            </a:r>
            <a:r>
              <a:rPr lang="ko-KR" altLang="en-US" sz="1000" dirty="0" err="1" smtClean="0"/>
              <a:t>가입버튼</a:t>
            </a:r>
            <a:r>
              <a:rPr lang="ko-KR" altLang="en-US" sz="1000" dirty="0" smtClean="0"/>
              <a:t> 컨트롤러 </a:t>
            </a:r>
            <a:endParaRPr lang="en-US" altLang="ko-KR" sz="1000" dirty="0" smtClean="0"/>
          </a:p>
          <a:p>
            <a:pPr marL="914400" lvl="1" indent="-457200" algn="l">
              <a:buAutoNum type="arabicPeriod"/>
            </a:pPr>
            <a:r>
              <a:rPr lang="ko-KR" altLang="en-US" sz="1000" dirty="0" smtClean="0"/>
              <a:t>클라이언트에서 보낸 요청 값 서버에서 받는 방법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HttpServletRequest</a:t>
            </a:r>
            <a:r>
              <a:rPr lang="en-US" altLang="ko-KR" sz="1000" dirty="0" smtClean="0"/>
              <a:t>, @</a:t>
            </a:r>
            <a:r>
              <a:rPr lang="en-US" altLang="ko-KR" sz="1000" dirty="0" err="1" smtClean="0"/>
              <a:t>ModelAttribute</a:t>
            </a:r>
            <a:r>
              <a:rPr lang="en-US" altLang="ko-KR" sz="1000" dirty="0" smtClean="0"/>
              <a:t>, @</a:t>
            </a:r>
            <a:r>
              <a:rPr lang="en-US" altLang="ko-KR" sz="1000" dirty="0" err="1" smtClean="0"/>
              <a:t>RequestParam</a:t>
            </a:r>
            <a:r>
              <a:rPr lang="en-US" altLang="ko-KR" sz="1000" dirty="0" smtClean="0"/>
              <a:t>, @</a:t>
            </a:r>
            <a:r>
              <a:rPr lang="en-US" altLang="ko-KR" sz="1000" dirty="0" err="1" smtClean="0"/>
              <a:t>PathVariable</a:t>
            </a:r>
            <a:r>
              <a:rPr lang="en-US" altLang="ko-KR" sz="1000" dirty="0" smtClean="0"/>
              <a:t> </a:t>
            </a:r>
          </a:p>
          <a:p>
            <a:pPr marL="914400" lvl="1" indent="-457200" algn="l">
              <a:buAutoNum type="arabicPeriod"/>
            </a:pPr>
            <a:r>
              <a:rPr lang="en-US" altLang="ko-KR" sz="1000" dirty="0" smtClean="0"/>
              <a:t>User</a:t>
            </a:r>
            <a:r>
              <a:rPr lang="ko-KR" altLang="en-US" sz="1000" smtClean="0"/>
              <a:t>클래스</a:t>
            </a:r>
            <a:endParaRPr lang="en-US" altLang="ko-KR" sz="1000" dirty="0" smtClean="0"/>
          </a:p>
          <a:p>
            <a:pPr marL="914400" lvl="1" indent="-457200" algn="l">
              <a:buAutoNum type="arabicPeriod"/>
            </a:pPr>
            <a:r>
              <a:rPr lang="en-US" altLang="ko-KR" sz="1000" dirty="0" err="1" smtClean="0"/>
              <a:t>UserService</a:t>
            </a:r>
            <a:r>
              <a:rPr lang="ko-KR" altLang="en-US" sz="1000" dirty="0" smtClean="0"/>
              <a:t>인터페이스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userSave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UserServiceImpl</a:t>
            </a:r>
            <a:r>
              <a:rPr lang="ko-KR" altLang="en-US" sz="1000" dirty="0" smtClean="0"/>
              <a:t>클래스 </a:t>
            </a:r>
            <a:r>
              <a:rPr lang="en-US" altLang="ko-KR" sz="1000" dirty="0" err="1" smtClean="0"/>
              <a:t>userSave</a:t>
            </a:r>
            <a:r>
              <a:rPr lang="ko-KR" altLang="en-US" sz="1000" dirty="0" smtClean="0"/>
              <a:t>구현 </a:t>
            </a:r>
            <a:endParaRPr lang="en-US" altLang="ko-KR" sz="1000" dirty="0" smtClean="0"/>
          </a:p>
          <a:p>
            <a:pPr marL="457200" indent="-457200" algn="l">
              <a:buAutoNum type="arabicPeriod"/>
            </a:pPr>
            <a:r>
              <a:rPr lang="ko-KR" altLang="en-US" sz="1800" dirty="0" smtClean="0"/>
              <a:t>영속성컨텍스트 </a:t>
            </a:r>
            <a:endParaRPr lang="en-US" altLang="ko-KR" sz="1800" dirty="0" smtClean="0"/>
          </a:p>
          <a:p>
            <a:pPr marL="457200" indent="-457200" algn="l">
              <a:buAutoNum type="arabicPeriod"/>
            </a:pPr>
            <a:r>
              <a:rPr lang="ko-KR" altLang="en-US" sz="1400" dirty="0" smtClean="0"/>
              <a:t>영속성컨텍스트란</a:t>
            </a:r>
            <a:r>
              <a:rPr lang="en-US" altLang="ko-KR" sz="1400" dirty="0" smtClean="0"/>
              <a:t>?, </a:t>
            </a:r>
            <a:r>
              <a:rPr lang="ko-KR" altLang="en-US" sz="1400" dirty="0" err="1" smtClean="0"/>
              <a:t>엔티티의</a:t>
            </a:r>
            <a:r>
              <a:rPr lang="ko-KR" altLang="en-US" sz="1400" dirty="0" smtClean="0"/>
              <a:t> 생명주기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800" dirty="0" smtClean="0"/>
              <a:t>로그인 </a:t>
            </a:r>
            <a:endParaRPr lang="en-US" altLang="ko-KR" sz="1800" dirty="0" smtClean="0"/>
          </a:p>
          <a:p>
            <a:pPr marL="457200" indent="-457200" algn="l">
              <a:buAutoNum type="arabicPeriod"/>
            </a:pP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JSP, </a:t>
            </a:r>
            <a:r>
              <a:rPr lang="ko-KR" altLang="en-US" sz="1400" dirty="0" smtClean="0"/>
              <a:t>로그인 버튼 시 컨트롤러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UserServiceImpl</a:t>
            </a:r>
            <a:r>
              <a:rPr lang="ko-KR" altLang="en-US" sz="1400" dirty="0" smtClean="0"/>
              <a:t>클래스의 </a:t>
            </a:r>
            <a:r>
              <a:rPr lang="en-US" altLang="ko-KR" sz="1400" dirty="0" err="1" smtClean="0"/>
              <a:t>findByUserId</a:t>
            </a:r>
            <a:r>
              <a:rPr lang="ko-KR" altLang="en-US" sz="1400" dirty="0" smtClean="0"/>
              <a:t>구현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800" dirty="0" smtClean="0"/>
              <a:t>게시판 </a:t>
            </a:r>
            <a:endParaRPr lang="en-US" altLang="ko-KR" sz="1800" dirty="0" smtClean="0"/>
          </a:p>
          <a:p>
            <a:pPr marL="457200" indent="-457200" algn="l">
              <a:buAutoNum type="arabicPeriod"/>
            </a:pPr>
            <a:r>
              <a:rPr lang="ko-KR" altLang="en-US" sz="1400" dirty="0" smtClean="0"/>
              <a:t>게시판 목록 컨트롤러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 </a:t>
            </a:r>
            <a:r>
              <a:rPr lang="en-US" altLang="ko-KR" sz="1400" dirty="0" smtClean="0"/>
              <a:t>JSP, </a:t>
            </a:r>
            <a:r>
              <a:rPr lang="en-US" altLang="ko-KR" sz="1400" dirty="0" err="1" smtClean="0"/>
              <a:t>NoticeServie</a:t>
            </a:r>
            <a:r>
              <a:rPr lang="ko-KR" altLang="en-US" sz="1400" dirty="0" smtClean="0"/>
              <a:t>인터페이스의 </a:t>
            </a:r>
            <a:r>
              <a:rPr lang="en-US" altLang="ko-KR" sz="1400" dirty="0" err="1" smtClean="0"/>
              <a:t>findAllList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findAllList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findAllList</a:t>
            </a:r>
            <a:r>
              <a:rPr lang="en-US" altLang="ko-KR" sz="1400" dirty="0" smtClean="0"/>
              <a:t> JPQL</a:t>
            </a:r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전체목록</a:t>
            </a:r>
            <a:r>
              <a:rPr lang="ko-KR" altLang="en-US" sz="1400" dirty="0" smtClean="0"/>
              <a:t> 이미지</a:t>
            </a:r>
            <a:r>
              <a:rPr lang="en-US" altLang="ko-KR" sz="1400" dirty="0" smtClean="0"/>
              <a:t>, JPQL</a:t>
            </a:r>
            <a:r>
              <a:rPr lang="ko-KR" altLang="en-US" sz="1400" dirty="0" smtClean="0"/>
              <a:t>이란</a:t>
            </a:r>
            <a:r>
              <a:rPr lang="en-US" altLang="ko-KR" sz="1400" dirty="0" smtClean="0"/>
              <a:t>?, JPQL</a:t>
            </a:r>
            <a:r>
              <a:rPr lang="ko-KR" altLang="en-US" sz="1400" dirty="0" smtClean="0"/>
              <a:t>문법은</a:t>
            </a:r>
            <a:r>
              <a:rPr lang="en-US" altLang="ko-KR" sz="1400" dirty="0" smtClean="0"/>
              <a:t>? </a:t>
            </a:r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Notice</a:t>
            </a:r>
            <a:r>
              <a:rPr lang="ko-KR" altLang="en-US" sz="1400" dirty="0" smtClean="0"/>
              <a:t>클래스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smtClean="0"/>
              <a:t>Notice </a:t>
            </a:r>
            <a:r>
              <a:rPr lang="ko-KR" altLang="en-US" sz="1400" dirty="0" err="1" smtClean="0"/>
              <a:t>엔티티의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JPA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연관관계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연관관계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속성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400" dirty="0" err="1" smtClean="0"/>
              <a:t>NoticeFile</a:t>
            </a:r>
            <a:r>
              <a:rPr lang="ko-KR" altLang="en-US" sz="1400" dirty="0" smtClean="0"/>
              <a:t>클래스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등록 화면 컨트롤러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게시판 등록 화면 </a:t>
            </a:r>
            <a:r>
              <a:rPr lang="en-US" altLang="ko-KR" sz="1400" dirty="0" smtClean="0"/>
              <a:t>JSP </a:t>
            </a:r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</a:t>
            </a:r>
            <a:r>
              <a:rPr lang="ko-KR" altLang="en-US" sz="1400" dirty="0" err="1" smtClean="0"/>
              <a:t>등록버튼</a:t>
            </a:r>
            <a:r>
              <a:rPr lang="ko-KR" altLang="en-US" sz="1400" dirty="0" smtClean="0"/>
              <a:t> 컨트롤러 </a:t>
            </a:r>
            <a:r>
              <a:rPr lang="en-US" altLang="ko-KR" sz="1400" dirty="0" smtClean="0"/>
              <a:t>–</a:t>
            </a:r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상세컨트롤러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글상세</a:t>
            </a:r>
            <a:r>
              <a:rPr lang="en-US" altLang="ko-KR" sz="1400" dirty="0" smtClean="0"/>
              <a:t>JSP </a:t>
            </a:r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상세 수정 컨트롤러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게시판 글 수정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상세 </a:t>
            </a:r>
            <a:r>
              <a:rPr lang="ko-KR" altLang="en-US" sz="1400" dirty="0" err="1" smtClean="0"/>
              <a:t>수정버튼</a:t>
            </a:r>
            <a:r>
              <a:rPr lang="ko-KR" altLang="en-US" sz="1400" dirty="0" smtClean="0"/>
              <a:t> 컨트롤러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NoticeService</a:t>
            </a:r>
            <a:r>
              <a:rPr lang="ko-KR" altLang="en-US" sz="1400" dirty="0" smtClean="0"/>
              <a:t>인터페이스의 </a:t>
            </a:r>
            <a:r>
              <a:rPr lang="en-US" altLang="ko-KR" sz="1400" dirty="0" err="1" smtClean="0"/>
              <a:t>noticeUpdate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noticeUpdate</a:t>
            </a:r>
            <a:r>
              <a:rPr lang="ko-KR" altLang="en-US" sz="1400" dirty="0" smtClean="0"/>
              <a:t>구현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ko-KR" altLang="en-US" sz="1400" dirty="0" smtClean="0"/>
              <a:t>게시판 글 상세 </a:t>
            </a:r>
            <a:r>
              <a:rPr lang="ko-KR" altLang="en-US" sz="1400" dirty="0" err="1" smtClean="0"/>
              <a:t>삭제버튼</a:t>
            </a:r>
            <a:r>
              <a:rPr lang="ko-KR" altLang="en-US" sz="1400" dirty="0" smtClean="0"/>
              <a:t> 컨트롤러 </a:t>
            </a:r>
            <a:r>
              <a:rPr lang="en-US" altLang="ko-KR" sz="1400" dirty="0" smtClean="0"/>
              <a:t>– 27page</a:t>
            </a:r>
          </a:p>
          <a:p>
            <a:pPr marL="457200" indent="-457200" algn="l">
              <a:buAutoNum type="arabicPeriod"/>
            </a:pPr>
            <a:r>
              <a:rPr lang="en-US" altLang="ko-KR" sz="1800" dirty="0" err="1" smtClean="0"/>
              <a:t>EntityManager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메서드 </a:t>
            </a:r>
            <a:r>
              <a:rPr lang="ko-KR" altLang="en-US" sz="1800" dirty="0" err="1" smtClean="0"/>
              <a:t>장표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자주 쓰이는 것</a:t>
            </a:r>
            <a:r>
              <a:rPr lang="en-US" altLang="ko-KR" sz="1800" dirty="0" smtClean="0"/>
              <a:t>) 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/>
              <a:t>요즘</a:t>
            </a:r>
            <a:r>
              <a:rPr lang="en-US" altLang="ko-KR" sz="1800" dirty="0" smtClean="0"/>
              <a:t>JPA </a:t>
            </a:r>
            <a:r>
              <a:rPr lang="ko-KR" altLang="en-US" sz="1800" dirty="0" smtClean="0"/>
              <a:t>사용법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JpaRepository</a:t>
            </a:r>
            <a:r>
              <a:rPr lang="en-US" altLang="ko-KR" sz="1800" dirty="0" smtClean="0"/>
              <a:t>) </a:t>
            </a:r>
          </a:p>
          <a:p>
            <a:pPr marL="457200" indent="-457200" algn="l">
              <a:buAutoNum type="arabicPeriod"/>
            </a:pPr>
            <a:r>
              <a:rPr lang="ko-KR" altLang="en-US" sz="1400" dirty="0" err="1" smtClean="0"/>
              <a:t>코드예제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914400" lvl="1" indent="-457200" algn="l">
              <a:buAutoNum type="arabicPeriod"/>
            </a:pPr>
            <a:r>
              <a:rPr lang="en-US" altLang="ko-KR" sz="1800" dirty="0" smtClean="0"/>
              <a:t>JPA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쓰기위한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(pom.xml) </a:t>
            </a:r>
          </a:p>
          <a:p>
            <a:pPr marL="457200" indent="-457200" algn="l">
              <a:buAutoNum type="arabicPeriod"/>
            </a:pPr>
            <a:r>
              <a:rPr lang="en-US" altLang="ko-KR" sz="1800" dirty="0" smtClean="0"/>
              <a:t>JPA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쓰기위한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(context-datasource.xml)</a:t>
            </a:r>
          </a:p>
        </p:txBody>
      </p:sp>
    </p:spTree>
    <p:extLst>
      <p:ext uri="{BB962C8B-B14F-4D97-AF65-F5344CB8AC3E}">
        <p14:creationId xmlns:p14="http://schemas.microsoft.com/office/powerpoint/2010/main" val="3186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클라이언트에서 보낸 요청 값 서버에서 받는 방법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773718"/>
            <a:ext cx="5134692" cy="227679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82386"/>
            <a:ext cx="513330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HttpServletRequest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843"/>
            <a:ext cx="5191850" cy="261021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1390" y="3050511"/>
            <a:ext cx="513330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RequestParam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56" y="773718"/>
            <a:ext cx="5153744" cy="214342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7038256" y="382386"/>
            <a:ext cx="513330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ModelAttribute</a:t>
            </a:r>
            <a:endParaRPr lang="ko-KR" altLang="en-US" sz="2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131912" y="3050511"/>
            <a:ext cx="513330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PathVariable</a:t>
            </a:r>
            <a:endParaRPr lang="ko-KR" altLang="en-US" sz="2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43" y="3441843"/>
            <a:ext cx="7039957" cy="34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User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3105583" cy="319132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105583" y="-9579"/>
            <a:ext cx="4332321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User </a:t>
            </a:r>
            <a:r>
              <a:rPr lang="ko-KR" altLang="en-US" sz="2400" smtClean="0"/>
              <a:t>엔티티의 </a:t>
            </a:r>
            <a:r>
              <a:rPr lang="en-US" altLang="ko-KR" sz="2400" smtClean="0"/>
              <a:t>JPA </a:t>
            </a:r>
            <a:r>
              <a:rPr lang="ko-KR" altLang="en-US" sz="2400" smtClean="0"/>
              <a:t>어노테이션</a:t>
            </a:r>
            <a:endParaRPr lang="ko-KR" altLang="en-US" sz="2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3775" y="382386"/>
            <a:ext cx="9008225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@Entity</a:t>
            </a:r>
          </a:p>
          <a:p>
            <a:pPr lvl="1" fontAlgn="base"/>
            <a:r>
              <a:rPr lang="en-US" altLang="ko-KR" sz="1400" dirty="0" smtClean="0"/>
              <a:t>@Entity</a:t>
            </a:r>
            <a:r>
              <a:rPr lang="ko-KR" altLang="en-US" sz="1400" dirty="0" smtClean="0"/>
              <a:t>가 붙은 클래스는 </a:t>
            </a:r>
            <a:r>
              <a:rPr lang="en-US" altLang="ko-KR" sz="1400" dirty="0" smtClean="0"/>
              <a:t>JPA</a:t>
            </a:r>
            <a:r>
              <a:rPr lang="ko-KR" altLang="en-US" sz="1400" dirty="0" smtClean="0"/>
              <a:t>가 관리하는 클래스로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클래스를 </a:t>
            </a:r>
            <a:r>
              <a:rPr lang="ko-KR" altLang="en-US" sz="1400" dirty="0" err="1" smtClean="0"/>
              <a:t>엔티티라고</a:t>
            </a:r>
            <a:r>
              <a:rPr lang="ko-KR" altLang="en-US" sz="1400" dirty="0" smtClean="0"/>
              <a:t> 부름</a:t>
            </a:r>
            <a:r>
              <a:rPr lang="en-US" altLang="ko-KR" sz="1400" dirty="0" smtClean="0"/>
              <a:t>. JPA</a:t>
            </a:r>
            <a:r>
              <a:rPr lang="ko-KR" altLang="en-US" sz="1400" dirty="0" smtClean="0"/>
              <a:t>를 사용하여 테이블과 </a:t>
            </a:r>
            <a:r>
              <a:rPr lang="ko-KR" altLang="en-US" sz="1400" dirty="0" err="1" smtClean="0"/>
              <a:t>매핑해야할</a:t>
            </a:r>
            <a:r>
              <a:rPr lang="ko-KR" altLang="en-US" sz="1400" dirty="0" smtClean="0"/>
              <a:t> 클래스는 반드시 </a:t>
            </a:r>
            <a:r>
              <a:rPr lang="en-US" altLang="ko-KR" sz="1400" dirty="0" smtClean="0"/>
              <a:t>@Entity</a:t>
            </a:r>
            <a:r>
              <a:rPr lang="ko-KR" altLang="en-US" sz="1400" dirty="0" smtClean="0"/>
              <a:t>를 선언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 name : JPA</a:t>
            </a:r>
            <a:r>
              <a:rPr lang="ko-KR" altLang="en-US" sz="1400" dirty="0" smtClean="0"/>
              <a:t>에서 사용할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이름을 지정</a:t>
            </a:r>
            <a:endParaRPr lang="en-US" altLang="ko-KR" sz="1400" dirty="0" smtClean="0"/>
          </a:p>
          <a:p>
            <a:pPr fontAlgn="base"/>
            <a:r>
              <a:rPr lang="en-US" altLang="ko-KR" sz="1800" dirty="0" smtClean="0"/>
              <a:t>@Table</a:t>
            </a:r>
          </a:p>
          <a:p>
            <a:pPr lvl="1" fontAlgn="base"/>
            <a:r>
              <a:rPr lang="ko-KR" altLang="en-US" sz="1400" dirty="0" err="1" smtClean="0"/>
              <a:t>엔티티와</a:t>
            </a:r>
            <a:r>
              <a:rPr lang="ko-KR" altLang="en-US" sz="1400" dirty="0" smtClean="0"/>
              <a:t> 매핑할 테이블을 지정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name : </a:t>
            </a:r>
            <a:r>
              <a:rPr lang="ko-KR" altLang="en-US" sz="1400" dirty="0" smtClean="0"/>
              <a:t>매핑할 테이블 이름을 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기본값은 </a:t>
            </a:r>
            <a:r>
              <a:rPr lang="ko-KR" altLang="en-US" sz="1400" dirty="0" err="1" smtClean="0"/>
              <a:t>엔티티이름</a:t>
            </a:r>
            <a:r>
              <a:rPr lang="en-US" altLang="ko-KR" sz="1400" dirty="0" smtClean="0"/>
              <a:t>)</a:t>
            </a:r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catalog, schema, </a:t>
            </a:r>
            <a:r>
              <a:rPr lang="en-US" altLang="ko-KR" sz="1400" dirty="0" err="1" smtClean="0"/>
              <a:t>uniqueConstraints</a:t>
            </a:r>
            <a:endParaRPr lang="en-US" altLang="ko-KR" sz="1400" dirty="0" smtClean="0"/>
          </a:p>
          <a:p>
            <a:pPr fontAlgn="base"/>
            <a:r>
              <a:rPr lang="en-US" altLang="ko-KR" sz="1800" dirty="0" smtClean="0"/>
              <a:t>@Id</a:t>
            </a:r>
          </a:p>
          <a:p>
            <a:pPr lvl="1" fontAlgn="base"/>
            <a:r>
              <a:rPr lang="ko-KR" altLang="en-US" sz="1400" dirty="0" err="1" smtClean="0"/>
              <a:t>기본키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pk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지정</a:t>
            </a:r>
            <a:endParaRPr lang="en-US" altLang="ko-KR" sz="1400" dirty="0" smtClean="0"/>
          </a:p>
          <a:p>
            <a:pPr fontAlgn="base"/>
            <a:r>
              <a:rPr lang="en-US" altLang="ko-KR" sz="1800" dirty="0" smtClean="0"/>
              <a:t>@Column</a:t>
            </a:r>
          </a:p>
          <a:p>
            <a:pPr lvl="1" fontAlgn="base"/>
            <a:r>
              <a:rPr lang="ko-KR" altLang="en-US" sz="1400" dirty="0" smtClean="0"/>
              <a:t>컬럼을 매핑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name : DB</a:t>
            </a:r>
            <a:r>
              <a:rPr lang="ko-KR" altLang="en-US" sz="1400" dirty="0" err="1" smtClean="0"/>
              <a:t>컬럼명을</a:t>
            </a:r>
            <a:r>
              <a:rPr lang="ko-KR" altLang="en-US" sz="1400" dirty="0" smtClean="0"/>
              <a:t> 지정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columnDefinition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insertable</a:t>
            </a:r>
            <a:r>
              <a:rPr lang="en-US" altLang="ko-KR" sz="1400" dirty="0" smtClean="0"/>
              <a:t>, length, </a:t>
            </a:r>
            <a:r>
              <a:rPr lang="en-US" altLang="ko-KR" sz="1400" dirty="0" err="1" smtClean="0"/>
              <a:t>nullable</a:t>
            </a:r>
            <a:r>
              <a:rPr lang="en-US" altLang="ko-KR" sz="1400" dirty="0" smtClean="0"/>
              <a:t>, precision, scale, table, unique, updateable</a:t>
            </a:r>
          </a:p>
          <a:p>
            <a:pPr fontAlgn="base"/>
            <a:r>
              <a:rPr lang="en-US" altLang="ko-KR" sz="1800" dirty="0" smtClean="0"/>
              <a:t>@Temporal</a:t>
            </a:r>
          </a:p>
          <a:p>
            <a:pPr lvl="1" fontAlgn="base"/>
            <a:r>
              <a:rPr lang="ko-KR" altLang="en-US" sz="1400" dirty="0" smtClean="0"/>
              <a:t>날짜 타입으로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매핑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TemporalType</a:t>
            </a:r>
            <a:r>
              <a:rPr lang="en-US" altLang="ko-KR" sz="1400" dirty="0" smtClean="0"/>
              <a:t> : DATE(</a:t>
            </a:r>
            <a:r>
              <a:rPr lang="ko-KR" altLang="en-US" sz="1400" dirty="0" err="1" smtClean="0"/>
              <a:t>년월일</a:t>
            </a:r>
            <a:r>
              <a:rPr lang="en-US" altLang="ko-KR" sz="1400" dirty="0" smtClean="0"/>
              <a:t>), TIME(</a:t>
            </a:r>
            <a:r>
              <a:rPr lang="ko-KR" altLang="en-US" sz="1400" dirty="0" err="1" smtClean="0"/>
              <a:t>시분초</a:t>
            </a:r>
            <a:r>
              <a:rPr lang="en-US" altLang="ko-KR" sz="1400" dirty="0" smtClean="0"/>
              <a:t>), TIMESTAMP(DATE+TIME)</a:t>
            </a:r>
          </a:p>
          <a:p>
            <a:pPr lvl="1" fontAlgn="base"/>
            <a:r>
              <a:rPr lang="en-US" altLang="ko-KR" sz="1400" dirty="0" smtClean="0"/>
              <a:t>@Temporal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지정안했을시</a:t>
            </a:r>
            <a:r>
              <a:rPr lang="ko-KR" altLang="en-US" sz="1400" dirty="0" smtClean="0"/>
              <a:t> 기본값으로 </a:t>
            </a:r>
            <a:r>
              <a:rPr lang="en-US" altLang="ko-KR" sz="1400" dirty="0" smtClean="0"/>
              <a:t>TIMESTAMP</a:t>
            </a:r>
          </a:p>
          <a:p>
            <a:pPr lvl="1"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20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519185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가입 버튼 누를 시 컨트롤러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401"/>
            <a:ext cx="5191850" cy="261021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525491" y="0"/>
            <a:ext cx="4962698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UserService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err="1" smtClean="0"/>
              <a:t>userSave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418227"/>
            <a:ext cx="2943636" cy="1057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1866982"/>
            <a:ext cx="3829584" cy="185763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525491" y="1475650"/>
            <a:ext cx="5666509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UserServiceImpl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userSave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79"/>
            <a:ext cx="2495898" cy="33342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117273" y="4487710"/>
            <a:ext cx="9074727" cy="681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n-lt"/>
              </a:rPr>
              <a:t>.persist(Object entity); </a:t>
            </a:r>
            <a:r>
              <a:rPr lang="ko-KR" altLang="en-US" sz="1800" dirty="0" smtClean="0">
                <a:latin typeface="+mn-lt"/>
              </a:rPr>
              <a:t>를 하게 되면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ko-KR" altLang="en-US" sz="1800" dirty="0" smtClean="0">
                <a:latin typeface="+mn-lt"/>
              </a:rPr>
              <a:t>영속성컨텍스트에 해당엔티티가 영속 상태가 됨</a:t>
            </a:r>
            <a:r>
              <a:rPr lang="en-US" altLang="ko-KR" sz="1800" dirty="0" smtClean="0">
                <a:latin typeface="+mn-lt"/>
              </a:rPr>
              <a:t>.</a:t>
            </a:r>
            <a:endParaRPr lang="ko-KR" altLang="en-US" sz="1800" dirty="0">
              <a:latin typeface="+mn-lt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253156" y="3399905"/>
            <a:ext cx="9697" cy="108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영속성컨텍스트</a:t>
            </a:r>
            <a:r>
              <a:rPr lang="en-US" altLang="ko-KR" sz="2400" dirty="0" smtClean="0"/>
              <a:t>(Persistence Context)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/>
              <a:t>엔티티의</a:t>
            </a:r>
            <a:r>
              <a:rPr lang="ko-KR" altLang="en-US" sz="2400" dirty="0" smtClean="0"/>
              <a:t> 생명주기</a:t>
            </a:r>
            <a:r>
              <a:rPr lang="en-US" altLang="ko-KR" sz="2400" dirty="0" smtClean="0"/>
              <a:t>(Entity </a:t>
            </a:r>
            <a:r>
              <a:rPr lang="en-US" altLang="ko-KR" sz="2400" dirty="0" err="1" smtClean="0"/>
              <a:t>LifeCycle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396980"/>
            <a:ext cx="12192000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smtClean="0"/>
              <a:t>영속성컨텍스트란</a:t>
            </a:r>
            <a:r>
              <a:rPr lang="en-US" altLang="ko-KR" sz="1800" dirty="0" smtClean="0"/>
              <a:t>?</a:t>
            </a:r>
          </a:p>
          <a:p>
            <a:pPr lvl="1" fontAlgn="base"/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영구 저장하는 환경으로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논리적인 개념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en-US" altLang="ko-KR" sz="1400" dirty="0" err="1" smtClean="0"/>
              <a:t>EntityManager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CRUD </a:t>
            </a:r>
            <a:r>
              <a:rPr lang="ko-KR" altLang="en-US" sz="1400" dirty="0" smtClean="0"/>
              <a:t>하면 </a:t>
            </a:r>
            <a:r>
              <a:rPr lang="en-US" altLang="ko-KR" sz="1400" dirty="0" err="1" smtClean="0"/>
              <a:t>EntityManager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영속성컨텍스트에 보관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관리함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영속성컨텍스트 특징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쓰기지연</a:t>
            </a:r>
            <a:r>
              <a:rPr lang="en-US" altLang="ko-KR" sz="1400" dirty="0" smtClean="0"/>
              <a:t>, 1</a:t>
            </a:r>
            <a:r>
              <a:rPr lang="ko-KR" altLang="en-US" sz="1400" dirty="0" err="1" smtClean="0"/>
              <a:t>차캐시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동일성보장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변경감지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지연로딩</a:t>
            </a:r>
            <a:r>
              <a:rPr lang="ko-KR" altLang="en-US" sz="1400" dirty="0" smtClean="0"/>
              <a:t> 등이 있음</a:t>
            </a:r>
            <a:r>
              <a:rPr lang="en-US" altLang="ko-KR" sz="1400" dirty="0" smtClean="0"/>
              <a:t>.</a:t>
            </a:r>
          </a:p>
          <a:p>
            <a:pPr fontAlgn="base"/>
            <a:r>
              <a:rPr lang="ko-KR" altLang="en-US" sz="1800" dirty="0" err="1" smtClean="0"/>
              <a:t>엔티티의</a:t>
            </a:r>
            <a:r>
              <a:rPr lang="ko-KR" altLang="en-US" sz="1800" dirty="0" smtClean="0"/>
              <a:t> 생명주기</a:t>
            </a:r>
            <a:endParaRPr lang="en-US" altLang="ko-KR" sz="1800" dirty="0" smtClean="0"/>
          </a:p>
          <a:p>
            <a:pPr lvl="1" fontAlgn="base"/>
            <a:r>
              <a:rPr lang="ko-KR" altLang="en-US" sz="1400" dirty="0" err="1" smtClean="0"/>
              <a:t>비영속상태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영속상태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준영속상태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가지의 상태가 있음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err="1" smtClean="0"/>
              <a:t>비영속상태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영속성컨텍스트와 전혀 관계가 없는 상태</a:t>
            </a:r>
            <a:endParaRPr lang="en-US" altLang="ko-KR" sz="1400" dirty="0" smtClean="0"/>
          </a:p>
          <a:p>
            <a:pPr lvl="2" fontAlgn="base"/>
            <a:r>
              <a:rPr lang="en-US" altLang="ko-KR" sz="1000" dirty="0" smtClean="0"/>
              <a:t>Ex) User </a:t>
            </a:r>
            <a:r>
              <a:rPr lang="en-US" altLang="ko-KR" sz="1000" dirty="0" err="1" smtClean="0"/>
              <a:t>user</a:t>
            </a:r>
            <a:r>
              <a:rPr lang="en-US" altLang="ko-KR" sz="1000" dirty="0" smtClean="0"/>
              <a:t> = new User();</a:t>
            </a:r>
          </a:p>
          <a:p>
            <a:pPr lvl="2" fontAlgn="base"/>
            <a:r>
              <a:rPr lang="en-US" altLang="ko-KR" sz="1000" dirty="0" err="1"/>
              <a:t>u</a:t>
            </a:r>
            <a:r>
              <a:rPr lang="en-US" altLang="ko-KR" sz="1000" dirty="0" err="1" smtClean="0"/>
              <a:t>ser.setUserId</a:t>
            </a:r>
            <a:r>
              <a:rPr lang="en-US" altLang="ko-KR" sz="1000" dirty="0" smtClean="0"/>
              <a:t>(“</a:t>
            </a:r>
            <a:r>
              <a:rPr lang="ko-KR" altLang="en-US" sz="1000" dirty="0" smtClean="0"/>
              <a:t>김</a:t>
            </a:r>
            <a:r>
              <a:rPr lang="en-US" altLang="ko-KR" sz="1000" dirty="0" smtClean="0"/>
              <a:t>”);</a:t>
            </a:r>
          </a:p>
          <a:p>
            <a:pPr lvl="2" fontAlgn="base"/>
            <a:r>
              <a:rPr lang="en-US" altLang="ko-KR" sz="1000" dirty="0" err="1" smtClean="0"/>
              <a:t>user.setUserPw</a:t>
            </a:r>
            <a:r>
              <a:rPr lang="en-US" altLang="ko-KR" sz="1000" dirty="0" smtClean="0"/>
              <a:t>(“</a:t>
            </a:r>
            <a:r>
              <a:rPr lang="ko-KR" altLang="en-US" sz="1000" dirty="0" smtClean="0"/>
              <a:t>현성</a:t>
            </a:r>
            <a:r>
              <a:rPr lang="en-US" altLang="ko-KR" sz="1000" dirty="0" smtClean="0"/>
              <a:t>”);</a:t>
            </a:r>
          </a:p>
          <a:p>
            <a:pPr lvl="1" fontAlgn="base"/>
            <a:r>
              <a:rPr lang="ko-KR" altLang="en-US" sz="1400" dirty="0" err="1" smtClean="0"/>
              <a:t>영속상태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영속성컨텍스트에 저장된 상태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엔티티가</a:t>
            </a:r>
            <a:r>
              <a:rPr lang="ko-KR" altLang="en-US" sz="1400" dirty="0" smtClean="0"/>
              <a:t> 영속성컨텍스트에 의해 관리되는 상태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200" dirty="0" smtClean="0"/>
          </a:p>
          <a:p>
            <a:pPr lvl="2" fontAlgn="base"/>
            <a:r>
              <a:rPr lang="en-US" altLang="ko-KR" sz="1000" dirty="0" smtClean="0"/>
              <a:t>Ex) </a:t>
            </a:r>
            <a:r>
              <a:rPr lang="en-US" altLang="ko-KR" sz="1000" dirty="0" err="1" smtClean="0"/>
              <a:t>entityManager.persist</a:t>
            </a:r>
            <a:r>
              <a:rPr lang="en-US" altLang="ko-KR" sz="1000" dirty="0" smtClean="0"/>
              <a:t>(user); (</a:t>
            </a:r>
            <a:r>
              <a:rPr lang="ko-KR" altLang="en-US" sz="1000" dirty="0" err="1" smtClean="0"/>
              <a:t>영속상태가</a:t>
            </a:r>
            <a:r>
              <a:rPr lang="ko-KR" altLang="en-US" sz="1000" dirty="0" smtClean="0"/>
              <a:t> 된다고 바로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쿼리가 </a:t>
            </a:r>
            <a:r>
              <a:rPr lang="ko-KR" altLang="en-US" sz="1000" dirty="0" err="1" smtClean="0"/>
              <a:t>날라가지않음</a:t>
            </a:r>
            <a:r>
              <a:rPr lang="en-US" altLang="ko-KR" sz="1000" dirty="0" smtClean="0"/>
              <a:t>. DB</a:t>
            </a:r>
            <a:r>
              <a:rPr lang="ko-KR" altLang="en-US" sz="1000" dirty="0" smtClean="0"/>
              <a:t>저장 </a:t>
            </a:r>
            <a:r>
              <a:rPr lang="en-US" altLang="ko-KR" sz="1000" dirty="0" smtClean="0"/>
              <a:t>X)</a:t>
            </a:r>
          </a:p>
          <a:p>
            <a:pPr lvl="2" fontAlgn="base"/>
            <a:r>
              <a:rPr lang="en-US" altLang="ko-KR" sz="1000" dirty="0" err="1" smtClean="0"/>
              <a:t>transaction.commit</a:t>
            </a:r>
            <a:r>
              <a:rPr lang="en-US" altLang="ko-KR" sz="1000" dirty="0" smtClean="0"/>
              <a:t>();</a:t>
            </a:r>
          </a:p>
          <a:p>
            <a:pPr lvl="2" fontAlgn="base"/>
            <a:r>
              <a:rPr lang="ko-KR" altLang="en-US" sz="1000" dirty="0" smtClean="0"/>
              <a:t>트랜잭션의 </a:t>
            </a:r>
            <a:r>
              <a:rPr lang="en-US" altLang="ko-KR" sz="1000" dirty="0" smtClean="0"/>
              <a:t>commit </a:t>
            </a:r>
            <a:r>
              <a:rPr lang="ko-KR" altLang="en-US" sz="1000" dirty="0" smtClean="0"/>
              <a:t>시점에 영속성컨텍스트에 있는 정보들이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쿼리로 </a:t>
            </a:r>
            <a:r>
              <a:rPr lang="ko-KR" altLang="en-US" sz="1000" dirty="0" err="1" smtClean="0"/>
              <a:t>날라감</a:t>
            </a:r>
            <a:r>
              <a:rPr lang="en-US" altLang="ko-KR" sz="1000" dirty="0" smtClean="0"/>
              <a:t>.</a:t>
            </a:r>
          </a:p>
          <a:p>
            <a:pPr lvl="1" fontAlgn="base"/>
            <a:r>
              <a:rPr lang="ko-KR" altLang="en-US" sz="1400" dirty="0" err="1" smtClean="0"/>
              <a:t>준영속상태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영속성컨텍스트에 저장되었다가 분리된 상태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영속성컨텍스트에서 </a:t>
            </a:r>
            <a:r>
              <a:rPr lang="ko-KR" altLang="en-US" sz="1400" dirty="0" err="1" smtClean="0"/>
              <a:t>지운상태</a:t>
            </a:r>
            <a:endParaRPr lang="en-US" altLang="ko-KR" sz="1400" dirty="0" smtClean="0"/>
          </a:p>
          <a:p>
            <a:pPr lvl="2" fontAlgn="base"/>
            <a:r>
              <a:rPr lang="en-US" altLang="ko-KR" sz="1000" dirty="0" smtClean="0"/>
              <a:t>Ex) </a:t>
            </a:r>
            <a:r>
              <a:rPr lang="en-US" altLang="ko-KR" sz="1000" dirty="0" err="1" smtClean="0"/>
              <a:t>entityManager.detach</a:t>
            </a:r>
            <a:r>
              <a:rPr lang="en-US" altLang="ko-KR" sz="1000" dirty="0" smtClean="0"/>
              <a:t>(user); (</a:t>
            </a:r>
            <a:r>
              <a:rPr lang="ko-KR" altLang="en-US" sz="1000" dirty="0" smtClean="0"/>
              <a:t>해당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영속성컨텍스트에서 분리함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JPA</a:t>
            </a:r>
            <a:r>
              <a:rPr lang="ko-KR" altLang="en-US" sz="1000" dirty="0" smtClean="0"/>
              <a:t>가 관리하지 않는 객체가 됨</a:t>
            </a:r>
            <a:r>
              <a:rPr lang="en-US" altLang="ko-KR" sz="1000" dirty="0" smtClean="0"/>
              <a:t>.)</a:t>
            </a:r>
          </a:p>
          <a:p>
            <a:pPr lvl="2" fontAlgn="base"/>
            <a:r>
              <a:rPr lang="en-US" altLang="ko-KR" sz="1000" dirty="0" smtClean="0"/>
              <a:t>Ex) </a:t>
            </a:r>
            <a:r>
              <a:rPr lang="en-US" altLang="ko-KR" sz="1000" dirty="0" err="1" smtClean="0"/>
              <a:t>entityManager.clear</a:t>
            </a:r>
            <a:r>
              <a:rPr lang="en-US" altLang="ko-KR" sz="1000" dirty="0" smtClean="0"/>
              <a:t>(); (</a:t>
            </a:r>
            <a:r>
              <a:rPr lang="en-US" altLang="ko-KR" sz="1000" dirty="0" err="1" smtClean="0"/>
              <a:t>entityManager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안에 있는 영속성컨텍스트를 모두 지움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영속성컨텍스트를 완전히 초기화</a:t>
            </a:r>
            <a:r>
              <a:rPr lang="en-US" altLang="ko-KR" sz="1000" dirty="0" smtClean="0"/>
              <a:t>)</a:t>
            </a:r>
          </a:p>
          <a:p>
            <a:pPr lvl="2" fontAlgn="base"/>
            <a:r>
              <a:rPr lang="en-US" altLang="ko-KR" sz="1000" dirty="0" smtClean="0"/>
              <a:t>Ex) </a:t>
            </a:r>
            <a:r>
              <a:rPr lang="en-US" altLang="ko-KR" sz="1000" dirty="0" err="1" smtClean="0"/>
              <a:t>entityManager.close</a:t>
            </a:r>
            <a:r>
              <a:rPr lang="en-US" altLang="ko-KR" sz="1000" dirty="0" smtClean="0"/>
              <a:t>(); (</a:t>
            </a:r>
            <a:r>
              <a:rPr lang="ko-KR" altLang="en-US" sz="1000" dirty="0" smtClean="0"/>
              <a:t>영속성컨텍스트를 </a:t>
            </a:r>
            <a:r>
              <a:rPr lang="ko-KR" altLang="en-US" sz="1000" dirty="0" err="1" smtClean="0"/>
              <a:t>종료시킴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JPA</a:t>
            </a:r>
            <a:r>
              <a:rPr lang="ko-KR" altLang="en-US" sz="1000" dirty="0" smtClean="0"/>
              <a:t>의 관리대상이 </a:t>
            </a:r>
            <a:r>
              <a:rPr lang="ko-KR" altLang="en-US" sz="1000" dirty="0" err="1" smtClean="0"/>
              <a:t>아니게됨</a:t>
            </a:r>
            <a:r>
              <a:rPr lang="en-US" altLang="ko-KR" sz="1000" dirty="0" smtClean="0"/>
              <a:t>)</a:t>
            </a:r>
          </a:p>
          <a:p>
            <a:pPr lvl="1" fontAlgn="base"/>
            <a:r>
              <a:rPr lang="ko-KR" altLang="en-US" sz="1400" dirty="0" smtClean="0"/>
              <a:t>삭제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삭제를 요청한 상태</a:t>
            </a:r>
            <a:endParaRPr lang="en-US" altLang="ko-KR" sz="1400" dirty="0" smtClean="0"/>
          </a:p>
          <a:p>
            <a:pPr lvl="2" fontAlgn="base"/>
            <a:r>
              <a:rPr lang="en-US" altLang="ko-KR" sz="1000" dirty="0" smtClean="0"/>
              <a:t>Ex) </a:t>
            </a:r>
            <a:r>
              <a:rPr lang="en-US" altLang="ko-KR" sz="1000" dirty="0" err="1" smtClean="0"/>
              <a:t>entityManager.remove</a:t>
            </a:r>
            <a:r>
              <a:rPr lang="en-US" altLang="ko-KR" sz="1000" dirty="0" smtClean="0"/>
              <a:t>(user);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984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로그인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0" y="396979"/>
            <a:ext cx="2478583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로그인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788311"/>
            <a:ext cx="4963218" cy="3191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3979631"/>
            <a:ext cx="2743583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1" y="391332"/>
            <a:ext cx="5582429" cy="290553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5288" y="3291214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UserService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err="1"/>
              <a:t>findByUserId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1" y="3665218"/>
            <a:ext cx="2943636" cy="10574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1" y="5476682"/>
            <a:ext cx="3886742" cy="138131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6609571" y="0"/>
            <a:ext cx="479043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로그인 버튼 누를 시 컨트롤러</a:t>
            </a:r>
            <a:endParaRPr lang="ko-KR" altLang="en-US" sz="24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935288" y="4722641"/>
            <a:ext cx="6198524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UserServiceImpl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findByUserId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32" y="5108326"/>
            <a:ext cx="2362530" cy="33342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51099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.find(</a:t>
            </a:r>
            <a:r>
              <a:rPr lang="en-US" altLang="ko-KR" dirty="0" err="1" smtClean="0"/>
              <a:t>entityClass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); </a:t>
            </a:r>
            <a:r>
              <a:rPr lang="ko-KR" altLang="en-US" dirty="0"/>
              <a:t>를 하게 되면</a:t>
            </a:r>
            <a:r>
              <a:rPr lang="en-US" altLang="ko-KR" dirty="0"/>
              <a:t> </a:t>
            </a:r>
            <a:r>
              <a:rPr lang="ko-KR" altLang="en-US" dirty="0" smtClean="0"/>
              <a:t>영속성컨텍스트안에 있는 </a:t>
            </a:r>
            <a:r>
              <a:rPr lang="ko-KR" altLang="en-US" dirty="0" err="1" smtClean="0"/>
              <a:t>영속상태의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찾음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차캐시안에</a:t>
            </a:r>
            <a:r>
              <a:rPr lang="ko-KR" altLang="en-US" dirty="0" smtClean="0"/>
              <a:t> 있다면 그것을 반환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차캐시안에</a:t>
            </a:r>
            <a:r>
              <a:rPr lang="ko-KR" altLang="en-US" dirty="0" smtClean="0"/>
              <a:t> 없다면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접근하여 조회 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차캐시에</a:t>
            </a:r>
            <a:r>
              <a:rPr lang="ko-KR" altLang="en-US" dirty="0" smtClean="0"/>
              <a:t> 저장하고 반환 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5951913" y="5976851"/>
            <a:ext cx="3100647" cy="740248"/>
          </a:xfrm>
          <a:custGeom>
            <a:avLst/>
            <a:gdLst>
              <a:gd name="connsiteX0" fmla="*/ 3100647 w 3100647"/>
              <a:gd name="connsiteY0" fmla="*/ 83127 h 740248"/>
              <a:gd name="connsiteX1" fmla="*/ 1579418 w 3100647"/>
              <a:gd name="connsiteY1" fmla="*/ 739833 h 740248"/>
              <a:gd name="connsiteX2" fmla="*/ 0 w 3100647"/>
              <a:gd name="connsiteY2" fmla="*/ 0 h 74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0647" h="740248">
                <a:moveTo>
                  <a:pt x="3100647" y="83127"/>
                </a:moveTo>
                <a:cubicBezTo>
                  <a:pt x="2598419" y="418407"/>
                  <a:pt x="2096192" y="753687"/>
                  <a:pt x="1579418" y="739833"/>
                </a:cubicBezTo>
                <a:cubicBezTo>
                  <a:pt x="1062644" y="725979"/>
                  <a:pt x="243840" y="15932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0" y="396979"/>
            <a:ext cx="3226728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목록 컨트롤러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788311"/>
            <a:ext cx="3572374" cy="167663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1390" y="2464945"/>
            <a:ext cx="3226728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목록 </a:t>
            </a:r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45" y="396979"/>
            <a:ext cx="3743847" cy="184810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626547" y="5647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NoticeService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err="1" smtClean="0"/>
              <a:t>findAllList</a:t>
            </a:r>
            <a:endParaRPr lang="ko-KR" altLang="en-US" sz="24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626547" y="2245087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NoticeServicImpl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findAllList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47" y="2636420"/>
            <a:ext cx="4639322" cy="275310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463063" y="5389529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Notice</a:t>
            </a:r>
            <a:r>
              <a:rPr lang="ko-KR" altLang="en-US" sz="2400" dirty="0" smtClean="0"/>
              <a:t>클래스에 있는 </a:t>
            </a:r>
            <a:r>
              <a:rPr lang="en-US" altLang="ko-KR" sz="2400" dirty="0" smtClean="0"/>
              <a:t>JPQL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60" y="5780862"/>
            <a:ext cx="3991532" cy="10872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6277"/>
            <a:ext cx="5135299" cy="36422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6498512"/>
            <a:ext cx="2378830" cy="3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3037666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JPQL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 JPQL</a:t>
            </a:r>
            <a:r>
              <a:rPr lang="ko-KR" altLang="en-US" sz="2400" dirty="0" smtClean="0"/>
              <a:t>문법은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3428999"/>
            <a:ext cx="8869680" cy="3429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JPQL</a:t>
            </a:r>
            <a:r>
              <a:rPr lang="ko-KR" altLang="en-US" sz="1800" dirty="0" smtClean="0"/>
              <a:t>이란</a:t>
            </a:r>
            <a:r>
              <a:rPr lang="en-US" altLang="ko-KR" sz="1800" dirty="0" smtClean="0"/>
              <a:t>?</a:t>
            </a:r>
          </a:p>
          <a:p>
            <a:pPr lvl="1" fontAlgn="base"/>
            <a:r>
              <a:rPr lang="en-US" altLang="ko-KR" sz="1400" dirty="0" smtClean="0"/>
              <a:t>Java Persistence Query Language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JPA</a:t>
            </a:r>
            <a:r>
              <a:rPr lang="ko-KR" altLang="en-US" sz="1400" dirty="0" smtClean="0"/>
              <a:t>의 일부로 정의된 플랫폼 독립적인 객체지향 쿼리 언어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en-US" altLang="ko-KR" sz="1400" dirty="0" smtClean="0"/>
              <a:t>JPQL</a:t>
            </a:r>
            <a:r>
              <a:rPr lang="ko-KR" altLang="en-US" sz="1400" dirty="0" smtClean="0"/>
              <a:t>은 관계형 데이터베이스의 </a:t>
            </a:r>
            <a:r>
              <a:rPr lang="ko-KR" altLang="en-US" sz="1400" dirty="0" err="1" smtClean="0"/>
              <a:t>엔티티에</a:t>
            </a:r>
            <a:r>
              <a:rPr lang="ko-KR" altLang="en-US" sz="1400" dirty="0" smtClean="0"/>
              <a:t> 대한 쿼리를 만드는데 사용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SQL</a:t>
            </a:r>
            <a:r>
              <a:rPr lang="ko-KR" altLang="en-US" sz="1400" dirty="0" smtClean="0"/>
              <a:t>에 크게 영향을 받아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문과 비슷하지만 데이터베이스의 테이블에 직접 연결되는 것이 아니라 </a:t>
            </a:r>
            <a:r>
              <a:rPr lang="en-US" altLang="ko-KR" sz="1400" dirty="0" smtClean="0"/>
              <a:t>JPA </a:t>
            </a:r>
            <a:r>
              <a:rPr lang="ko-KR" altLang="en-US" sz="1400" dirty="0" err="1" smtClean="0"/>
              <a:t>엔티티에</a:t>
            </a:r>
            <a:r>
              <a:rPr lang="ko-KR" altLang="en-US" sz="1400" dirty="0" smtClean="0"/>
              <a:t> 대해 동작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JPQL</a:t>
            </a:r>
            <a:r>
              <a:rPr lang="ko-KR" altLang="en-US" sz="1400" dirty="0" smtClean="0"/>
              <a:t>의 쿼리에는 테이블이 아닌 </a:t>
            </a:r>
            <a:r>
              <a:rPr lang="ko-KR" altLang="en-US" sz="1400" dirty="0" err="1" smtClean="0"/>
              <a:t>엔티티에서</a:t>
            </a:r>
            <a:r>
              <a:rPr lang="ko-KR" altLang="en-US" sz="1400" dirty="0" smtClean="0"/>
              <a:t> 표현하고 있는 컬럼의 이름을 </a:t>
            </a:r>
            <a:r>
              <a:rPr lang="ko-KR" altLang="en-US" sz="1400" dirty="0" err="1" smtClean="0"/>
              <a:t>써줘야함</a:t>
            </a:r>
            <a:endParaRPr lang="en-US" altLang="ko-KR" sz="1400" dirty="0"/>
          </a:p>
          <a:p>
            <a:pPr fontAlgn="base"/>
            <a:r>
              <a:rPr lang="en-US" altLang="ko-KR" sz="1800" dirty="0" smtClean="0"/>
              <a:t>JPQL</a:t>
            </a:r>
            <a:r>
              <a:rPr lang="ko-KR" altLang="en-US" sz="1800" dirty="0" smtClean="0"/>
              <a:t>문법은</a:t>
            </a:r>
            <a:r>
              <a:rPr lang="en-US" altLang="ko-KR" sz="1800" dirty="0" smtClean="0"/>
              <a:t>?</a:t>
            </a:r>
          </a:p>
          <a:p>
            <a:pPr lvl="1" fontAlgn="base"/>
            <a:r>
              <a:rPr lang="en-US" altLang="ko-KR" sz="1400" dirty="0" smtClean="0"/>
              <a:t>Ex) SELECT 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FROM Notice AS 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ORDER BY </a:t>
            </a:r>
            <a:r>
              <a:rPr lang="en-US" altLang="ko-KR" sz="1400" dirty="0" err="1" smtClean="0"/>
              <a:t>twbsSrno</a:t>
            </a:r>
            <a:r>
              <a:rPr lang="en-US" altLang="ko-KR" sz="1400" dirty="0" smtClean="0"/>
              <a:t> DESC</a:t>
            </a:r>
          </a:p>
          <a:p>
            <a:pPr lvl="1" fontAlgn="base"/>
            <a:r>
              <a:rPr lang="ko-KR" altLang="en-US" sz="1400" dirty="0" err="1" smtClean="0"/>
              <a:t>엔티티와</a:t>
            </a:r>
            <a:r>
              <a:rPr lang="ko-KR" altLang="en-US" sz="1400" dirty="0" smtClean="0"/>
              <a:t> 속성은 대소문자 구분</a:t>
            </a:r>
            <a:r>
              <a:rPr lang="en-US" altLang="ko-KR" sz="1400" dirty="0" smtClean="0"/>
              <a:t>O</a:t>
            </a:r>
          </a:p>
          <a:p>
            <a:pPr lvl="1" fontAlgn="base"/>
            <a:r>
              <a:rPr lang="en-US" altLang="ko-KR" sz="1400" dirty="0" smtClean="0"/>
              <a:t>JPQL </a:t>
            </a:r>
            <a:r>
              <a:rPr lang="ko-KR" altLang="en-US" sz="1400" dirty="0" smtClean="0"/>
              <a:t>키워드는 대소문자 구분</a:t>
            </a:r>
            <a:r>
              <a:rPr lang="en-US" altLang="ko-KR" sz="1400" dirty="0" smtClean="0"/>
              <a:t>X(select, from, where)</a:t>
            </a:r>
          </a:p>
          <a:p>
            <a:pPr lvl="1" fontAlgn="base"/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이름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테이블 이름이 아님</a:t>
            </a:r>
            <a:r>
              <a:rPr lang="en-US" altLang="ko-KR" sz="1400" dirty="0" smtClean="0"/>
              <a:t>(Notice)</a:t>
            </a:r>
          </a:p>
          <a:p>
            <a:pPr lvl="1" fontAlgn="base"/>
            <a:r>
              <a:rPr lang="ko-KR" altLang="en-US" sz="1400" dirty="0" smtClean="0"/>
              <a:t>별칭은 필수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), AS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생략가능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4115" cy="299126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554115" y="0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</a:t>
            </a:r>
            <a:r>
              <a:rPr lang="ko-KR" altLang="en-US" sz="2400" dirty="0" err="1" smtClean="0"/>
              <a:t>전체목록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2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Notice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9392961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468344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Notice </a:t>
            </a:r>
            <a:r>
              <a:rPr lang="ko-KR" altLang="en-US" sz="2400" dirty="0" err="1" smtClean="0"/>
              <a:t>엔티티의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JPA </a:t>
            </a:r>
            <a:r>
              <a:rPr lang="ko-KR" altLang="en-US" sz="2400" dirty="0" err="1" smtClean="0"/>
              <a:t>어노테이션</a:t>
            </a:r>
            <a:endParaRPr lang="ko-KR" altLang="en-US" sz="24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0" y="391333"/>
            <a:ext cx="12192000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SequenceGenerator</a:t>
            </a:r>
            <a:endParaRPr lang="en-US" altLang="ko-KR" sz="1800" dirty="0" smtClean="0"/>
          </a:p>
          <a:p>
            <a:pPr lvl="1" fontAlgn="base"/>
            <a:r>
              <a:rPr lang="en-US" altLang="ko-KR" sz="1400" dirty="0" smtClean="0"/>
              <a:t>JPA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엔티티에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식별자를</a:t>
            </a:r>
            <a:r>
              <a:rPr lang="ko-KR" altLang="en-US" sz="1400" dirty="0" smtClean="0"/>
              <a:t> 할당하는 방법은 여러가지가 있지만 그 중에 </a:t>
            </a:r>
            <a:r>
              <a:rPr lang="en-US" altLang="ko-KR" sz="1400" dirty="0" smtClean="0"/>
              <a:t>Oracle </a:t>
            </a:r>
            <a:r>
              <a:rPr lang="ko-KR" altLang="en-US" sz="1400" dirty="0" smtClean="0"/>
              <a:t>등에서 사용할 수 있는 시퀀스 기능을 활용한 시퀀스전략이 있음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시퀀스 전략은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에서 시퀀스 기능을 지원해야만 </a:t>
            </a:r>
            <a:r>
              <a:rPr lang="ko-KR" altLang="en-US" sz="1400" dirty="0" err="1" smtClean="0"/>
              <a:t>사용가능한</a:t>
            </a:r>
            <a:r>
              <a:rPr lang="ko-KR" altLang="en-US" sz="1400" dirty="0" smtClean="0"/>
              <a:t> 전략이므로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에 종속적인 </a:t>
            </a:r>
            <a:r>
              <a:rPr lang="ko-KR" altLang="en-US" sz="1400" dirty="0" err="1" smtClean="0"/>
              <a:t>식별자</a:t>
            </a:r>
            <a:r>
              <a:rPr lang="ko-KR" altLang="en-US" sz="1400" dirty="0" smtClean="0"/>
              <a:t> 할당 전략임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sequenceName</a:t>
            </a:r>
            <a:r>
              <a:rPr lang="en-US" altLang="ko-KR" sz="1400" dirty="0" smtClean="0"/>
              <a:t> : DB</a:t>
            </a:r>
            <a:r>
              <a:rPr lang="ko-KR" altLang="en-US" sz="1400" dirty="0" smtClean="0"/>
              <a:t>에 등록되어 있는 시퀀스 이름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name : @</a:t>
            </a:r>
            <a:r>
              <a:rPr lang="en-US" altLang="ko-KR" sz="1400" dirty="0" err="1" smtClean="0"/>
              <a:t>GeneratedValue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지정할 수 있는 시퀀스 </a:t>
            </a:r>
            <a:r>
              <a:rPr lang="ko-KR" altLang="en-US" sz="1400" dirty="0" err="1" smtClean="0"/>
              <a:t>생성기</a:t>
            </a:r>
            <a:r>
              <a:rPr lang="ko-KR" altLang="en-US" sz="1400" dirty="0" smtClean="0"/>
              <a:t> 이름을 등록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allocationSize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시퀀스 한번 호출에 증가하는 수</a:t>
            </a:r>
            <a:endParaRPr lang="en-US" altLang="ko-KR" sz="1400" dirty="0" smtClean="0"/>
          </a:p>
          <a:p>
            <a:pPr fontAlgn="base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GeneratedValue</a:t>
            </a:r>
            <a:endParaRPr lang="en-US" altLang="ko-KR" sz="1800" dirty="0" smtClean="0"/>
          </a:p>
          <a:p>
            <a:pPr lvl="1" fontAlgn="base"/>
            <a:r>
              <a:rPr lang="ko-KR" altLang="en-US" sz="1400" dirty="0" smtClean="0"/>
              <a:t>원하는 키 생성 전략을 선택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strategy : </a:t>
            </a:r>
            <a:r>
              <a:rPr lang="ko-KR" altLang="en-US" sz="1400" dirty="0" smtClean="0"/>
              <a:t>생성 타입 설정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generator : </a:t>
            </a:r>
            <a:r>
              <a:rPr lang="ko-KR" altLang="en-US" sz="1400" dirty="0" smtClean="0"/>
              <a:t>생성 시퀀스 이름을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30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68344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연관관계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391333"/>
            <a:ext cx="12192000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err="1" smtClean="0"/>
              <a:t>단방향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양방향</a:t>
            </a:r>
            <a:endParaRPr lang="en-US" altLang="ko-KR" sz="1000" dirty="0"/>
          </a:p>
          <a:p>
            <a:pPr lvl="1" fontAlgn="base"/>
            <a:r>
              <a:rPr lang="ko-KR" altLang="en-US" sz="1400" dirty="0" err="1" smtClean="0"/>
              <a:t>단방향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엔티티가</a:t>
            </a:r>
            <a:r>
              <a:rPr lang="ko-KR" altLang="en-US" sz="1400" dirty="0" smtClean="0"/>
              <a:t> 관계를 맺을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한쪽의 </a:t>
            </a:r>
            <a:r>
              <a:rPr lang="ko-KR" altLang="en-US" sz="1400" dirty="0" err="1" smtClean="0"/>
              <a:t>엔티티만</a:t>
            </a:r>
            <a:r>
              <a:rPr lang="ko-KR" altLang="en-US" sz="1400" dirty="0" smtClean="0"/>
              <a:t> 참조하고 있는 것을 의미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양방향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엔티티가</a:t>
            </a:r>
            <a:r>
              <a:rPr lang="ko-KR" altLang="en-US" sz="1400" dirty="0" smtClean="0"/>
              <a:t> 관계를 맺을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양쪽이 서로 참조하고 있는 것을 의미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데이터 모델링에서는 관계를 </a:t>
            </a:r>
            <a:r>
              <a:rPr lang="ko-KR" altLang="en-US" sz="1400" dirty="0" err="1" smtClean="0"/>
              <a:t>맺어주기만</a:t>
            </a:r>
            <a:r>
              <a:rPr lang="ko-KR" altLang="en-US" sz="1400" dirty="0" smtClean="0"/>
              <a:t> 하면 자동으로 </a:t>
            </a:r>
            <a:r>
              <a:rPr lang="ko-KR" altLang="en-US" sz="1400" dirty="0" err="1" smtClean="0"/>
              <a:t>양뱡향</a:t>
            </a:r>
            <a:r>
              <a:rPr lang="ko-KR" altLang="en-US" sz="1400" dirty="0" smtClean="0"/>
              <a:t> 관계가 되어서 서로 참조하지만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객체지향 모델링에서는 구현하고자 하는 서비스에 따라 </a:t>
            </a:r>
            <a:r>
              <a:rPr lang="ko-KR" altLang="en-US" sz="1400" dirty="0" err="1" smtClean="0"/>
              <a:t>단방향</a:t>
            </a:r>
            <a:r>
              <a:rPr lang="ko-KR" altLang="en-US" sz="1400" dirty="0" smtClean="0"/>
              <a:t> 관계인지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양뱡향</a:t>
            </a:r>
            <a:r>
              <a:rPr lang="ko-KR" altLang="en-US" sz="1400" dirty="0" smtClean="0"/>
              <a:t> 관계인지 적절한 선택을 해야한다</a:t>
            </a:r>
            <a:r>
              <a:rPr lang="en-US" altLang="ko-KR" sz="1400" dirty="0" smtClean="0"/>
              <a:t>.</a:t>
            </a:r>
          </a:p>
          <a:p>
            <a:pPr fontAlgn="base"/>
            <a:r>
              <a:rPr lang="ko-KR" altLang="en-US" sz="1800" dirty="0" smtClean="0"/>
              <a:t>다중성</a:t>
            </a:r>
            <a:endParaRPr lang="en-US" altLang="ko-KR" sz="1800" dirty="0" smtClean="0"/>
          </a:p>
          <a:p>
            <a:pPr lvl="1" fontAlgn="base"/>
            <a:r>
              <a:rPr lang="ko-KR" altLang="en-US" sz="1400" dirty="0" smtClean="0"/>
              <a:t>관계에 있는 두 </a:t>
            </a:r>
            <a:r>
              <a:rPr lang="ko-KR" altLang="en-US" sz="1400" dirty="0" err="1" smtClean="0"/>
              <a:t>엔티티는</a:t>
            </a:r>
            <a:r>
              <a:rPr lang="ko-KR" altLang="en-US" sz="1400" dirty="0" smtClean="0"/>
              <a:t> 다음 중 하나의 관계를 갖는다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Many To One : </a:t>
            </a:r>
            <a:r>
              <a:rPr lang="ko-KR" altLang="en-US" sz="1400" dirty="0" smtClean="0"/>
              <a:t>다대일</a:t>
            </a:r>
            <a:r>
              <a:rPr lang="en-US" altLang="ko-KR" sz="1400" dirty="0" smtClean="0"/>
              <a:t>(N : 1) - @</a:t>
            </a:r>
            <a:r>
              <a:rPr lang="en-US" altLang="ko-KR" sz="1400" dirty="0" err="1" smtClean="0"/>
              <a:t>ManyToOne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One To Many : </a:t>
            </a:r>
            <a:r>
              <a:rPr lang="ko-KR" altLang="en-US" sz="1400" dirty="0" smtClean="0"/>
              <a:t>일대다</a:t>
            </a:r>
            <a:r>
              <a:rPr lang="en-US" altLang="ko-KR" sz="1400" dirty="0" smtClean="0"/>
              <a:t>(1 : N) - @</a:t>
            </a:r>
            <a:r>
              <a:rPr lang="en-US" altLang="ko-KR" sz="1400" dirty="0" err="1" smtClean="0"/>
              <a:t>OneToMany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One To One : </a:t>
            </a:r>
            <a:r>
              <a:rPr lang="ko-KR" altLang="en-US" sz="1400" dirty="0" smtClean="0"/>
              <a:t>일대일</a:t>
            </a:r>
            <a:r>
              <a:rPr lang="en-US" altLang="ko-KR" sz="1400" dirty="0" smtClean="0"/>
              <a:t>(1 : 1) - </a:t>
            </a:r>
            <a:r>
              <a:rPr lang="en-US" altLang="ko-KR" sz="1400" dirty="0" err="1" smtClean="0"/>
              <a:t>OneToOne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Many To Many : </a:t>
            </a:r>
            <a:r>
              <a:rPr lang="ko-KR" altLang="en-US" sz="1400" dirty="0" smtClean="0"/>
              <a:t>다대다</a:t>
            </a:r>
            <a:r>
              <a:rPr lang="en-US" altLang="ko-KR" sz="1400" dirty="0" smtClean="0"/>
              <a:t>(N : N) - @</a:t>
            </a:r>
            <a:r>
              <a:rPr lang="en-US" altLang="ko-KR" sz="1400" dirty="0" err="1" smtClean="0"/>
              <a:t>ManyToMany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어떤 </a:t>
            </a:r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중심으로 상대 </a:t>
            </a:r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바라보느냐에 따라 다중성이 다름</a:t>
            </a:r>
            <a:endParaRPr lang="en-US" altLang="ko-KR" sz="1400" dirty="0" smtClean="0"/>
          </a:p>
          <a:p>
            <a:pPr fontAlgn="base"/>
            <a:r>
              <a:rPr lang="ko-KR" altLang="en-US" sz="1800" dirty="0" err="1" smtClean="0"/>
              <a:t>연관관계의</a:t>
            </a:r>
            <a:r>
              <a:rPr lang="ko-KR" altLang="en-US" sz="1800" dirty="0" smtClean="0"/>
              <a:t> 주인</a:t>
            </a:r>
            <a:endParaRPr lang="en-US" altLang="ko-KR" sz="1800" dirty="0" smtClean="0"/>
          </a:p>
          <a:p>
            <a:pPr lvl="1" fontAlgn="base"/>
            <a:r>
              <a:rPr lang="ko-KR" altLang="en-US" sz="1400" dirty="0" smtClean="0"/>
              <a:t>주인을 찾는 방법은 연관관계를 갖는 두 테이블에 대해서 외래 키를 갖는 테이블이 </a:t>
            </a:r>
            <a:r>
              <a:rPr lang="ko-KR" altLang="en-US" sz="1400" dirty="0" err="1" smtClean="0"/>
              <a:t>연관관계의</a:t>
            </a:r>
            <a:r>
              <a:rPr lang="ko-KR" altLang="en-US" sz="1400" dirty="0" smtClean="0"/>
              <a:t> 주인이 됨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err="1" smtClean="0"/>
              <a:t>연관관계의</a:t>
            </a:r>
            <a:r>
              <a:rPr lang="ko-KR" altLang="en-US" sz="1400" dirty="0" smtClean="0"/>
              <a:t> 주인만이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할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반면에 주인이 아닌 </a:t>
            </a:r>
            <a:r>
              <a:rPr lang="ko-KR" altLang="en-US" sz="1400" dirty="0" err="1" smtClean="0"/>
              <a:t>엔티티는</a:t>
            </a:r>
            <a:r>
              <a:rPr lang="ko-KR" altLang="en-US" sz="1400" dirty="0" smtClean="0"/>
              <a:t> 읽기만 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811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?(JDBC, Mapper, JPA insert </a:t>
            </a:r>
            <a:r>
              <a:rPr lang="ko-KR" altLang="en-US" sz="2400" dirty="0" smtClean="0"/>
              <a:t>코드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764"/>
            <a:ext cx="5040049" cy="5162550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18" y="4813071"/>
            <a:ext cx="2076740" cy="181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1390" y="770027"/>
            <a:ext cx="5041439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JDBC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17335" y="800432"/>
            <a:ext cx="5041439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Mapper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35204" y="4421739"/>
            <a:ext cx="5041439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JPA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61" y="1222169"/>
            <a:ext cx="354379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683442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연관관계 </a:t>
            </a:r>
            <a:r>
              <a:rPr lang="ko-KR" altLang="en-US" sz="2400" dirty="0" err="1" smtClean="0"/>
              <a:t>어노테이션</a:t>
            </a:r>
            <a:r>
              <a:rPr lang="ko-KR" altLang="en-US" sz="2400" dirty="0" smtClean="0"/>
              <a:t> 속성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391333"/>
            <a:ext cx="12192000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err="1" smtClean="0"/>
              <a:t>어노테이션</a:t>
            </a:r>
            <a:r>
              <a:rPr lang="ko-KR" altLang="en-US" sz="1800" dirty="0" smtClean="0"/>
              <a:t> 속성</a:t>
            </a:r>
            <a:endParaRPr lang="en-US" altLang="ko-KR" sz="1000" dirty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optional : false</a:t>
            </a:r>
            <a:r>
              <a:rPr lang="ko-KR" altLang="en-US" sz="1400" dirty="0" smtClean="0"/>
              <a:t>로 설정하면 연관된 </a:t>
            </a:r>
            <a:r>
              <a:rPr lang="ko-KR" altLang="en-US" sz="1400" dirty="0" err="1" smtClean="0"/>
              <a:t>엔티티가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항상있어야함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fetch : </a:t>
            </a:r>
            <a:r>
              <a:rPr lang="ko-KR" altLang="en-US" sz="1400" dirty="0" smtClean="0"/>
              <a:t>글로벌 </a:t>
            </a:r>
            <a:r>
              <a:rPr lang="ko-KR" altLang="en-US" sz="1400" dirty="0" err="1" smtClean="0"/>
              <a:t>패치전약을</a:t>
            </a:r>
            <a:r>
              <a:rPr lang="ko-KR" altLang="en-US" sz="1400" dirty="0" smtClean="0"/>
              <a:t> 설정한다</a:t>
            </a:r>
            <a:r>
              <a:rPr lang="en-US" altLang="ko-KR" sz="1400" dirty="0" smtClean="0"/>
              <a:t>.</a:t>
            </a:r>
          </a:p>
          <a:p>
            <a:pPr lvl="2" fontAlgn="base"/>
            <a:r>
              <a:rPr lang="en-US" altLang="ko-KR" sz="1000" dirty="0" err="1" smtClean="0"/>
              <a:t>FetchType.LAZY</a:t>
            </a:r>
            <a:r>
              <a:rPr lang="en-US" altLang="ko-KR" sz="1000" dirty="0" smtClean="0"/>
              <a:t> : </a:t>
            </a:r>
            <a:r>
              <a:rPr lang="ko-KR" altLang="en-US" sz="1000" dirty="0" err="1" smtClean="0"/>
              <a:t>지연로딩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객체가 실제 </a:t>
            </a:r>
            <a:r>
              <a:rPr lang="ko-KR" altLang="en-US" sz="1000" dirty="0" err="1"/>
              <a:t>사용될때</a:t>
            </a:r>
            <a:r>
              <a:rPr lang="ko-KR" altLang="en-US" sz="1000" dirty="0"/>
              <a:t> 로딩</a:t>
            </a:r>
            <a:endParaRPr lang="en-US" altLang="ko-KR" sz="1000" dirty="0" smtClean="0"/>
          </a:p>
          <a:p>
            <a:pPr lvl="2" fontAlgn="base"/>
            <a:r>
              <a:rPr lang="en-US" altLang="ko-KR" sz="1000" dirty="0" err="1" smtClean="0"/>
              <a:t>FetchType.EAGER</a:t>
            </a:r>
            <a:r>
              <a:rPr lang="en-US" altLang="ko-KR" sz="1000" dirty="0" smtClean="0"/>
              <a:t> : </a:t>
            </a:r>
            <a:r>
              <a:rPr lang="ko-KR" altLang="en-US" sz="1000" dirty="0" err="1" smtClean="0"/>
              <a:t>즉시로딩</a:t>
            </a:r>
            <a:r>
              <a:rPr lang="en-US" altLang="ko-KR" sz="1000" dirty="0" smtClean="0"/>
              <a:t>, JOIN </a:t>
            </a:r>
            <a:r>
              <a:rPr lang="en-US" altLang="ko-KR" sz="1000" dirty="0"/>
              <a:t>SQL</a:t>
            </a:r>
            <a:r>
              <a:rPr lang="ko-KR" altLang="en-US" sz="1000" dirty="0"/>
              <a:t>로 한번에 연관된 객체까지 </a:t>
            </a:r>
            <a:r>
              <a:rPr lang="ko-KR" altLang="en-US" sz="1000" dirty="0" err="1"/>
              <a:t>미리조회하는것</a:t>
            </a:r>
            <a:endParaRPr lang="en-US" altLang="ko-KR" sz="10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casecade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속성전이</a:t>
            </a:r>
            <a:r>
              <a:rPr lang="ko-KR" altLang="en-US" sz="1400" dirty="0" smtClean="0"/>
              <a:t> 가능을 사용</a:t>
            </a:r>
            <a:endParaRPr lang="en-US" altLang="ko-KR" sz="1400" dirty="0" smtClean="0"/>
          </a:p>
          <a:p>
            <a:pPr lvl="2" fontAlgn="base"/>
            <a:r>
              <a:rPr lang="en-US" altLang="ko-KR" sz="1000" dirty="0" err="1" smtClean="0"/>
              <a:t>CasecadeType.PERSIST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부모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저장할 때 자식 </a:t>
            </a:r>
            <a:r>
              <a:rPr lang="ko-KR" altLang="en-US" sz="1000" dirty="0" err="1" smtClean="0"/>
              <a:t>엔티티도</a:t>
            </a:r>
            <a:r>
              <a:rPr lang="ko-KR" altLang="en-US" sz="1000" dirty="0" smtClean="0"/>
              <a:t> 같이 저장</a:t>
            </a:r>
            <a:endParaRPr lang="en-US" altLang="ko-KR" sz="1000" dirty="0" smtClean="0"/>
          </a:p>
          <a:p>
            <a:pPr lvl="2" fontAlgn="base"/>
            <a:r>
              <a:rPr lang="en-US" altLang="ko-KR" sz="1000" dirty="0" err="1" smtClean="0"/>
              <a:t>CasecadeType.REMOVE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부모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삭제하면 자식 </a:t>
            </a:r>
            <a:r>
              <a:rPr lang="ko-KR" altLang="en-US" sz="1000" dirty="0" err="1" smtClean="0"/>
              <a:t>엔티티도</a:t>
            </a:r>
            <a:r>
              <a:rPr lang="ko-KR" altLang="en-US" sz="1000" dirty="0" smtClean="0"/>
              <a:t> 삭제</a:t>
            </a:r>
            <a:endParaRPr lang="en-US" altLang="ko-KR" sz="1000" dirty="0" smtClean="0"/>
          </a:p>
          <a:p>
            <a:pPr lvl="2" fontAlgn="base"/>
            <a:r>
              <a:rPr lang="en-US" altLang="ko-KR" sz="1000" dirty="0" err="1" smtClean="0"/>
              <a:t>CasecadeType.DETACH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부모 </a:t>
            </a:r>
            <a:r>
              <a:rPr lang="ko-KR" altLang="en-US" sz="1000" dirty="0" err="1" smtClean="0"/>
              <a:t>엔티티가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detach </a:t>
            </a:r>
            <a:r>
              <a:rPr lang="ko-KR" altLang="en-US" sz="1000" dirty="0" smtClean="0"/>
              <a:t>상태로 되면 자식 </a:t>
            </a:r>
            <a:r>
              <a:rPr lang="ko-KR" altLang="en-US" sz="1000" dirty="0" err="1" smtClean="0"/>
              <a:t>엔티티도</a:t>
            </a:r>
            <a:r>
              <a:rPr lang="ko-KR" altLang="en-US" sz="1000" dirty="0" smtClean="0"/>
              <a:t> 같이 </a:t>
            </a:r>
            <a:r>
              <a:rPr lang="en-US" altLang="ko-KR" sz="1000" dirty="0" smtClean="0"/>
              <a:t>detach</a:t>
            </a:r>
          </a:p>
          <a:p>
            <a:pPr lvl="2" fontAlgn="base"/>
            <a:r>
              <a:rPr lang="en-US" altLang="ko-KR" sz="1000" dirty="0" err="1" smtClean="0"/>
              <a:t>CasecadeType.REFRESH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부모 </a:t>
            </a:r>
            <a:r>
              <a:rPr lang="ko-KR" altLang="en-US" sz="1000" dirty="0" err="1" smtClean="0"/>
              <a:t>엔티티가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로부터 데이터를 다시 </a:t>
            </a:r>
            <a:r>
              <a:rPr lang="ko-KR" altLang="en-US" sz="1000" dirty="0" err="1" smtClean="0"/>
              <a:t>로드하면</a:t>
            </a:r>
            <a:r>
              <a:rPr lang="ko-KR" altLang="en-US" sz="1000" dirty="0" smtClean="0"/>
              <a:t> 자식 </a:t>
            </a:r>
            <a:r>
              <a:rPr lang="ko-KR" altLang="en-US" sz="1000" dirty="0" err="1" smtClean="0"/>
              <a:t>엔티티도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로 부터 데이터를 다시 로딩</a:t>
            </a:r>
            <a:endParaRPr lang="en-US" altLang="ko-KR" sz="1000" dirty="0" smtClean="0"/>
          </a:p>
          <a:p>
            <a:pPr lvl="2" fontAlgn="base"/>
            <a:r>
              <a:rPr lang="en-US" altLang="ko-KR" sz="1000" dirty="0" err="1" smtClean="0"/>
              <a:t>CasecadeType.MERGE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부모 </a:t>
            </a:r>
            <a:r>
              <a:rPr lang="ko-KR" altLang="en-US" sz="1000" dirty="0" err="1" smtClean="0"/>
              <a:t>엔티티가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detach </a:t>
            </a:r>
            <a:r>
              <a:rPr lang="ko-KR" altLang="en-US" sz="1000" dirty="0" smtClean="0"/>
              <a:t>상태에서 자식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추가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변경한 이후에 부모 </a:t>
            </a:r>
            <a:r>
              <a:rPr lang="ko-KR" altLang="en-US" sz="1000" dirty="0" err="1" smtClean="0"/>
              <a:t>엔티티가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merge</a:t>
            </a:r>
            <a:r>
              <a:rPr lang="ko-KR" altLang="en-US" sz="1000" dirty="0" smtClean="0"/>
              <a:t>를 수행하면 자식 </a:t>
            </a:r>
            <a:r>
              <a:rPr lang="ko-KR" altLang="en-US" sz="1000" dirty="0" err="1" smtClean="0"/>
              <a:t>엔티티도</a:t>
            </a:r>
            <a:r>
              <a:rPr lang="ko-KR" altLang="en-US" sz="1000" dirty="0" smtClean="0"/>
              <a:t> 변경사항이 적용</a:t>
            </a:r>
            <a:endParaRPr lang="en-US" altLang="ko-KR" sz="1000" dirty="0" smtClean="0"/>
          </a:p>
          <a:p>
            <a:pPr lvl="2" fontAlgn="base"/>
            <a:r>
              <a:rPr lang="en-US" altLang="ko-KR" sz="1000" dirty="0" err="1" smtClean="0"/>
              <a:t>CasecadeType.ALL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모두 </a:t>
            </a:r>
            <a:r>
              <a:rPr lang="en-US" altLang="ko-KR" sz="1000" dirty="0" err="1" smtClean="0"/>
              <a:t>casecade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옵션이 적용</a:t>
            </a:r>
            <a:endParaRPr lang="en-US" altLang="ko-KR" sz="10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targetEntity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연관된 </a:t>
            </a:r>
            <a:r>
              <a:rPr lang="ko-KR" altLang="en-US" sz="1400" dirty="0" err="1" smtClean="0"/>
              <a:t>엔티티의</a:t>
            </a:r>
            <a:r>
              <a:rPr lang="ko-KR" altLang="en-US" sz="1400" dirty="0" smtClean="0"/>
              <a:t> 타입 정보를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컬렉션을 사용해도 제네릭으로 타입 정보를 알 수 있음</a:t>
            </a:r>
            <a:r>
              <a:rPr lang="en-US" altLang="ko-KR" sz="1400" dirty="0" smtClean="0"/>
              <a:t>.</a:t>
            </a:r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err="1" smtClean="0"/>
              <a:t>mappedBy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연관관계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매핑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주인은 </a:t>
            </a:r>
            <a:r>
              <a:rPr lang="en-US" altLang="ko-KR" sz="1400" dirty="0" err="1" smtClean="0"/>
              <a:t>mappedBy</a:t>
            </a:r>
            <a:r>
              <a:rPr lang="ko-KR" altLang="en-US" sz="1400" dirty="0" smtClean="0"/>
              <a:t>속성을 사용하지 않고</a:t>
            </a:r>
            <a:r>
              <a:rPr lang="en-US" altLang="ko-KR" sz="1400" dirty="0" smtClean="0"/>
              <a:t>, @</a:t>
            </a:r>
            <a:r>
              <a:rPr lang="en-US" altLang="ko-KR" sz="1400" dirty="0" err="1" smtClean="0"/>
              <a:t>JoinColumn</a:t>
            </a:r>
            <a:r>
              <a:rPr lang="ko-KR" altLang="en-US" sz="1400" dirty="0" smtClean="0"/>
              <a:t>을 사용</a:t>
            </a:r>
            <a:endParaRPr lang="en-US" altLang="ko-KR" sz="1400" dirty="0" smtClean="0"/>
          </a:p>
          <a:p>
            <a:pPr lvl="1" fontAlgn="base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NoticeFile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8802328" cy="382005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0" y="4289367"/>
            <a:ext cx="12192000" cy="257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JoinColumn</a:t>
            </a:r>
            <a:endParaRPr lang="en-US" altLang="ko-KR" sz="1000" dirty="0"/>
          </a:p>
          <a:p>
            <a:pPr lvl="1" fontAlgn="base"/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매핑할 때 사용</a:t>
            </a:r>
            <a:endParaRPr lang="en-US" altLang="ko-KR" sz="1400" dirty="0" smtClean="0"/>
          </a:p>
          <a:p>
            <a:pPr lvl="1" fontAlgn="base"/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name : </a:t>
            </a:r>
            <a:r>
              <a:rPr lang="ko-KR" altLang="en-US" sz="1400" dirty="0" smtClean="0"/>
              <a:t>매핑할 </a:t>
            </a:r>
            <a:r>
              <a:rPr lang="ko-KR" altLang="en-US" sz="1400" dirty="0" err="1" smtClean="0"/>
              <a:t>외래키</a:t>
            </a:r>
            <a:r>
              <a:rPr lang="ko-KR" altLang="en-US" sz="1400" dirty="0" smtClean="0"/>
              <a:t> 이름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26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297817" cy="391332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게시판 글 등록 화면컨트롤러</a:t>
            </a:r>
            <a:endParaRPr lang="ko-KR" altLang="en-US" sz="2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90" y="2464945"/>
            <a:ext cx="3226728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등록 화면 </a:t>
            </a:r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" y="788311"/>
            <a:ext cx="4458322" cy="11050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740"/>
            <a:ext cx="7944959" cy="22767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47" y="396979"/>
            <a:ext cx="396295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297817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글 </a:t>
            </a:r>
            <a:r>
              <a:rPr lang="ko-KR" altLang="en-US" sz="2400" dirty="0" err="1" smtClean="0"/>
              <a:t>등록버튼</a:t>
            </a:r>
            <a:r>
              <a:rPr lang="ko-KR" altLang="en-US" sz="2400" dirty="0" smtClean="0"/>
              <a:t> 컨트롤러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11"/>
            <a:ext cx="5363323" cy="4896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90" y="3432265"/>
            <a:ext cx="4747309" cy="2219776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7894183" y="413380"/>
            <a:ext cx="4297817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</a:t>
            </a:r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894182" y="3081157"/>
            <a:ext cx="4297817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첨부파일 </a:t>
            </a:r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52" y="788311"/>
            <a:ext cx="4333147" cy="22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게시물첨부파일 물리적 </a:t>
            </a:r>
            <a:r>
              <a:rPr lang="ko-KR" altLang="en-US" sz="2400" dirty="0" err="1" smtClean="0"/>
              <a:t>저장위치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79"/>
            <a:ext cx="7193675" cy="64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297817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글 상세컨트롤러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11"/>
            <a:ext cx="5106113" cy="140037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-1392" y="2192603"/>
            <a:ext cx="4297817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글 상세 </a:t>
            </a:r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5" y="2999101"/>
            <a:ext cx="6573167" cy="87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" y="2587856"/>
            <a:ext cx="3301545" cy="42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930838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글 상세 수정 컨트롤러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" y="788311"/>
            <a:ext cx="6249272" cy="1066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592"/>
            <a:ext cx="7944959" cy="2314898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-1391" y="1926226"/>
            <a:ext cx="4297817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 글 수정 </a:t>
            </a:r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" y="4494464"/>
            <a:ext cx="406774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930838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글 상세 </a:t>
            </a:r>
            <a:r>
              <a:rPr lang="ko-KR" altLang="en-US" sz="2400" dirty="0" err="1" smtClean="0"/>
              <a:t>수정버튼</a:t>
            </a:r>
            <a:r>
              <a:rPr lang="ko-KR" altLang="en-US" sz="2400" dirty="0" smtClean="0"/>
              <a:t> 컨트롤러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11"/>
            <a:ext cx="5534797" cy="1857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20" y="788311"/>
            <a:ext cx="4029637" cy="215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8" y="3332593"/>
            <a:ext cx="3153215" cy="77163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234546" y="396978"/>
            <a:ext cx="5874328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NoticeService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err="1" smtClean="0"/>
              <a:t>noticeUpdate</a:t>
            </a:r>
            <a:endParaRPr lang="ko-KR" altLang="en-US" sz="24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43419" y="2941261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NoticeService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noticeUpdate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24444" y="4771045"/>
            <a:ext cx="6318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준영속상태의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다시 </a:t>
            </a:r>
            <a:r>
              <a:rPr lang="ko-KR" altLang="en-US" dirty="0" err="1" smtClean="0"/>
              <a:t>영속상태로</a:t>
            </a:r>
            <a:r>
              <a:rPr lang="ko-KR" altLang="en-US" dirty="0" smtClean="0"/>
              <a:t> 만들어주는 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다시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가 관리하는 상태를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영속성컨텍스트가 </a:t>
            </a:r>
            <a:r>
              <a:rPr lang="ko-KR" altLang="en-US" dirty="0" err="1" smtClean="0"/>
              <a:t>변경감지를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6442364" y="3931920"/>
            <a:ext cx="2036618" cy="1035301"/>
          </a:xfrm>
          <a:custGeom>
            <a:avLst/>
            <a:gdLst>
              <a:gd name="connsiteX0" fmla="*/ 2036618 w 2036618"/>
              <a:gd name="connsiteY0" fmla="*/ 0 h 1035301"/>
              <a:gd name="connsiteX1" fmla="*/ 1546167 w 2036618"/>
              <a:gd name="connsiteY1" fmla="*/ 814647 h 1035301"/>
              <a:gd name="connsiteX2" fmla="*/ 0 w 2036618"/>
              <a:gd name="connsiteY2" fmla="*/ 1030778 h 103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035301">
                <a:moveTo>
                  <a:pt x="2036618" y="0"/>
                </a:moveTo>
                <a:cubicBezTo>
                  <a:pt x="1961110" y="321425"/>
                  <a:pt x="1885603" y="642851"/>
                  <a:pt x="1546167" y="814647"/>
                </a:cubicBezTo>
                <a:cubicBezTo>
                  <a:pt x="1206731" y="986443"/>
                  <a:pt x="242454" y="1054331"/>
                  <a:pt x="0" y="103077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5647"/>
            <a:ext cx="1219200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게시판</a:t>
            </a:r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391" y="396979"/>
            <a:ext cx="4930838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게시판 글 상세 </a:t>
            </a:r>
            <a:r>
              <a:rPr lang="ko-KR" altLang="en-US" sz="2400" dirty="0" err="1" smtClean="0"/>
              <a:t>삭제버튼</a:t>
            </a:r>
            <a:r>
              <a:rPr lang="ko-KR" altLang="en-US" sz="2400" dirty="0" smtClean="0"/>
              <a:t> 컨트롤러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20" y="788311"/>
            <a:ext cx="4029637" cy="215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8" y="3332593"/>
            <a:ext cx="3153215" cy="77163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234546" y="396978"/>
            <a:ext cx="5874328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NoticeService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err="1" smtClean="0"/>
              <a:t>noticeUpdate</a:t>
            </a:r>
            <a:endParaRPr lang="ko-KR" altLang="en-US" sz="24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43419" y="2941261"/>
            <a:ext cx="5565453" cy="39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NoticeService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noticeUpdate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24444" y="4771045"/>
            <a:ext cx="6318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준영속</a:t>
            </a:r>
            <a:r>
              <a:rPr lang="ko-KR" altLang="en-US" dirty="0" smtClean="0"/>
              <a:t> 상태의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다시 영속 상태로 변경 하려면 병합을 </a:t>
            </a:r>
            <a:r>
              <a:rPr lang="ko-KR" altLang="en-US" dirty="0" err="1" smtClean="0"/>
              <a:t>사용하면됨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Merge()</a:t>
            </a:r>
            <a:r>
              <a:rPr lang="ko-KR" altLang="en-US" dirty="0" smtClean="0"/>
              <a:t>메서드는 </a:t>
            </a:r>
            <a:r>
              <a:rPr lang="ko-KR" altLang="en-US" dirty="0" err="1" smtClean="0"/>
              <a:t>준영속</a:t>
            </a:r>
            <a:r>
              <a:rPr lang="ko-KR" altLang="en-US" dirty="0" smtClean="0"/>
              <a:t> 상태의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받아서 그 정보로 새로운 영속 상태의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반환함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6442364" y="3931920"/>
            <a:ext cx="2036618" cy="1035301"/>
          </a:xfrm>
          <a:custGeom>
            <a:avLst/>
            <a:gdLst>
              <a:gd name="connsiteX0" fmla="*/ 2036618 w 2036618"/>
              <a:gd name="connsiteY0" fmla="*/ 0 h 1035301"/>
              <a:gd name="connsiteX1" fmla="*/ 1546167 w 2036618"/>
              <a:gd name="connsiteY1" fmla="*/ 814647 h 1035301"/>
              <a:gd name="connsiteX2" fmla="*/ 0 w 2036618"/>
              <a:gd name="connsiteY2" fmla="*/ 1030778 h 103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035301">
                <a:moveTo>
                  <a:pt x="2036618" y="0"/>
                </a:moveTo>
                <a:cubicBezTo>
                  <a:pt x="1961110" y="321425"/>
                  <a:pt x="1885603" y="642851"/>
                  <a:pt x="1546167" y="814647"/>
                </a:cubicBezTo>
                <a:cubicBezTo>
                  <a:pt x="1206731" y="986443"/>
                  <a:pt x="242454" y="1054331"/>
                  <a:pt x="0" y="103077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356"/>
            <a:ext cx="530616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389" y="270931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3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?(JPA </a:t>
            </a:r>
            <a:r>
              <a:rPr lang="ko-KR" altLang="en-US" sz="2400" dirty="0" smtClean="0"/>
              <a:t>추세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382386"/>
            <a:ext cx="5887272" cy="4029637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2319" y="1978429"/>
            <a:ext cx="6069681" cy="187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동아시아를 제외하고 대부분 나라에서는 </a:t>
            </a:r>
            <a:r>
              <a:rPr lang="en-US" altLang="ko-KR" sz="1800" dirty="0" smtClean="0"/>
              <a:t>Hibernate</a:t>
            </a:r>
            <a:r>
              <a:rPr lang="ko-KR" altLang="en-US" sz="1800" dirty="0" smtClean="0"/>
              <a:t>를 압도적으로 많이 사용하고 있다는 것을 알 수 있음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그만큼 </a:t>
            </a:r>
            <a:r>
              <a:rPr lang="en-US" altLang="ko-KR" sz="1800" dirty="0" smtClean="0"/>
              <a:t>JDBC</a:t>
            </a:r>
            <a:r>
              <a:rPr lang="ko-KR" altLang="en-US" sz="1800" dirty="0" smtClean="0"/>
              <a:t>를 직접 사용하는 </a:t>
            </a:r>
            <a:r>
              <a:rPr lang="en-US" altLang="ko-KR" sz="1800" dirty="0" err="1" smtClean="0"/>
              <a:t>Mybatis</a:t>
            </a:r>
            <a:r>
              <a:rPr lang="ko-KR" altLang="en-US" sz="1800" dirty="0" smtClean="0"/>
              <a:t>보다 </a:t>
            </a:r>
            <a:r>
              <a:rPr lang="en-US" altLang="ko-KR" sz="1800" dirty="0" smtClean="0"/>
              <a:t>JDBC</a:t>
            </a:r>
            <a:r>
              <a:rPr lang="ko-KR" altLang="en-US" sz="1800" dirty="0" smtClean="0"/>
              <a:t>를 노출하지 않고 </a:t>
            </a:r>
            <a:r>
              <a:rPr lang="en-US" altLang="ko-KR" sz="1800" dirty="0" smtClean="0"/>
              <a:t>ORM </a:t>
            </a:r>
            <a:r>
              <a:rPr lang="ko-KR" altLang="en-US" sz="1800" dirty="0" smtClean="0"/>
              <a:t>기술을 사용하는 </a:t>
            </a:r>
            <a:r>
              <a:rPr lang="en-US" altLang="ko-KR" sz="1800" dirty="0" smtClean="0"/>
              <a:t>JPA</a:t>
            </a:r>
            <a:r>
              <a:rPr lang="ko-KR" altLang="en-US" sz="1800" dirty="0" smtClean="0"/>
              <a:t>가 좋은 방식일 수 있다는 것을 알 수 있음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6417425" cy="39133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EntityManager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메서드 </a:t>
            </a:r>
            <a:r>
              <a:rPr lang="ko-KR" altLang="en-US" sz="2400" dirty="0" err="1" smtClean="0"/>
              <a:t>장표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자주 쓰이는 것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391333"/>
            <a:ext cx="12192000" cy="378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C : .persist(), merge()</a:t>
            </a:r>
          </a:p>
          <a:p>
            <a:pPr fontAlgn="base"/>
            <a:r>
              <a:rPr lang="en-US" altLang="ko-KR" sz="1800" dirty="0" smtClean="0"/>
              <a:t>R : .find()</a:t>
            </a:r>
          </a:p>
          <a:p>
            <a:pPr fontAlgn="base"/>
            <a:r>
              <a:rPr lang="en-US" altLang="ko-KR" sz="1800" dirty="0" smtClean="0"/>
              <a:t>U : </a:t>
            </a:r>
            <a:r>
              <a:rPr lang="en-US" altLang="ko-KR" sz="1800" dirty="0"/>
              <a:t>merge</a:t>
            </a:r>
            <a:r>
              <a:rPr lang="en-US" altLang="ko-KR" sz="1800" dirty="0" smtClean="0"/>
              <a:t>(), </a:t>
            </a:r>
            <a:r>
              <a:rPr lang="ko-KR" altLang="en-US" sz="1800" dirty="0" smtClean="0"/>
              <a:t>병합을 사용하면 모든 속성이 변경된다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병합시</a:t>
            </a:r>
            <a:r>
              <a:rPr lang="ko-KR" altLang="en-US" sz="1800" dirty="0" smtClean="0"/>
              <a:t> 값이 없으면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업데이트 할 위험도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병합은 편리하게 사용할 수 있다는 장점이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모든 필드를 교체한다는 위험성 때문에 사용을 지양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 smtClean="0"/>
              <a:t>D : .remove()</a:t>
            </a:r>
          </a:p>
          <a:p>
            <a:pPr fontAlgn="base"/>
            <a:r>
              <a:rPr lang="en-US" altLang="ko-KR" sz="1800" dirty="0" smtClean="0"/>
              <a:t>.flush()</a:t>
            </a:r>
          </a:p>
          <a:p>
            <a:pPr fontAlgn="base"/>
            <a:r>
              <a:rPr lang="en-US" altLang="ko-KR" sz="1800" dirty="0" smtClean="0"/>
              <a:t>.detach()</a:t>
            </a:r>
          </a:p>
          <a:p>
            <a:pPr fontAlgn="base"/>
            <a:r>
              <a:rPr lang="en-US" altLang="ko-KR" sz="1800" dirty="0" smtClean="0"/>
              <a:t>.clear()</a:t>
            </a:r>
          </a:p>
          <a:p>
            <a:pPr fontAlgn="base"/>
            <a:r>
              <a:rPr lang="en-US" altLang="ko-KR" sz="1800" dirty="0" smtClean="0"/>
              <a:t>.close()</a:t>
            </a:r>
          </a:p>
          <a:p>
            <a:pPr fontAlgn="base"/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createQuery</a:t>
            </a:r>
            <a:r>
              <a:rPr lang="en-US" altLang="ko-KR" sz="1800" dirty="0" smtClean="0"/>
              <a:t>(String </a:t>
            </a:r>
            <a:r>
              <a:rPr lang="en-US" altLang="ko-KR" sz="1800" dirty="0" err="1" smtClean="0"/>
              <a:t>qlString</a:t>
            </a:r>
            <a:r>
              <a:rPr lang="en-US" altLang="ko-KR" sz="1800" dirty="0" smtClean="0"/>
              <a:t>)</a:t>
            </a:r>
          </a:p>
          <a:p>
            <a:pPr fontAlgn="base"/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createNamedQuery</a:t>
            </a:r>
            <a:r>
              <a:rPr lang="en-US" altLang="ko-KR" sz="1800" dirty="0" smtClean="0"/>
              <a:t>(String name)</a:t>
            </a:r>
          </a:p>
        </p:txBody>
      </p:sp>
    </p:spTree>
    <p:extLst>
      <p:ext uri="{BB962C8B-B14F-4D97-AF65-F5344CB8AC3E}">
        <p14:creationId xmlns:p14="http://schemas.microsoft.com/office/powerpoint/2010/main" val="34317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요즘</a:t>
            </a:r>
            <a:r>
              <a:rPr lang="en-US" altLang="ko-KR" sz="2400" dirty="0" smtClean="0"/>
              <a:t>JPA </a:t>
            </a:r>
            <a:r>
              <a:rPr lang="ko-KR" altLang="en-US" sz="2400" dirty="0" smtClean="0"/>
              <a:t>사용법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JpaRepository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0" y="391333"/>
            <a:ext cx="12192000" cy="6466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 smtClean="0"/>
              <a:t>Public interface </a:t>
            </a:r>
            <a:r>
              <a:rPr lang="en-US" altLang="ko-KR" sz="1800" dirty="0" err="1" smtClean="0"/>
              <a:t>NoticeRepository</a:t>
            </a:r>
            <a:r>
              <a:rPr lang="en-US" altLang="ko-KR" sz="1800" dirty="0" smtClean="0"/>
              <a:t> extends </a:t>
            </a:r>
            <a:r>
              <a:rPr lang="en-US" altLang="ko-KR" sz="1800" dirty="0" err="1" smtClean="0"/>
              <a:t>JpaRepository</a:t>
            </a:r>
            <a:r>
              <a:rPr lang="en-US" altLang="ko-KR" sz="1800" dirty="0" smtClean="0"/>
              <a:t>&lt;Notice, Integer&gt;{   }</a:t>
            </a:r>
          </a:p>
          <a:p>
            <a:pPr fontAlgn="base"/>
            <a:r>
              <a:rPr lang="en-US" altLang="ko-KR" sz="1800" dirty="0" err="1" smtClean="0"/>
              <a:t>JpaRepository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인터페이스를 상속하기만 해도 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인터페이스에 따로 </a:t>
            </a:r>
            <a:r>
              <a:rPr lang="en-US" altLang="ko-KR" sz="1800" dirty="0" smtClean="0"/>
              <a:t>@Repository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어노테이션을</a:t>
            </a:r>
            <a:r>
              <a:rPr lang="ko-KR" altLang="en-US" sz="1800" dirty="0" smtClean="0"/>
              <a:t> 추가할 필요가 없음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 err="1" smtClean="0"/>
              <a:t>JpaRepository</a:t>
            </a:r>
            <a:r>
              <a:rPr lang="ko-KR" altLang="en-US" sz="1800" dirty="0" smtClean="0"/>
              <a:t>를 상속받을 때는 사용될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클래스와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값이 </a:t>
            </a:r>
            <a:r>
              <a:rPr lang="ko-KR" altLang="en-US" sz="1800" dirty="0" err="1" smtClean="0"/>
              <a:t>들어가게됨</a:t>
            </a:r>
            <a:r>
              <a:rPr lang="ko-KR" altLang="en-US" sz="1800" dirty="0" smtClean="0"/>
              <a:t> 즉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JpaRepository</a:t>
            </a:r>
            <a:r>
              <a:rPr lang="en-US" altLang="ko-KR" sz="1800" dirty="0" smtClean="0"/>
              <a:t>&lt;T, ID&gt; </a:t>
            </a:r>
            <a:r>
              <a:rPr lang="ko-KR" altLang="en-US" sz="1800" dirty="0" err="1" smtClean="0"/>
              <a:t>가됨</a:t>
            </a:r>
            <a:endParaRPr lang="en-US" altLang="ko-KR" sz="1800" dirty="0" smtClean="0"/>
          </a:p>
          <a:p>
            <a:pPr fontAlgn="base"/>
            <a:r>
              <a:rPr lang="en-US" altLang="ko-KR" sz="1800" dirty="0" err="1" smtClean="0"/>
              <a:t>JpaRepository</a:t>
            </a:r>
            <a:r>
              <a:rPr lang="ko-KR" altLang="en-US" sz="1800" dirty="0" smtClean="0"/>
              <a:t>를 단순하게 상속하는 것만으로 위의 인터페이스는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하나에 대해서 아래와 같은 기능을 제공</a:t>
            </a:r>
            <a:endParaRPr lang="en-US" altLang="ko-KR" sz="1800" dirty="0" smtClean="0"/>
          </a:p>
          <a:p>
            <a:pPr lvl="1" fontAlgn="base"/>
            <a:r>
              <a:rPr lang="en-US" altLang="ko-KR" sz="1400" dirty="0" smtClean="0"/>
              <a:t>save() : </a:t>
            </a:r>
            <a:r>
              <a:rPr lang="ko-KR" altLang="en-US" sz="1400" dirty="0" smtClean="0"/>
              <a:t>레코드 저장</a:t>
            </a:r>
            <a:r>
              <a:rPr lang="en-US" altLang="ko-KR" sz="1400" dirty="0" smtClean="0"/>
              <a:t>(insert, update)</a:t>
            </a:r>
          </a:p>
          <a:p>
            <a:pPr lvl="1" fontAlgn="base"/>
            <a:r>
              <a:rPr lang="en-US" altLang="ko-KR" sz="1400" dirty="0" err="1" smtClean="0"/>
              <a:t>findOne</a:t>
            </a:r>
            <a:r>
              <a:rPr lang="en-US" altLang="ko-KR" sz="1400" dirty="0" smtClean="0"/>
              <a:t>() : </a:t>
            </a:r>
            <a:r>
              <a:rPr lang="en-US" altLang="ko-KR" sz="1400" dirty="0" err="1" smtClean="0"/>
              <a:t>pk</a:t>
            </a:r>
            <a:r>
              <a:rPr lang="ko-KR" altLang="en-US" sz="1400" dirty="0" smtClean="0"/>
              <a:t>로 레코드 </a:t>
            </a:r>
            <a:r>
              <a:rPr lang="ko-KR" altLang="en-US" sz="1400" dirty="0" err="1" smtClean="0"/>
              <a:t>한건</a:t>
            </a:r>
            <a:r>
              <a:rPr lang="ko-KR" altLang="en-US" sz="1400" dirty="0" smtClean="0"/>
              <a:t> 찾기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err="1" smtClean="0"/>
              <a:t>findAll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전체 레코드 불러오기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정렬</a:t>
            </a:r>
            <a:r>
              <a:rPr lang="en-US" altLang="ko-KR" sz="1400" dirty="0" smtClean="0"/>
              <a:t>(sort),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pageable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count() : </a:t>
            </a:r>
            <a:r>
              <a:rPr lang="ko-KR" altLang="en-US" sz="1400" dirty="0" smtClean="0"/>
              <a:t>레코드 개수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delete() : </a:t>
            </a:r>
            <a:r>
              <a:rPr lang="ko-KR" altLang="en-US" sz="1400" dirty="0" smtClean="0"/>
              <a:t>레코드 삭제</a:t>
            </a:r>
            <a:endParaRPr lang="en-US" altLang="ko-KR" sz="1400" dirty="0" smtClean="0"/>
          </a:p>
          <a:p>
            <a:pPr fontAlgn="base"/>
            <a:r>
              <a:rPr lang="ko-KR" altLang="en-US" sz="1800" dirty="0" smtClean="0"/>
              <a:t>위의 기본기능을 제외한 조회 기능을 추가하고 싶으면 규칙에 맞는 메서드를 </a:t>
            </a:r>
            <a:r>
              <a:rPr lang="ko-KR" altLang="en-US" sz="1800" dirty="0" err="1" smtClean="0"/>
              <a:t>추가해야함</a:t>
            </a:r>
            <a:endParaRPr lang="en-US" altLang="ko-KR" sz="1800" dirty="0" smtClean="0"/>
          </a:p>
          <a:p>
            <a:pPr lvl="1" fontAlgn="base"/>
            <a:r>
              <a:rPr lang="en-US" altLang="ko-KR" sz="1400" dirty="0" smtClean="0"/>
              <a:t>ex) Notice </a:t>
            </a:r>
            <a:r>
              <a:rPr lang="en-US" altLang="ko-KR" sz="1400" dirty="0" err="1" smtClean="0"/>
              <a:t>findByName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noticeName</a:t>
            </a:r>
            <a:r>
              <a:rPr lang="en-US" altLang="ko-KR" sz="1400" dirty="0" smtClean="0"/>
              <a:t>);</a:t>
            </a:r>
          </a:p>
          <a:p>
            <a:pPr lvl="1" fontAlgn="base"/>
            <a:r>
              <a:rPr lang="en-US" altLang="ko-KR" sz="1400" dirty="0" smtClean="0"/>
              <a:t>ex) Notice </a:t>
            </a:r>
            <a:r>
              <a:rPr lang="en-US" altLang="ko-KR" sz="1400" dirty="0" err="1" smtClean="0"/>
              <a:t>findByTitle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noticeTitle</a:t>
            </a:r>
            <a:r>
              <a:rPr lang="en-US" altLang="ko-KR" sz="1400" dirty="0" smtClean="0"/>
              <a:t>);</a:t>
            </a:r>
          </a:p>
          <a:p>
            <a:pPr lvl="1" fontAlgn="base"/>
            <a:r>
              <a:rPr lang="en-US" altLang="ko-KR" sz="1400" dirty="0" err="1" smtClean="0"/>
              <a:t>findBy</a:t>
            </a:r>
            <a:r>
              <a:rPr lang="ko-KR" altLang="en-US" sz="1400" dirty="0" smtClean="0"/>
              <a:t>로 시작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쿼리를 요청하는 메서드 임을 알림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err="1" smtClean="0"/>
              <a:t>countBy</a:t>
            </a:r>
            <a:r>
              <a:rPr lang="ko-KR" altLang="en-US" sz="1400" dirty="0" smtClean="0"/>
              <a:t>로 시작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쿼리 결과 레코드 수를 요청하는 메서드 임을 알림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Query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포함할 수 있는 키워드는 다음과 같다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And : ex) </a:t>
            </a:r>
            <a:r>
              <a:rPr lang="en-US" altLang="ko-KR" sz="1400" dirty="0" err="1" smtClean="0"/>
              <a:t>findByNameAndTitle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noticeName</a:t>
            </a:r>
            <a:r>
              <a:rPr lang="en-US" altLang="ko-KR" sz="1400" dirty="0" smtClean="0"/>
              <a:t>, String </a:t>
            </a:r>
            <a:r>
              <a:rPr lang="en-US" altLang="ko-KR" sz="1400" dirty="0" err="1" smtClean="0"/>
              <a:t>noticeTitle</a:t>
            </a:r>
            <a:r>
              <a:rPr lang="en-US" altLang="ko-KR" sz="1400" dirty="0" smtClean="0"/>
              <a:t>); </a:t>
            </a:r>
            <a:r>
              <a:rPr lang="ko-KR" altLang="en-US" sz="1400" dirty="0" err="1" smtClean="0"/>
              <a:t>여러필드를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로 검색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Or : ex) </a:t>
            </a:r>
            <a:r>
              <a:rPr lang="en-US" altLang="ko-KR" sz="1400" dirty="0" err="1" smtClean="0"/>
              <a:t>findByNameOrTitle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noticeName</a:t>
            </a:r>
            <a:r>
              <a:rPr lang="en-US" altLang="ko-KR" sz="1400" dirty="0" smtClean="0"/>
              <a:t>, String </a:t>
            </a:r>
            <a:r>
              <a:rPr lang="en-US" altLang="ko-KR" sz="1400" dirty="0" err="1" smtClean="0"/>
              <a:t>noticeTitle</a:t>
            </a:r>
            <a:r>
              <a:rPr lang="en-US" altLang="ko-KR" sz="1400" dirty="0" smtClean="0"/>
              <a:t>); </a:t>
            </a:r>
            <a:r>
              <a:rPr lang="ko-KR" altLang="en-US" sz="1400" dirty="0" err="1" smtClean="0"/>
              <a:t>여러필드를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로 검색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Between : </a:t>
            </a:r>
            <a:r>
              <a:rPr lang="ko-KR" altLang="en-US" sz="1400" dirty="0" smtClean="0"/>
              <a:t>필드의 두 값 사이에 있는 항목 검색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Like : ex) </a:t>
            </a:r>
            <a:r>
              <a:rPr lang="en-US" altLang="ko-KR" sz="1400" dirty="0" err="1" smtClean="0"/>
              <a:t>findByNameLike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noticeName</a:t>
            </a:r>
            <a:r>
              <a:rPr lang="en-US" altLang="ko-KR" sz="1400" dirty="0" smtClean="0"/>
              <a:t>); like </a:t>
            </a:r>
            <a:r>
              <a:rPr lang="ko-KR" altLang="en-US" sz="1400" dirty="0" smtClean="0"/>
              <a:t>검색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err="1" smtClean="0"/>
              <a:t>IsNull</a:t>
            </a:r>
            <a:r>
              <a:rPr lang="en-US" altLang="ko-KR" sz="1400" dirty="0" smtClean="0"/>
              <a:t> : ex) </a:t>
            </a:r>
            <a:r>
              <a:rPr lang="en-US" altLang="ko-KR" sz="1400" dirty="0" err="1" smtClean="0"/>
              <a:t>findByNameIsNull</a:t>
            </a:r>
            <a:r>
              <a:rPr lang="en-US" altLang="ko-KR" sz="1400" dirty="0" smtClean="0"/>
              <a:t>(); null</a:t>
            </a:r>
            <a:r>
              <a:rPr lang="ko-KR" altLang="en-US" sz="1400" dirty="0" smtClean="0"/>
              <a:t>인 항목 검색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err="1" smtClean="0"/>
              <a:t>OrderBy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findByNameOrderByNameASC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noticeName</a:t>
            </a:r>
            <a:r>
              <a:rPr lang="en-US" altLang="ko-KR" sz="1400" dirty="0" smtClean="0"/>
              <a:t>); </a:t>
            </a:r>
            <a:r>
              <a:rPr lang="ko-KR" altLang="en-US" sz="1400" dirty="0" smtClean="0"/>
              <a:t>검색 결과를 정렬하여 전달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278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요즘</a:t>
            </a:r>
            <a:r>
              <a:rPr lang="en-US" altLang="ko-KR" sz="2400" dirty="0" smtClean="0"/>
              <a:t>JPA </a:t>
            </a:r>
            <a:r>
              <a:rPr lang="ko-KR" altLang="en-US" sz="2400" dirty="0" smtClean="0"/>
              <a:t>사용법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JpaRepository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코드 예제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223"/>
            <a:ext cx="4867954" cy="1409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7748"/>
            <a:ext cx="5048955" cy="714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31" y="0"/>
            <a:ext cx="3778369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2120"/>
            <a:ext cx="4197928" cy="39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79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766539"/>
            <a:ext cx="3848637" cy="3505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3" y="39720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6417425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쓰기위한</a:t>
            </a:r>
            <a:r>
              <a:rPr lang="ko-KR" altLang="en-US" sz="2400" dirty="0" smtClean="0"/>
              <a:t> 설정</a:t>
            </a:r>
            <a:r>
              <a:rPr lang="en-US" altLang="ko-KR" sz="2400" dirty="0" smtClean="0"/>
              <a:t>(pom.xml)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810596" y="766539"/>
            <a:ext cx="63189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JPA</a:t>
            </a:r>
            <a:r>
              <a:rPr lang="ko-KR" altLang="en-US" dirty="0" smtClean="0"/>
              <a:t>를 사용하기 위해선 </a:t>
            </a:r>
            <a:r>
              <a:rPr lang="en-US" altLang="ko-KR" dirty="0" smtClean="0"/>
              <a:t>Spring pom.xml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와 그 구현체인 </a:t>
            </a:r>
            <a:r>
              <a:rPr lang="en-US" altLang="ko-KR" dirty="0" smtClean="0"/>
              <a:t>hibernate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JPA</a:t>
            </a:r>
            <a:r>
              <a:rPr lang="ko-KR" altLang="en-US" dirty="0" smtClean="0"/>
              <a:t>는 인터페이스이며 특정 기능을 하는 라이브러리가 아님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Hibernate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의 구현체이기 때문에 </a:t>
            </a:r>
            <a:r>
              <a:rPr lang="en-US" altLang="ko-KR" dirty="0" smtClean="0"/>
              <a:t>hibernate</a:t>
            </a:r>
            <a:r>
              <a:rPr lang="ko-KR" altLang="en-US" dirty="0" smtClean="0"/>
              <a:t>를 주입해주었고 다른 구현체인 </a:t>
            </a:r>
            <a:r>
              <a:rPr lang="en-US" altLang="ko-KR" dirty="0" err="1" smtClean="0"/>
              <a:t>DataNucleus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EclipseLink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JPA </a:t>
            </a:r>
            <a:r>
              <a:rPr lang="ko-KR" altLang="en-US" dirty="0" smtClean="0"/>
              <a:t>구현체로 사용해도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만들어진 구현체를 사용하지 않는다면 개발자가 직접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를 구현해서 사용해도 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5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75340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Context-datasource.xml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6417425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쓰기위한</a:t>
            </a:r>
            <a:r>
              <a:rPr lang="ko-KR" altLang="en-US" sz="2400" dirty="0" smtClean="0"/>
              <a:t> 설정</a:t>
            </a:r>
            <a:r>
              <a:rPr lang="en-US" altLang="ko-KR" sz="2400" dirty="0" smtClean="0"/>
              <a:t>(context-datasource.xml)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011379" y="391332"/>
            <a:ext cx="5180622" cy="6475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000" dirty="0" smtClean="0"/>
              <a:t>35 ~ 41 line</a:t>
            </a:r>
          </a:p>
          <a:p>
            <a:pPr lvl="1" fontAlgn="base"/>
            <a:r>
              <a:rPr lang="ko-KR" altLang="en-US" sz="1000" dirty="0" err="1" smtClean="0"/>
              <a:t>교육서버의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를 사용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43 ~ 66 line</a:t>
            </a:r>
          </a:p>
          <a:p>
            <a:pPr lvl="1" fontAlgn="base"/>
            <a:r>
              <a:rPr lang="en-US" altLang="ko-KR" sz="1000" dirty="0" err="1" smtClean="0"/>
              <a:t>entityManagerFactory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설정을 함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45 line</a:t>
            </a:r>
          </a:p>
          <a:p>
            <a:pPr lvl="1" fontAlgn="base"/>
            <a:r>
              <a:rPr lang="en-US" altLang="ko-KR" sz="1000" dirty="0" err="1" smtClean="0"/>
              <a:t>entityManagerFactory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교육서버로</a:t>
            </a:r>
            <a:r>
              <a:rPr lang="ko-KR" altLang="en-US" sz="1000" dirty="0" smtClean="0"/>
              <a:t> 설정한 </a:t>
            </a:r>
            <a:r>
              <a:rPr lang="en-US" altLang="ko-KR" sz="1000" dirty="0" err="1" smtClean="0"/>
              <a:t>dataSource</a:t>
            </a:r>
            <a:r>
              <a:rPr lang="ko-KR" altLang="en-US" sz="1000" dirty="0" smtClean="0"/>
              <a:t>를 쓴다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46 ~ 48 line</a:t>
            </a:r>
          </a:p>
          <a:p>
            <a:pPr lvl="1" fontAlgn="base"/>
            <a:r>
              <a:rPr lang="en-US" altLang="ko-KR" sz="1000" dirty="0" smtClean="0"/>
              <a:t>JPA</a:t>
            </a:r>
            <a:r>
              <a:rPr lang="ko-KR" altLang="en-US" sz="1000" dirty="0" smtClean="0"/>
              <a:t>에 관한 설정으로 </a:t>
            </a:r>
            <a:r>
              <a:rPr lang="en-US" altLang="ko-KR" sz="1000" dirty="0" err="1" smtClean="0"/>
              <a:t>HibernateJpaVendorAdapter</a:t>
            </a:r>
            <a:r>
              <a:rPr lang="ko-KR" altLang="en-US" sz="1000" dirty="0" smtClean="0"/>
              <a:t>를 쓰겠다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en-US" altLang="ko-KR" sz="1000" dirty="0" smtClean="0"/>
              <a:t>49 ~ 53 line</a:t>
            </a:r>
          </a:p>
          <a:p>
            <a:pPr lvl="1" fontAlgn="base"/>
            <a:r>
              <a:rPr lang="en-US" altLang="ko-KR" sz="1000" dirty="0" smtClean="0"/>
              <a:t>51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line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egovframework.example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밑의 </a:t>
            </a:r>
            <a:r>
              <a:rPr lang="en-US" altLang="ko-KR" sz="1000" dirty="0" smtClean="0"/>
              <a:t>domain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JPA </a:t>
            </a:r>
            <a:r>
              <a:rPr lang="ko-KR" altLang="en-US" sz="1000" dirty="0" smtClean="0"/>
              <a:t>도메인으로 스캔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54 ~ 65 line</a:t>
            </a:r>
          </a:p>
          <a:p>
            <a:pPr lvl="1" fontAlgn="base"/>
            <a:r>
              <a:rPr lang="en-US" altLang="ko-KR" sz="1000" dirty="0" smtClean="0"/>
              <a:t>54 line </a:t>
            </a:r>
            <a:r>
              <a:rPr lang="en-US" altLang="ko-KR" sz="1000" dirty="0" err="1" smtClean="0"/>
              <a:t>jpa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55 ~ 64 line </a:t>
            </a:r>
            <a:r>
              <a:rPr lang="ko-KR" altLang="en-US" sz="1000" dirty="0" err="1" smtClean="0"/>
              <a:t>설정하위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57 line hibernate</a:t>
            </a:r>
            <a:r>
              <a:rPr lang="ko-KR" altLang="en-US" sz="1000" dirty="0" smtClean="0"/>
              <a:t>의 방언으로 오라클을 사용하겠다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58 line </a:t>
            </a:r>
            <a:r>
              <a:rPr lang="ko-KR" altLang="en-US" sz="1000" dirty="0" err="1" smtClean="0"/>
              <a:t>싱글엔디드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연관관계의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one to one, many to one</a:t>
            </a:r>
            <a:r>
              <a:rPr lang="ko-KR" altLang="en-US" sz="1000" dirty="0" smtClean="0"/>
              <a:t>의 경우에 </a:t>
            </a:r>
            <a:r>
              <a:rPr lang="ko-KR" altLang="en-US" sz="1000" dirty="0" err="1" smtClean="0"/>
              <a:t>아우터조인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fetch</a:t>
            </a:r>
            <a:r>
              <a:rPr lang="ko-KR" altLang="en-US" sz="1000" dirty="0" smtClean="0"/>
              <a:t>트리의 최대 깊이를 설정하는 것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은 디폴트 </a:t>
            </a:r>
            <a:r>
              <a:rPr lang="ko-KR" altLang="en-US" sz="1000" dirty="0" err="1" smtClean="0"/>
              <a:t>아우터조인페칭을</a:t>
            </a:r>
            <a:r>
              <a:rPr lang="ko-KR" altLang="en-US" sz="1000" dirty="0" smtClean="0"/>
              <a:t> 사용불가능하게 </a:t>
            </a:r>
            <a:r>
              <a:rPr lang="ko-KR" altLang="en-US" sz="1000" dirty="0" err="1" smtClean="0"/>
              <a:t>만듬</a:t>
            </a:r>
            <a:r>
              <a:rPr lang="en-US" altLang="ko-KR" sz="1000" dirty="0" smtClean="0"/>
              <a:t>. 0</a:t>
            </a:r>
            <a:r>
              <a:rPr lang="ko-KR" altLang="en-US" sz="1000" dirty="0" smtClean="0"/>
              <a:t>과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사이의 값들이 권장된다고 함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59 line </a:t>
            </a:r>
            <a:r>
              <a:rPr lang="ko-KR" altLang="en-US" sz="1000" dirty="0" smtClean="0"/>
              <a:t>선택 쿼리에서 가져올 행 수를 지정하는 데 사용</a:t>
            </a:r>
            <a:r>
              <a:rPr lang="en-US" altLang="ko-KR" sz="1000" dirty="0" smtClean="0"/>
              <a:t>, JDBC</a:t>
            </a:r>
            <a:r>
              <a:rPr lang="ko-KR" altLang="en-US" sz="1000" dirty="0" smtClean="0"/>
              <a:t>드라이버 내에서 명령문의 </a:t>
            </a:r>
            <a:r>
              <a:rPr lang="ko-KR" altLang="en-US" sz="1000" dirty="0" err="1" smtClean="0"/>
              <a:t>페치</a:t>
            </a:r>
            <a:r>
              <a:rPr lang="ko-KR" altLang="en-US" sz="1000" dirty="0" smtClean="0"/>
              <a:t> 크기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select </a:t>
            </a:r>
            <a:r>
              <a:rPr lang="ko-KR" altLang="en-US" sz="1000" dirty="0" smtClean="0"/>
              <a:t>문에 둘 이상의 행 결과가 </a:t>
            </a:r>
            <a:r>
              <a:rPr lang="ko-KR" altLang="en-US" sz="1000" dirty="0" err="1" smtClean="0"/>
              <a:t>있을때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페치되는</a:t>
            </a:r>
            <a:r>
              <a:rPr lang="ko-KR" altLang="en-US" sz="1000" dirty="0" smtClean="0"/>
              <a:t> 행 수를 설정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60 line </a:t>
            </a:r>
            <a:r>
              <a:rPr lang="ko-KR" altLang="en-US" sz="1000" dirty="0" smtClean="0"/>
              <a:t>단일 데이터베이스 수행 할 삽입 또는 업데이트 수를 지정하는데 사용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실행을 위해 한 번에 데이터베이스로 전송되는 업데이트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삽입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업데이트 및 삭제</a:t>
            </a:r>
            <a:r>
              <a:rPr lang="en-US" altLang="ko-KR" sz="1000" dirty="0" smtClean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 를 결정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61 line 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SQL </a:t>
            </a:r>
            <a:r>
              <a:rPr lang="ko-KR" altLang="en-US" sz="1000" dirty="0" smtClean="0"/>
              <a:t>문장들을 콘솔에 기록한다는 설정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62 line </a:t>
            </a:r>
            <a:r>
              <a:rPr lang="ko-KR" altLang="en-US" sz="1000" dirty="0" smtClean="0"/>
              <a:t>로그와 </a:t>
            </a:r>
            <a:r>
              <a:rPr lang="ko-KR" altLang="en-US" sz="1000" dirty="0" err="1" smtClean="0"/>
              <a:t>콘솔속에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SQL</a:t>
            </a:r>
            <a:r>
              <a:rPr lang="ko-KR" altLang="en-US" sz="1000" dirty="0" smtClean="0"/>
              <a:t>을 깔끔하게 프린트한다는 설정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정리된 모습으로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63 line hibernate </a:t>
            </a:r>
            <a:r>
              <a:rPr lang="ko-KR" altLang="en-US" sz="1000" dirty="0" smtClean="0"/>
              <a:t>내에 </a:t>
            </a:r>
            <a:r>
              <a:rPr lang="en-US" altLang="ko-KR" sz="1000" dirty="0" smtClean="0"/>
              <a:t>SQL </a:t>
            </a:r>
            <a:r>
              <a:rPr lang="ko-KR" altLang="en-US" sz="1000" dirty="0" smtClean="0"/>
              <a:t>주석들을 생성시킨다는 설정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68 ~ 70 line </a:t>
            </a:r>
            <a:r>
              <a:rPr lang="ko-KR" altLang="en-US" sz="1000" dirty="0" smtClean="0"/>
              <a:t>트랜잭션에 대한 설정</a:t>
            </a:r>
            <a:r>
              <a:rPr lang="en-US" altLang="ko-KR" sz="1000" dirty="0" smtClean="0"/>
              <a:t>, JPA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CRUD</a:t>
            </a:r>
            <a:r>
              <a:rPr lang="ko-KR" altLang="en-US" sz="1000" dirty="0" smtClean="0"/>
              <a:t>가 실행이 되면 트랜잭션도 실행된다는 설정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예외없이 </a:t>
            </a:r>
            <a:r>
              <a:rPr lang="ko-KR" altLang="en-US" sz="1000" dirty="0" err="1" smtClean="0"/>
              <a:t>메소드가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잘수행되면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transactionManager.commit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예외가 발생한다면 </a:t>
            </a:r>
            <a:r>
              <a:rPr lang="en-US" altLang="ko-KR" sz="1000" dirty="0" err="1" smtClean="0"/>
              <a:t>transactionManager.rollback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72 line </a:t>
            </a:r>
            <a:r>
              <a:rPr lang="en-US" altLang="ko-KR" sz="1000" dirty="0" err="1" smtClean="0"/>
              <a:t>entityManagerFactory</a:t>
            </a:r>
            <a:r>
              <a:rPr lang="ko-KR" altLang="en-US" sz="1000" dirty="0" smtClean="0"/>
              <a:t>를 트랜잭션으로 등록</a:t>
            </a:r>
            <a:endParaRPr lang="en-US" altLang="ko-KR" sz="1000" dirty="0" smtClean="0"/>
          </a:p>
          <a:p>
            <a:pPr lvl="1" fontAlgn="base"/>
            <a:r>
              <a:rPr lang="en-US" altLang="ko-KR" sz="1000" dirty="0" smtClean="0"/>
              <a:t>74 line </a:t>
            </a:r>
            <a:r>
              <a:rPr lang="ko-KR" altLang="en-US" sz="1000" dirty="0" smtClean="0"/>
              <a:t>등록된 빈을 스캔하고 활성화 한다는 설정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5543"/>
            <a:ext cx="7011378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?(JPA 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단점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390" y="997526"/>
            <a:ext cx="6069681" cy="586047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생산성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JPA</a:t>
            </a:r>
            <a:r>
              <a:rPr lang="ko-KR" altLang="en-US" sz="1400" dirty="0" smtClean="0"/>
              <a:t>를 사용하게 되면 쿼리를 직접 생성하는 것이 아니고 만들어진 객체로 데이터베이스를 다루기 때문에 객체중심으로 개발 진행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ko-KR" altLang="en-US" sz="1800" dirty="0" smtClean="0"/>
              <a:t>유지보수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쿼리가 수정되면 그에 따라 담을 </a:t>
            </a:r>
            <a:r>
              <a:rPr lang="en-US" altLang="ko-KR" sz="1400" dirty="0" smtClean="0"/>
              <a:t>DTO </a:t>
            </a:r>
            <a:r>
              <a:rPr lang="ko-KR" altLang="en-US" sz="1400" dirty="0" smtClean="0"/>
              <a:t>필드도 모두 변경이 되어야 하지만 </a:t>
            </a:r>
            <a:r>
              <a:rPr lang="en-US" altLang="ko-KR" sz="1400" dirty="0" smtClean="0"/>
              <a:t>JPA</a:t>
            </a:r>
            <a:r>
              <a:rPr lang="ko-KR" altLang="en-US" sz="1400" dirty="0" smtClean="0"/>
              <a:t>를 사용하게 되면 단순히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클래스 정보만 변경하면 쉽게 관리가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800" dirty="0" smtClean="0"/>
              <a:t>성능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일반적인 </a:t>
            </a:r>
            <a:r>
              <a:rPr lang="en-US" altLang="ko-KR" sz="1400" dirty="0" smtClean="0"/>
              <a:t>Spring</a:t>
            </a:r>
            <a:r>
              <a:rPr lang="ko-KR" altLang="en-US" sz="1400" dirty="0" smtClean="0"/>
              <a:t>의 캐시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기능처럼 동일한 쿼리에 대한 캐시 기능을 사용하기 때문에 더욱 높은 성능적 효율성을 경험</a:t>
            </a:r>
            <a:endParaRPr lang="en-US" altLang="ko-KR" sz="1400" dirty="0" smtClean="0"/>
          </a:p>
          <a:p>
            <a:r>
              <a:rPr lang="ko-KR" altLang="en-US" sz="1800" dirty="0" smtClean="0"/>
              <a:t>표준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진영의 </a:t>
            </a:r>
            <a:r>
              <a:rPr lang="en-US" altLang="ko-KR" sz="1400" dirty="0" smtClean="0"/>
              <a:t>ORM(Object-Relational Mapping(</a:t>
            </a:r>
            <a:r>
              <a:rPr lang="ko-KR" altLang="en-US" sz="1400" dirty="0" smtClean="0"/>
              <a:t>객체관계매핑</a:t>
            </a:r>
            <a:r>
              <a:rPr lang="en-US" altLang="ko-KR" sz="1400" dirty="0" smtClean="0"/>
              <a:t>)) </a:t>
            </a:r>
            <a:r>
              <a:rPr lang="ko-KR" altLang="en-US" sz="1400" dirty="0" smtClean="0"/>
              <a:t>기술 표준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22319" y="997526"/>
            <a:ext cx="6069681" cy="586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복잡한 쿼리는 해결이 까다로움</a:t>
            </a:r>
            <a:r>
              <a:rPr lang="en-US" altLang="ko-KR" sz="1800" dirty="0" smtClean="0"/>
              <a:t>.(</a:t>
            </a:r>
            <a:r>
              <a:rPr lang="ko-KR" altLang="en-US" sz="1800" dirty="0" smtClean="0"/>
              <a:t>통계 쿼리 등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학습 곡선이 높음</a:t>
            </a:r>
            <a:r>
              <a:rPr lang="en-US" altLang="ko-KR" sz="1800" dirty="0" smtClean="0"/>
              <a:t>.(</a:t>
            </a:r>
            <a:r>
              <a:rPr lang="ko-KR" altLang="en-US" sz="1800" dirty="0" smtClean="0"/>
              <a:t>학습하는데 시간이 걸림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복잡한 쿼리보다는 실시간 처리에 사용되는 쿼리에 적합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JPA</a:t>
            </a:r>
            <a:r>
              <a:rPr lang="ko-KR" altLang="en-US" sz="1800" dirty="0" smtClean="0"/>
              <a:t>도 분명 단점이 존재하기 때문에 서비스에 따라 </a:t>
            </a:r>
            <a:r>
              <a:rPr lang="en-US" altLang="ko-KR" sz="1800" dirty="0" err="1" smtClean="0"/>
              <a:t>Mybatis</a:t>
            </a:r>
            <a:r>
              <a:rPr lang="ko-KR" altLang="en-US" sz="1800" dirty="0" smtClean="0"/>
              <a:t>를 사용할 지 </a:t>
            </a:r>
            <a:r>
              <a:rPr lang="en-US" altLang="ko-KR" sz="1800" dirty="0" smtClean="0"/>
              <a:t>JPA</a:t>
            </a:r>
            <a:r>
              <a:rPr lang="ko-KR" altLang="en-US" sz="1800" dirty="0" smtClean="0"/>
              <a:t>를 사용할 지 결정해야함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390" y="382386"/>
            <a:ext cx="12220404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rgbClr val="0070C0"/>
                </a:solidFill>
              </a:rPr>
              <a:t>장점</a:t>
            </a:r>
            <a:r>
              <a:rPr lang="en-US" altLang="ko-KR" sz="2400" dirty="0" smtClean="0"/>
              <a:t>						     </a:t>
            </a:r>
            <a:r>
              <a:rPr lang="ko-KR" altLang="en-US" sz="2400" dirty="0" smtClean="0">
                <a:solidFill>
                  <a:srgbClr val="FF0000"/>
                </a:solidFill>
              </a:rPr>
              <a:t>단점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?(JPA </a:t>
            </a:r>
            <a:r>
              <a:rPr lang="ko-KR" altLang="en-US" sz="2400" dirty="0" smtClean="0"/>
              <a:t>동작 방식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382386"/>
            <a:ext cx="7459116" cy="446784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-1390" y="5241568"/>
            <a:ext cx="10832874" cy="36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JAVA </a:t>
            </a:r>
            <a:r>
              <a:rPr lang="ko-KR" altLang="en-US" sz="1800" dirty="0" smtClean="0"/>
              <a:t>애플리케이션에서 </a:t>
            </a:r>
            <a:r>
              <a:rPr lang="en-US" altLang="ko-KR" sz="1800" dirty="0"/>
              <a:t>JPA</a:t>
            </a:r>
            <a:r>
              <a:rPr lang="ko-KR" altLang="en-US" sz="1800" dirty="0"/>
              <a:t>에게 명령하면</a:t>
            </a:r>
            <a:r>
              <a:rPr lang="en-US" altLang="ko-KR" sz="1800" dirty="0"/>
              <a:t>, JPA</a:t>
            </a:r>
            <a:r>
              <a:rPr lang="ko-KR" altLang="en-US" sz="1800" dirty="0"/>
              <a:t>는 </a:t>
            </a:r>
            <a:r>
              <a:rPr lang="en-US" altLang="ko-KR" sz="1800" dirty="0"/>
              <a:t>JDBC API</a:t>
            </a:r>
            <a:r>
              <a:rPr lang="ko-KR" altLang="en-US" sz="1800" dirty="0"/>
              <a:t>를 사용해서 </a:t>
            </a:r>
            <a:r>
              <a:rPr lang="en-US" altLang="ko-KR" sz="1800" dirty="0"/>
              <a:t>SQL</a:t>
            </a:r>
            <a:r>
              <a:rPr lang="ko-KR" altLang="en-US" sz="1800" dirty="0"/>
              <a:t>을 만들어서 </a:t>
            </a:r>
            <a:r>
              <a:rPr lang="en-US" altLang="ko-KR" sz="1800" dirty="0"/>
              <a:t>DB</a:t>
            </a:r>
            <a:r>
              <a:rPr lang="ko-KR" altLang="en-US" sz="1800" dirty="0"/>
              <a:t>에 </a:t>
            </a:r>
            <a:r>
              <a:rPr lang="ko-KR" altLang="en-US" sz="1800" dirty="0" smtClean="0"/>
              <a:t>보냄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32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?(JPA </a:t>
            </a:r>
            <a:r>
              <a:rPr lang="ko-KR" altLang="en-US" sz="2400" dirty="0" smtClean="0"/>
              <a:t>동작 방식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7430537" cy="505848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908959" y="382386"/>
            <a:ext cx="6283041" cy="1546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/>
              <a:t>JPA</a:t>
            </a:r>
            <a:r>
              <a:rPr lang="ko-KR" altLang="en-US" sz="1800" dirty="0"/>
              <a:t>에게 </a:t>
            </a:r>
            <a:r>
              <a:rPr lang="en-US" altLang="ko-KR" sz="1800" dirty="0"/>
              <a:t>Member</a:t>
            </a:r>
            <a:r>
              <a:rPr lang="ko-KR" altLang="en-US" sz="1800" dirty="0"/>
              <a:t>객체를 넘기면 </a:t>
            </a:r>
            <a:r>
              <a:rPr lang="en-US" altLang="ko-KR" sz="1800" dirty="0"/>
              <a:t>JPA</a:t>
            </a:r>
            <a:r>
              <a:rPr lang="ko-KR" altLang="en-US" sz="1800" dirty="0"/>
              <a:t>가 객체를 분석</a:t>
            </a:r>
          </a:p>
          <a:p>
            <a:pPr fontAlgn="base"/>
            <a:r>
              <a:rPr lang="en-US" altLang="ko-KR" sz="1800" dirty="0" smtClean="0"/>
              <a:t>INSERT QUERY </a:t>
            </a:r>
            <a:r>
              <a:rPr lang="ko-KR" altLang="en-US" sz="1800" dirty="0"/>
              <a:t>생성</a:t>
            </a:r>
            <a:r>
              <a:rPr lang="en-US" altLang="ko-KR" sz="1800" dirty="0"/>
              <a:t>(JPA</a:t>
            </a:r>
            <a:r>
              <a:rPr lang="ko-KR" altLang="en-US" sz="1800" dirty="0"/>
              <a:t>가 </a:t>
            </a:r>
            <a:r>
              <a:rPr lang="en-US" altLang="ko-KR" sz="1800" dirty="0" smtClean="0"/>
              <a:t>QUERY </a:t>
            </a:r>
            <a:r>
              <a:rPr lang="ko-KR" altLang="en-US" sz="1800" dirty="0" smtClean="0"/>
              <a:t>를 </a:t>
            </a:r>
            <a:r>
              <a:rPr lang="ko-KR" altLang="en-US" sz="1800" dirty="0" err="1"/>
              <a:t>만듬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/>
            <a:r>
              <a:rPr lang="en-US" altLang="ko-KR" sz="1800" dirty="0" smtClean="0"/>
              <a:t>JPA</a:t>
            </a:r>
            <a:r>
              <a:rPr lang="ko-KR" altLang="en-US" sz="1800" dirty="0"/>
              <a:t>가 </a:t>
            </a:r>
            <a:r>
              <a:rPr lang="en-US" altLang="ko-KR" sz="1800" dirty="0"/>
              <a:t>JDBC API</a:t>
            </a:r>
            <a:r>
              <a:rPr lang="ko-KR" altLang="en-US" sz="1800" dirty="0"/>
              <a:t>를 사용해서 </a:t>
            </a:r>
            <a:r>
              <a:rPr lang="en-US" altLang="ko-KR" sz="1800" dirty="0" smtClean="0"/>
              <a:t>INSERT QUERY</a:t>
            </a:r>
            <a:r>
              <a:rPr lang="ko-KR" altLang="en-US" sz="1800" dirty="0" smtClean="0"/>
              <a:t>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보냄</a:t>
            </a:r>
          </a:p>
          <a:p>
            <a:pPr fontAlgn="base"/>
            <a:r>
              <a:rPr lang="ko-KR" altLang="en-US" sz="1800" dirty="0" smtClean="0"/>
              <a:t>패러다임의 </a:t>
            </a:r>
            <a:r>
              <a:rPr lang="ko-KR" altLang="en-US" sz="1800" dirty="0"/>
              <a:t>불일치 </a:t>
            </a:r>
            <a:r>
              <a:rPr lang="ko-KR" altLang="en-US" sz="1800" dirty="0" smtClean="0"/>
              <a:t>해결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JPA</a:t>
            </a:r>
            <a:r>
              <a:rPr lang="ko-KR" altLang="en-US" sz="2400" dirty="0" smtClean="0"/>
              <a:t>를 왜 사용해야 하는가</a:t>
            </a:r>
            <a:r>
              <a:rPr lang="en-US" altLang="ko-KR" sz="2400" dirty="0" smtClean="0"/>
              <a:t>?(JPA </a:t>
            </a:r>
            <a:r>
              <a:rPr lang="ko-KR" altLang="en-US" sz="2400" dirty="0" smtClean="0"/>
              <a:t>동작 방식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7516274" cy="516327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908959" y="382386"/>
            <a:ext cx="6283041" cy="19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dirty="0"/>
              <a:t>JPA</a:t>
            </a:r>
            <a:r>
              <a:rPr lang="ko-KR" altLang="en-US" sz="1800" dirty="0"/>
              <a:t>에게 </a:t>
            </a:r>
            <a:r>
              <a:rPr lang="en-US" altLang="ko-KR" sz="1800" dirty="0"/>
              <a:t>PK</a:t>
            </a:r>
            <a:r>
              <a:rPr lang="ko-KR" altLang="en-US" sz="1800" dirty="0"/>
              <a:t>값으로 </a:t>
            </a:r>
            <a:r>
              <a:rPr lang="en-US" altLang="ko-KR" sz="1800" dirty="0"/>
              <a:t>find </a:t>
            </a:r>
            <a:r>
              <a:rPr lang="ko-KR" altLang="en-US" sz="1800" dirty="0"/>
              <a:t>요청</a:t>
            </a:r>
          </a:p>
          <a:p>
            <a:pPr fontAlgn="base"/>
            <a:r>
              <a:rPr lang="en-US" altLang="ko-KR" sz="1800" dirty="0"/>
              <a:t>JPA</a:t>
            </a:r>
            <a:r>
              <a:rPr lang="ko-KR" altLang="en-US" sz="1800" dirty="0"/>
              <a:t>는 </a:t>
            </a:r>
            <a:r>
              <a:rPr lang="en-US" altLang="ko-KR" sz="1800" dirty="0"/>
              <a:t>SELECT </a:t>
            </a:r>
            <a:r>
              <a:rPr lang="en-US" altLang="ko-KR" sz="1800" dirty="0" smtClean="0"/>
              <a:t>QUERY </a:t>
            </a:r>
            <a:r>
              <a:rPr lang="ko-KR" altLang="en-US" sz="1800" dirty="0"/>
              <a:t>생성</a:t>
            </a:r>
          </a:p>
          <a:p>
            <a:pPr fontAlgn="base"/>
            <a:r>
              <a:rPr lang="en-US" altLang="ko-KR" sz="1800" dirty="0"/>
              <a:t>JDBC API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DB</a:t>
            </a:r>
            <a:r>
              <a:rPr lang="ko-KR" altLang="en-US" sz="1800" dirty="0"/>
              <a:t>에 보내고 결과를 받음</a:t>
            </a:r>
          </a:p>
          <a:p>
            <a:pPr fontAlgn="base"/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매핑</a:t>
            </a:r>
          </a:p>
          <a:p>
            <a:pPr fontAlgn="base"/>
            <a:r>
              <a:rPr lang="ko-KR" altLang="en-US" sz="1800" dirty="0"/>
              <a:t>패러다임 불일치 해결</a:t>
            </a:r>
          </a:p>
        </p:txBody>
      </p:sp>
    </p:spTree>
    <p:extLst>
      <p:ext uri="{BB962C8B-B14F-4D97-AF65-F5344CB8AC3E}">
        <p14:creationId xmlns:p14="http://schemas.microsoft.com/office/powerpoint/2010/main" val="37330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DB Table </a:t>
            </a:r>
            <a:r>
              <a:rPr lang="ko-KR" altLang="en-US" sz="2400" dirty="0" smtClean="0"/>
              <a:t>설계</a:t>
            </a:r>
            <a:r>
              <a:rPr lang="en-US" altLang="ko-KR" sz="2400" dirty="0" smtClean="0"/>
              <a:t>(User, Notice, </a:t>
            </a:r>
            <a:r>
              <a:rPr lang="en-US" altLang="ko-KR" sz="2400" dirty="0" err="1" smtClean="0"/>
              <a:t>NoticeFile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" y="1296014"/>
            <a:ext cx="1049801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390" y="-8946"/>
            <a:ext cx="12193390" cy="39133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회원가입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6"/>
            <a:ext cx="2838846" cy="7621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1144492"/>
            <a:ext cx="12193390" cy="391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회원가입 </a:t>
            </a:r>
            <a:r>
              <a:rPr lang="en-US" altLang="ko-KR" sz="2400" dirty="0" smtClean="0"/>
              <a:t>JSP                                                </a:t>
            </a:r>
            <a:r>
              <a:rPr lang="ko-KR" altLang="en-US" sz="2400" dirty="0" smtClean="0"/>
              <a:t>가입 버튼 누를 시 컨트롤러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824"/>
            <a:ext cx="5191850" cy="3381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" y="4917671"/>
            <a:ext cx="2743583" cy="1609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50" y="1535824"/>
            <a:ext cx="519185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2234</Words>
  <Application>Microsoft Office PowerPoint</Application>
  <PresentationFormat>와이드스크린</PresentationFormat>
  <Paragraphs>287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목차</vt:lpstr>
      <vt:lpstr>JPA를 왜 사용해야 하는가?(JDBC, Mapper, JPA insert 코드)</vt:lpstr>
      <vt:lpstr>JPA를 왜 사용해야 하는가?(JPA 추세)</vt:lpstr>
      <vt:lpstr>JPA를 왜 사용해야 하는가?(JPA 장, 단점)</vt:lpstr>
      <vt:lpstr>JPA를 왜 사용해야 하는가?(JPA 동작 방식)</vt:lpstr>
      <vt:lpstr>JPA를 왜 사용해야 하는가?(JPA 동작 방식)</vt:lpstr>
      <vt:lpstr>JPA를 왜 사용해야 하는가?(JPA 동작 방식)</vt:lpstr>
      <vt:lpstr>DB Table 설계(User, Notice, NoticeFile 테이블)</vt:lpstr>
      <vt:lpstr>회원가입</vt:lpstr>
      <vt:lpstr>클라이언트에서 보낸 요청 값 서버에서 받는 방법</vt:lpstr>
      <vt:lpstr>User 클래스</vt:lpstr>
      <vt:lpstr>PowerPoint 프레젠테이션</vt:lpstr>
      <vt:lpstr>PowerPoint 프레젠테이션</vt:lpstr>
      <vt:lpstr>로그인 JSP</vt:lpstr>
      <vt:lpstr>게시판 목록 컨트롤러</vt:lpstr>
      <vt:lpstr>PowerPoint 프레젠테이션</vt:lpstr>
      <vt:lpstr>Notice 클래스</vt:lpstr>
      <vt:lpstr>PowerPoint 프레젠테이션</vt:lpstr>
      <vt:lpstr>PowerPoint 프레젠테이션</vt:lpstr>
      <vt:lpstr>PowerPoint 프레젠테이션</vt:lpstr>
      <vt:lpstr>NoticeFile 클래스</vt:lpstr>
      <vt:lpstr>게시판 글 등록 화면컨트롤러</vt:lpstr>
      <vt:lpstr>게시판 글 등록버튼 컨트롤러</vt:lpstr>
      <vt:lpstr>PowerPoint 프레젠테이션</vt:lpstr>
      <vt:lpstr>게시판 글 상세컨트롤러</vt:lpstr>
      <vt:lpstr>게시판 글 상세 수정 컨트롤러</vt:lpstr>
      <vt:lpstr>게시판 글 상세 수정버튼 컨트롤러</vt:lpstr>
      <vt:lpstr>게시판 글 상세 삭제버튼 컨트롤러</vt:lpstr>
      <vt:lpstr>끝</vt:lpstr>
      <vt:lpstr>EntityManager 메서드 장표(자주 쓰이는 것)</vt:lpstr>
      <vt:lpstr>요즘JPA 사용법(JpaRepository)</vt:lpstr>
      <vt:lpstr>요즘JPA 사용법(JpaRepository) 코드 예제</vt:lpstr>
      <vt:lpstr>JPA를 쓰기위한 설정(pom.xml)</vt:lpstr>
      <vt:lpstr>JPA를 쓰기위한 설정(context-datasource.xml)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KLIC</dc:creator>
  <cp:lastModifiedBy>pc</cp:lastModifiedBy>
  <cp:revision>224</cp:revision>
  <dcterms:created xsi:type="dcterms:W3CDTF">2021-01-18T04:59:47Z</dcterms:created>
  <dcterms:modified xsi:type="dcterms:W3CDTF">2021-05-11T05:21:52Z</dcterms:modified>
</cp:coreProperties>
</file>