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6" r:id="rId4"/>
    <p:sldId id="260" r:id="rId5"/>
    <p:sldId id="271" r:id="rId6"/>
    <p:sldId id="261" r:id="rId7"/>
    <p:sldId id="257" r:id="rId8"/>
    <p:sldId id="262" r:id="rId9"/>
    <p:sldId id="263" r:id="rId10"/>
    <p:sldId id="264" r:id="rId11"/>
    <p:sldId id="265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463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070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82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22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29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747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590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6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0404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75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4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D0EA-22F1-41CC-B0B3-49986AED693B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596CF-203A-4CFE-9A2D-D66D10F783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368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프론트엔드 백엔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2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385510" y="778180"/>
            <a:ext cx="10854491" cy="6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WebSocket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pic>
        <p:nvPicPr>
          <p:cNvPr id="11266" name="Picture 2" descr="웹 소켓 (Web Socket)이란?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37" y="0"/>
            <a:ext cx="6882063" cy="3751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내용 개체 틀 2"/>
          <p:cNvSpPr txBox="1">
            <a:spLocks/>
          </p:cNvSpPr>
          <p:nvPr/>
        </p:nvSpPr>
        <p:spPr>
          <a:xfrm>
            <a:off x="461710" y="2229944"/>
            <a:ext cx="11636544" cy="33626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2200" dirty="0" smtClean="0"/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서버 간의 양방향 통신 가능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클라이언트와 서버 간의 연결을 유지하기 때문에 지속적으로 데이터를 주고 받을 수 있음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빠른 실시간 통신 가능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클라이언트가 주기적으로 요청하지 않아도 실시간 정보 제공 가능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265819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395035" y="750061"/>
            <a:ext cx="10854491" cy="6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WebSocket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395035" y="1860883"/>
            <a:ext cx="11636544" cy="4395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지속적인 연결 관리가 필요하기 때문에 리소스 소모가 증가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HTML5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사양의 일부이기에 오래된 브라우저에서는 지원하지 않거나 제대로 동작하지 않을 수 있음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연결이 끊어진 경우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연결이 끊어진 이유에 대해 정확히 할 수 없으며 그에 대한 에러 처리 역시 어려움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4087" y="147117"/>
            <a:ext cx="315321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5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23931" y="2124882"/>
            <a:ext cx="2171007" cy="242217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ko-KR" altLang="en-US" sz="10000" dirty="0" smtClean="0"/>
              <a:t>끗</a:t>
            </a:r>
            <a:endParaRPr lang="ko-KR" altLang="en-US" sz="10000" dirty="0"/>
          </a:p>
        </p:txBody>
      </p:sp>
    </p:spTree>
    <p:extLst>
      <p:ext uri="{BB962C8B-B14F-4D97-AF65-F5344CB8AC3E}">
        <p14:creationId xmlns:p14="http://schemas.microsoft.com/office/powerpoint/2010/main" val="120453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71410" y="1"/>
            <a:ext cx="6320589" cy="3285592"/>
          </a:xfrm>
          <a:prstGeom prst="rect">
            <a:avLst/>
          </a:prstGeom>
        </p:spPr>
      </p:pic>
      <p:pic>
        <p:nvPicPr>
          <p:cNvPr id="6" name="Picture 2" descr="프론트엔드와 백엔드 연결 원리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410" y="3285593"/>
            <a:ext cx="6320590" cy="3572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137359" y="621816"/>
            <a:ext cx="5958639" cy="2587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b="1" dirty="0" err="1" smtClean="0"/>
              <a:t>프론트엔드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사용자가 웹사이트나 어플리케이션과 상호작용하는 직접적인 부분을 담당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사용자의 경험을 책임지며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시각적인 부분을 구현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61950" y="3597275"/>
            <a:ext cx="4838700" cy="246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9" name="내용 개체 틀 2"/>
          <p:cNvSpPr txBox="1">
            <a:spLocks/>
          </p:cNvSpPr>
          <p:nvPr/>
        </p:nvSpPr>
        <p:spPr>
          <a:xfrm>
            <a:off x="361950" y="3444875"/>
            <a:ext cx="4838700" cy="246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361950" y="3403334"/>
            <a:ext cx="4838700" cy="2460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1" name="내용 개체 틀 2"/>
          <p:cNvSpPr txBox="1">
            <a:spLocks/>
          </p:cNvSpPr>
          <p:nvPr/>
        </p:nvSpPr>
        <p:spPr>
          <a:xfrm>
            <a:off x="137358" y="3662413"/>
            <a:ext cx="5958640" cy="2654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b="1" dirty="0" err="1" smtClean="0"/>
              <a:t>백엔드</a:t>
            </a:r>
            <a:endParaRPr lang="en-US" altLang="ko-KR" b="1" dirty="0" smtClean="0"/>
          </a:p>
          <a:p>
            <a:pPr marL="0" indent="0">
              <a:buNone/>
            </a:pPr>
            <a:endParaRPr lang="en-US" altLang="ko-KR" sz="1100" dirty="0" smtClean="0"/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서버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데이터베이스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어플리케이션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로직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등을 담당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클라이언트와 서버 간의 데이터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흐름을 처리</a:t>
            </a:r>
            <a:endParaRPr lang="ko-KR" altLang="en-US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6444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velog.velcdn.com/images/msung99/post/0640a5fa-8262-4f10-88a7-c84426b1b5ba/imag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171" y="491181"/>
            <a:ext cx="9987008" cy="5890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blog.kakaocdn.net/dn/dBoxze/btsnZJBYmEY/Iv7XFX9AnnLka9YX9BsXs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5949" y="1463733"/>
            <a:ext cx="6794846" cy="3698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906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L 38 Node.js- Restful AP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750" y="1571327"/>
            <a:ext cx="10439400" cy="464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51709" y="583716"/>
            <a:ext cx="5958639" cy="6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RESTful API</a:t>
            </a:r>
          </a:p>
        </p:txBody>
      </p:sp>
    </p:spTree>
    <p:extLst>
      <p:ext uri="{BB962C8B-B14F-4D97-AF65-F5344CB8AC3E}">
        <p14:creationId xmlns:p14="http://schemas.microsoft.com/office/powerpoint/2010/main" val="2882587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51709" y="583716"/>
            <a:ext cx="5958639" cy="6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RESTful API</a:t>
            </a:r>
          </a:p>
        </p:txBody>
      </p:sp>
      <p:pic>
        <p:nvPicPr>
          <p:cNvPr id="7" name="Picture 4" descr="스크린샷 2021-03-18 오후 6 15 2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3"/>
          <a:stretch/>
        </p:blipFill>
        <p:spPr bwMode="auto">
          <a:xfrm>
            <a:off x="1047750" y="1223168"/>
            <a:ext cx="10439399" cy="5345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89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51709" y="583716"/>
            <a:ext cx="5958639" cy="6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RESTful API</a:t>
            </a:r>
          </a:p>
        </p:txBody>
      </p:sp>
      <p:sp>
        <p:nvSpPr>
          <p:cNvPr id="6" name="내용 개체 틀 2"/>
          <p:cNvSpPr txBox="1">
            <a:spLocks/>
          </p:cNvSpPr>
          <p:nvPr/>
        </p:nvSpPr>
        <p:spPr>
          <a:xfrm>
            <a:off x="651709" y="1257300"/>
            <a:ext cx="9616241" cy="2662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장점</a:t>
            </a:r>
            <a:endParaRPr lang="en-US" altLang="ko-KR" dirty="0" smtClean="0"/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각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HTTP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메서드는 명확한 역할을 가지고 있음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 (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즉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API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의 동작이 직관적이고 이해하기 쉽다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.)</a:t>
            </a: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클라이언트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서버 분리를 통해 프론트와 백이 독립적으로 개발될 수 있음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(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유지보수 용이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확장성이 뛰어나 다양한 플랫폼에서 쉽게 적용 가능</a:t>
            </a:r>
            <a:endParaRPr lang="en-US" altLang="ko-KR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7" name="내용 개체 틀 2"/>
          <p:cNvSpPr txBox="1">
            <a:spLocks/>
          </p:cNvSpPr>
          <p:nvPr/>
        </p:nvSpPr>
        <p:spPr>
          <a:xfrm>
            <a:off x="651709" y="4193691"/>
            <a:ext cx="10044866" cy="242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상태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비저장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방식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-&gt;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클라이언트의 상태를 서버가 기억하지 않음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  (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별도의 인증 시스템이나 세션 관리가 필요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–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쿠키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,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세션 등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)</a:t>
            </a: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실시간 데이터 처리에 한계가 있어 </a:t>
            </a:r>
            <a:r>
              <a:rPr lang="en-US" altLang="ko-KR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WebSocket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과 같은 다른 기술을 사용해야 할 때가 많음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1901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https://miro.medium.com/v2/resize:fit:700/1*ge_VFWldfZAE1tSmmozmp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325" y="2124074"/>
            <a:ext cx="5426075" cy="462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https://miro.medium.com/v2/resize:fit:700/1*RgLBRkl0nJmlNhIANCxZ7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49" y="2124075"/>
            <a:ext cx="5470525" cy="462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내용 개체 틀 2"/>
          <p:cNvSpPr txBox="1">
            <a:spLocks/>
          </p:cNvSpPr>
          <p:nvPr/>
        </p:nvSpPr>
        <p:spPr>
          <a:xfrm>
            <a:off x="441325" y="390524"/>
            <a:ext cx="12356267" cy="1733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dirty="0" smtClean="0"/>
              <a:t>RESTful API</a:t>
            </a:r>
            <a:r>
              <a:rPr lang="ko-KR" altLang="en-US" dirty="0" smtClean="0"/>
              <a:t>과 비교한 </a:t>
            </a:r>
            <a:r>
              <a:rPr lang="en-US" altLang="ko-KR" dirty="0" err="1" smtClean="0"/>
              <a:t>GraphQL</a:t>
            </a:r>
            <a:r>
              <a:rPr lang="ko-KR" altLang="en-US" dirty="0" smtClean="0"/>
              <a:t>의 </a:t>
            </a:r>
            <a:r>
              <a:rPr lang="ko-KR" altLang="en-US" dirty="0"/>
              <a:t>장</a:t>
            </a:r>
            <a:r>
              <a:rPr lang="ko-KR" altLang="en-US" dirty="0" smtClean="0"/>
              <a:t>점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ko-KR" altLang="en-US" dirty="0" smtClean="0"/>
              <a:t>클라이언트가 필요로 하는 데이터만 처리해 반환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01252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6925" y="2343150"/>
            <a:ext cx="7962899" cy="4201708"/>
          </a:xfrm>
          <a:prstGeom prst="rect">
            <a:avLst/>
          </a:prstGeom>
        </p:spPr>
      </p:pic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651709" y="361950"/>
            <a:ext cx="10740191" cy="1733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smtClean="0"/>
              <a:t>RESTful API</a:t>
            </a:r>
            <a:r>
              <a:rPr lang="ko-KR" altLang="en-US" dirty="0" smtClean="0"/>
              <a:t>과 비교한 </a:t>
            </a:r>
            <a:r>
              <a:rPr lang="en-US" altLang="ko-KR" dirty="0" err="1" smtClean="0"/>
              <a:t>GraphQL</a:t>
            </a:r>
            <a:r>
              <a:rPr lang="ko-KR" altLang="en-US" dirty="0" smtClean="0"/>
              <a:t>의 장점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클라이언트마다 다른 </a:t>
            </a:r>
            <a:r>
              <a:rPr lang="ko-KR" altLang="en-US" dirty="0" err="1" smtClean="0"/>
              <a:t>엔드포인트를</a:t>
            </a:r>
            <a:r>
              <a:rPr lang="ko-KR" altLang="en-US" dirty="0" smtClean="0"/>
              <a:t> 추가로 만들지 않아도 됨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605779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2"/>
          <p:cNvSpPr>
            <a:spLocks noGrp="1"/>
          </p:cNvSpPr>
          <p:nvPr>
            <p:ph idx="1"/>
          </p:nvPr>
        </p:nvSpPr>
        <p:spPr>
          <a:xfrm>
            <a:off x="651709" y="583716"/>
            <a:ext cx="5958639" cy="673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 err="1" smtClean="0"/>
              <a:t>GraphQL</a:t>
            </a:r>
            <a:endParaRPr lang="en-US" altLang="ko-KR" dirty="0" smtClean="0"/>
          </a:p>
        </p:txBody>
      </p:sp>
      <p:sp>
        <p:nvSpPr>
          <p:cNvPr id="3" name="내용 개체 틀 2"/>
          <p:cNvSpPr txBox="1">
            <a:spLocks/>
          </p:cNvSpPr>
          <p:nvPr/>
        </p:nvSpPr>
        <p:spPr>
          <a:xfrm>
            <a:off x="651709" y="1745766"/>
            <a:ext cx="10987841" cy="4635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 smtClean="0"/>
              <a:t>단점</a:t>
            </a:r>
            <a:endParaRPr lang="en-US" altLang="ko-KR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 smtClean="0"/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복잡한 쿼리 처리가 필요한 경우</a:t>
            </a:r>
            <a:endParaRPr lang="en-US" altLang="ko-KR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성능에 영향을 미칠 수 있으며 서버 리소스를 과도하게 소모할 수 있음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동적 쿼리 방식을 사용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ko-KR" altLang="en-US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- </a:t>
            </a:r>
            <a:r>
              <a:rPr lang="ko-KR" altLang="en-US" sz="2200" dirty="0" err="1" smtClean="0">
                <a:latin typeface="돋움" panose="020B0600000101010101" pitchFamily="50" charset="-127"/>
                <a:ea typeface="돋움" panose="020B0600000101010101" pitchFamily="50" charset="-127"/>
              </a:rPr>
              <a:t>캐싱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처리가 복잡해지고 추가적인 캐시 메커니즘이 필요할 수 있음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클라이언트가 요청할 수 있는 데이터 범위가 매우 넓음</a:t>
            </a:r>
            <a:endParaRPr lang="en-US" altLang="ko-KR" sz="2200" dirty="0" smtClean="0">
              <a:latin typeface="돋움" panose="020B0600000101010101" pitchFamily="50" charset="-127"/>
              <a:ea typeface="돋움" panose="020B0600000101010101" pitchFamily="50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돋움" panose="020B0600000101010101" pitchFamily="50" charset="-127"/>
                <a:ea typeface="돋움" panose="020B0600000101010101" pitchFamily="50" charset="-127"/>
              </a:rPr>
              <a:t> </a:t>
            </a:r>
            <a:r>
              <a:rPr lang="en-US" altLang="ko-KR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 - </a:t>
            </a:r>
            <a:r>
              <a:rPr lang="ko-KR" altLang="en-US" sz="2200" dirty="0" smtClean="0">
                <a:latin typeface="돋움" panose="020B0600000101010101" pitchFamily="50" charset="-127"/>
                <a:ea typeface="돋움" panose="020B0600000101010101" pitchFamily="50" charset="-127"/>
              </a:rPr>
              <a:t>보안 관리가 어려울 수 있음</a:t>
            </a:r>
            <a:endParaRPr lang="en-US" altLang="ko-KR" sz="22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39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270</Words>
  <Application>Microsoft Office PowerPoint</Application>
  <PresentationFormat>와이드스크린</PresentationFormat>
  <Paragraphs>55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14</cp:revision>
  <dcterms:created xsi:type="dcterms:W3CDTF">2025-03-09T12:46:27Z</dcterms:created>
  <dcterms:modified xsi:type="dcterms:W3CDTF">2025-03-09T15:41:12Z</dcterms:modified>
</cp:coreProperties>
</file>