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1"/>
  </p:handoutMasterIdLst>
  <p:sldIdLst>
    <p:sldId id="286" r:id="rId4"/>
    <p:sldId id="287" r:id="rId6"/>
    <p:sldId id="288" r:id="rId7"/>
    <p:sldId id="289" r:id="rId8"/>
    <p:sldId id="290" r:id="rId9"/>
    <p:sldId id="291" r:id="rId10"/>
    <p:sldId id="303" r:id="rId11"/>
    <p:sldId id="304" r:id="rId12"/>
    <p:sldId id="292" r:id="rId13"/>
    <p:sldId id="293" r:id="rId14"/>
    <p:sldId id="294" r:id="rId15"/>
    <p:sldId id="295" r:id="rId16"/>
    <p:sldId id="298" r:id="rId17"/>
    <p:sldId id="299" r:id="rId18"/>
    <p:sldId id="300" r:id="rId19"/>
    <p:sldId id="30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2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9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9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8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9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38.xml"/><Relationship Id="rId3" Type="http://schemas.openxmlformats.org/officeDocument/2006/relationships/image" Target="../media/image5.png"/><Relationship Id="rId2" Type="http://schemas.openxmlformats.org/officeDocument/2006/relationships/tags" Target="../tags/tag237.xml"/><Relationship Id="rId1" Type="http://schemas.openxmlformats.org/officeDocument/2006/relationships/tags" Target="../tags/tag23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42.xml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3.xml"/><Relationship Id="rId8" Type="http://schemas.openxmlformats.org/officeDocument/2006/relationships/tags" Target="../tags/tag202.xml"/><Relationship Id="rId7" Type="http://schemas.openxmlformats.org/officeDocument/2006/relationships/tags" Target="../tags/tag201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209.xml"/><Relationship Id="rId14" Type="http://schemas.openxmlformats.org/officeDocument/2006/relationships/tags" Target="../tags/tag208.xml"/><Relationship Id="rId13" Type="http://schemas.openxmlformats.org/officeDocument/2006/relationships/tags" Target="../tags/tag207.xml"/><Relationship Id="rId12" Type="http://schemas.openxmlformats.org/officeDocument/2006/relationships/tags" Target="../tags/tag206.xml"/><Relationship Id="rId11" Type="http://schemas.openxmlformats.org/officeDocument/2006/relationships/tags" Target="../tags/tag205.xml"/><Relationship Id="rId10" Type="http://schemas.openxmlformats.org/officeDocument/2006/relationships/tags" Target="../tags/tag204.xml"/><Relationship Id="rId1" Type="http://schemas.openxmlformats.org/officeDocument/2006/relationships/tags" Target="../tags/tag19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tags" Target="../tags/tag2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17.xml"/><Relationship Id="rId5" Type="http://schemas.openxmlformats.org/officeDocument/2006/relationships/image" Target="../media/image1.png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20.xml"/><Relationship Id="rId3" Type="http://schemas.openxmlformats.org/officeDocument/2006/relationships/image" Target="../media/image2.png"/><Relationship Id="rId2" Type="http://schemas.openxmlformats.org/officeDocument/2006/relationships/tags" Target="../tags/tag219.xml"/><Relationship Id="rId1" Type="http://schemas.openxmlformats.org/officeDocument/2006/relationships/tags" Target="../tags/tag21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23.xml"/><Relationship Id="rId3" Type="http://schemas.openxmlformats.org/officeDocument/2006/relationships/image" Target="../media/image3.png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26.xml"/><Relationship Id="rId3" Type="http://schemas.openxmlformats.org/officeDocument/2006/relationships/image" Target="../media/image4.png"/><Relationship Id="rId2" Type="http://schemas.openxmlformats.org/officeDocument/2006/relationships/tags" Target="../tags/tag225.xml"/><Relationship Id="rId1" Type="http://schemas.openxmlformats.org/officeDocument/2006/relationships/tags" Target="../tags/tag22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tags" Target="../tags/tag22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83920" y="808990"/>
            <a:ext cx="9747250" cy="1896745"/>
          </a:xfrm>
        </p:spPr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dirty="0">
                <a:solidFill>
                  <a:schemeClr val="accent1"/>
                </a:solidFill>
                <a:sym typeface="Arial" panose="020B0604020202090204" pitchFamily="34" charset="0"/>
              </a:rPr>
              <a:t>基于 Dify 的乳腺癌</a:t>
            </a:r>
            <a:br>
              <a:rPr lang="zh-CN" altLang="en-US" dirty="0">
                <a:solidFill>
                  <a:schemeClr val="accent1"/>
                </a:solidFill>
                <a:sym typeface="Arial" panose="020B0604020202090204" pitchFamily="34" charset="0"/>
              </a:rPr>
            </a:br>
            <a:r>
              <a:rPr lang="zh-CN" altLang="en-US" dirty="0">
                <a:sym typeface="Arial" panose="020B0604020202090204" pitchFamily="34" charset="0"/>
              </a:rPr>
              <a:t>智能</a:t>
            </a:r>
            <a:r>
              <a:rPr lang="zh-CN" altLang="en-US" dirty="0">
                <a:solidFill>
                  <a:schemeClr val="accent1"/>
                </a:solidFill>
                <a:sym typeface="Arial" panose="020B0604020202090204" pitchFamily="34" charset="0"/>
              </a:rPr>
              <a:t>管理系统构建与优化</a:t>
            </a:r>
            <a:endParaRPr lang="zh-CN" altLang="en-US" dirty="0">
              <a:solidFill>
                <a:schemeClr val="accent1"/>
              </a:solidFill>
              <a:sym typeface="Arial" panose="020B0604020202090204" pitchFamily="34" charset="0"/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90204" pitchFamily="34" charset="0"/>
              </a:rPr>
              <a:t>从 RAG 到评估：一站式智能医疗应用探索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9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dirty="0">
                <a:solidFill>
                  <a:schemeClr val="accent1"/>
                </a:solidFill>
                <a:sym typeface="Arial" panose="020B0604020202090204" pitchFamily="34" charset="0"/>
              </a:rPr>
              <a:t>2025.07.23</a:t>
            </a:r>
            <a:endParaRPr lang="en-US" altLang="zh-CN" dirty="0">
              <a:solidFill>
                <a:schemeClr val="accent1"/>
              </a:solidFill>
              <a:sym typeface="Arial" panose="020B060402020209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34110" y="1323975"/>
            <a:ext cx="3341370" cy="348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rtlCol="0" anchor="ctr" anchorCtr="0">
            <a:normAutofit fontScale="80000"/>
          </a:bodyPr>
          <a:p>
            <a:pPr algn="ctr"/>
            <a:r>
              <a:rPr lang="en-US" altLang="zh-CN" sz="215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Arial" panose="020B0604020202090204" pitchFamily="34" charset="0"/>
                <a:ea typeface="微软雅黑" charset="-122"/>
                <a:cs typeface="+mj-lt"/>
                <a:sym typeface="Arial" panose="020B0604020202090204" pitchFamily="34" charset="0"/>
              </a:rPr>
              <a:t>03</a:t>
            </a:r>
            <a:endParaRPr lang="en-US" altLang="zh-CN" sz="21500" b="1" dirty="0">
              <a:ln w="25400">
                <a:solidFill>
                  <a:schemeClr val="accent1"/>
                </a:solidFill>
              </a:ln>
              <a:noFill/>
              <a:uFillTx/>
              <a:latin typeface="Arial" panose="020B0604020202090204" pitchFamily="34" charset="0"/>
              <a:ea typeface="微软雅黑" charset="-122"/>
              <a:cs typeface="+mj-lt"/>
              <a:sym typeface="Arial" panose="020B060402020209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900" dirty="0">
                <a:solidFill>
                  <a:schemeClr val="accent1"/>
                </a:solidFill>
                <a:sym typeface="+mn-ea"/>
              </a:rPr>
              <a:t>评估方法与效果展示</a:t>
            </a:r>
            <a:endParaRPr lang="zh-CN" altLang="en-US" sz="4900" dirty="0">
              <a:solidFill>
                <a:schemeClr val="accent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430" y="0"/>
            <a:ext cx="8359140" cy="6858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2185" y="582930"/>
            <a:ext cx="10248265" cy="4199890"/>
          </a:xfrm>
          <a:prstGeom prst="rect">
            <a:avLst/>
          </a:prstGeom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b="0" i="0">
                <a:solidFill>
                  <a:schemeClr val="accent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  </a:t>
            </a:r>
            <a:r>
              <a:rPr lang="zh-CN" altLang="en-US" sz="2400" b="0" i="0">
                <a:solidFill>
                  <a:schemeClr val="accent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各指标计算方法</a:t>
            </a:r>
            <a:r>
              <a:rPr lang="zh-CN" altLang="en-US" b="0" i="0">
                <a:solidFill>
                  <a:schemeClr val="accent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：</a:t>
            </a:r>
            <a:endParaRPr lang="zh-CN" altLang="en-US" sz="1600" b="0" i="0">
              <a:solidFill>
                <a:srgbClr val="00000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  1</a:t>
            </a: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） </a:t>
            </a:r>
            <a:r>
              <a:rPr lang="zh-CN" altLang="en-US" b="0" i="0">
                <a:solidFill>
                  <a:schemeClr val="accent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上下文相关性（</a:t>
            </a:r>
            <a:r>
              <a:rPr lang="en-US" altLang="zh-CN" b="0" i="0">
                <a:solidFill>
                  <a:schemeClr val="accent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Context Relevance</a:t>
            </a:r>
            <a:r>
              <a:rPr lang="zh-CN" altLang="en-US" b="0" i="0">
                <a:solidFill>
                  <a:schemeClr val="accent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）</a:t>
            </a: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: Embedding</a:t>
            </a: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余弦相似度（</a:t>
            </a: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Cosine</a:t>
            </a: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）</a:t>
            </a:r>
            <a:endParaRPr lang="zh-CN" altLang="en-US" sz="1600" b="0" i="0">
              <a:solidFill>
                <a:srgbClr val="00000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indent="0" algn="l" fontAlgn="auto">
              <a:lnSpc>
                <a:spcPct val="150000"/>
              </a:lnSpc>
              <a:buFont typeface="Arial" panose="020B0604020202090204"/>
              <a:buChar char="•"/>
            </a:pP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实现：用 </a:t>
            </a: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Sentence-Transformers</a:t>
            </a: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（如 </a:t>
            </a: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text2vec</a:t>
            </a: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）将 </a:t>
            </a: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question </a:t>
            </a: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和 </a:t>
            </a: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retrieved_context </a:t>
            </a: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编码为向量，计算余弦相似度。</a:t>
            </a:r>
            <a:endParaRPr lang="zh-CN" altLang="en-US" sz="1600" b="0" i="0">
              <a:solidFill>
                <a:srgbClr val="00000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indent="0" algn="l" fontAlgn="auto">
              <a:lnSpc>
                <a:spcPct val="150000"/>
              </a:lnSpc>
              <a:buFont typeface="Arial" panose="020B0604020202090204"/>
              <a:buChar char="•"/>
            </a:pP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  2</a:t>
            </a: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） </a:t>
            </a:r>
            <a:r>
              <a:rPr lang="zh-CN" altLang="en-US" b="0" i="0">
                <a:solidFill>
                  <a:schemeClr val="accent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答案忠实度（</a:t>
            </a:r>
            <a:r>
              <a:rPr lang="en-US" altLang="zh-CN" b="0" i="0">
                <a:solidFill>
                  <a:schemeClr val="accent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Answer Faithfulness</a:t>
            </a:r>
            <a:r>
              <a:rPr lang="zh-CN" altLang="en-US" b="0" i="0">
                <a:solidFill>
                  <a:schemeClr val="accent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）</a:t>
            </a: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: NLI</a:t>
            </a: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模型（</a:t>
            </a: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DeBERTa-MNLI</a:t>
            </a: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）蕴含概率</a:t>
            </a:r>
            <a:endParaRPr lang="zh-CN" altLang="en-US" sz="1600" b="0" i="0">
              <a:solidFill>
                <a:srgbClr val="00000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indent="0" algn="l" fontAlgn="auto">
              <a:lnSpc>
                <a:spcPct val="150000"/>
              </a:lnSpc>
              <a:buFont typeface="Arial" panose="020B0604020202090204"/>
              <a:buChar char="•"/>
            </a:pP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实现：用 </a:t>
            </a: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NLI</a:t>
            </a: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（自然语言推理）模型判断 </a:t>
            </a: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retrieved_context </a:t>
            </a: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是否“蕴含” </a:t>
            </a: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ai_answer</a:t>
            </a: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，取“</a:t>
            </a: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ENTAILMENT”</a:t>
            </a: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概率。</a:t>
            </a:r>
            <a:endParaRPr lang="zh-CN" altLang="en-US" sz="1600" b="0" i="0">
              <a:solidFill>
                <a:srgbClr val="00000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  3</a:t>
            </a: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）</a:t>
            </a:r>
            <a:r>
              <a:rPr lang="zh-CN" altLang="en-US" b="0" i="0">
                <a:solidFill>
                  <a:schemeClr val="accent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答案相关性（</a:t>
            </a:r>
            <a:r>
              <a:rPr lang="en-US" altLang="zh-CN" b="0" i="0">
                <a:solidFill>
                  <a:schemeClr val="accent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Answer Relevance</a:t>
            </a:r>
            <a:r>
              <a:rPr lang="zh-CN" altLang="en-US" b="0" i="0">
                <a:solidFill>
                  <a:schemeClr val="accent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）</a:t>
            </a: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: NLI</a:t>
            </a: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模型（</a:t>
            </a: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DeBERTa-MNLI</a:t>
            </a: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）蕴含概率</a:t>
            </a:r>
            <a:endParaRPr lang="zh-CN" altLang="en-US" sz="1600" b="0" i="0">
              <a:solidFill>
                <a:srgbClr val="00000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  4) </a:t>
            </a:r>
            <a:r>
              <a:rPr lang="zh-CN" altLang="en-US" b="0" i="0">
                <a:solidFill>
                  <a:schemeClr val="accent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答案正确性（</a:t>
            </a:r>
            <a:r>
              <a:rPr lang="en-US" altLang="zh-CN" b="0" i="0">
                <a:solidFill>
                  <a:schemeClr val="accent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Answer Correctness</a:t>
            </a:r>
            <a:r>
              <a:rPr lang="zh-CN" altLang="en-US" b="0" i="0">
                <a:solidFill>
                  <a:schemeClr val="accent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）</a:t>
            </a: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：</a:t>
            </a: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BERTScore</a:t>
            </a:r>
            <a:endParaRPr lang="en-US" altLang="zh-CN" sz="1600" b="0" i="0">
              <a:solidFill>
                <a:srgbClr val="00000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indent="0" algn="l" fontAlgn="auto">
              <a:lnSpc>
                <a:spcPct val="150000"/>
              </a:lnSpc>
              <a:buFont typeface="Arial" panose="020B0604020202090204"/>
              <a:buChar char="•"/>
            </a:pP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实现：用 </a:t>
            </a: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BERTScore </a:t>
            </a: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衡量 </a:t>
            </a: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ai_answer </a:t>
            </a: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和 </a:t>
            </a: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ref_answer </a:t>
            </a: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的语义匹配度。</a:t>
            </a:r>
            <a:endParaRPr lang="zh-CN" altLang="en-US" sz="1600" b="0" i="0">
              <a:solidFill>
                <a:srgbClr val="00000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  5)</a:t>
            </a:r>
            <a:r>
              <a:rPr lang="en-US" altLang="zh-CN" b="0" i="0">
                <a:solidFill>
                  <a:schemeClr val="accent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 </a:t>
            </a:r>
            <a:r>
              <a:rPr lang="zh-CN" altLang="en-US" b="0" i="0">
                <a:solidFill>
                  <a:schemeClr val="accent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上下文召回率（</a:t>
            </a:r>
            <a:r>
              <a:rPr lang="en-US" altLang="zh-CN" b="0" i="0">
                <a:solidFill>
                  <a:schemeClr val="accent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Context Recall</a:t>
            </a:r>
            <a:r>
              <a:rPr lang="zh-CN" altLang="en-US" b="0" i="0">
                <a:solidFill>
                  <a:schemeClr val="accent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）</a:t>
            </a: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：关键词</a:t>
            </a: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/</a:t>
            </a: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实体覆盖率</a:t>
            </a:r>
            <a:endParaRPr lang="zh-CN" altLang="en-US" sz="1600" b="0" i="0">
              <a:solidFill>
                <a:srgbClr val="00000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indent="0" algn="l" fontAlgn="auto">
              <a:lnSpc>
                <a:spcPct val="150000"/>
              </a:lnSpc>
              <a:buFont typeface="Arial" panose="020B0604020202090204"/>
              <a:buChar char="•"/>
            </a:pP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实现：将 </a:t>
            </a: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ref_answer </a:t>
            </a: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里的关键词</a:t>
            </a: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/</a:t>
            </a: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实体抽取出来，统计这些关键词在 </a:t>
            </a: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retrieved_context </a:t>
            </a: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中出现的比例。</a:t>
            </a:r>
            <a:endParaRPr lang="zh-CN" altLang="en-US" sz="1600" b="0" i="0">
              <a:solidFill>
                <a:srgbClr val="00000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1341120" y="5057140"/>
          <a:ext cx="9332595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835"/>
                <a:gridCol w="1546225"/>
                <a:gridCol w="1546225"/>
                <a:gridCol w="1546860"/>
                <a:gridCol w="1546225"/>
                <a:gridCol w="154622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ea typeface="微软雅黑" charset="0"/>
                          <a:cs typeface="Times New Roman Regular" panose="02020503050405090304" charset="0"/>
                        </a:rPr>
                        <a:t>Context Relevance</a:t>
                      </a:r>
                      <a:endParaRPr lang="en-US" altLang="zh-CN" b="0">
                        <a:latin typeface="Times New Roman Regular" panose="02020503050405090304" charset="0"/>
                        <a:ea typeface="微软雅黑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ea typeface="微软雅黑" charset="0"/>
                          <a:cs typeface="Times New Roman Regular" panose="02020503050405090304" charset="0"/>
                        </a:rPr>
                        <a:t>Faithfulness</a:t>
                      </a:r>
                      <a:endParaRPr lang="en-US" altLang="zh-CN" b="0">
                        <a:latin typeface="Times New Roman Regular" panose="02020503050405090304" charset="0"/>
                        <a:ea typeface="微软雅黑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ea typeface="微软雅黑" charset="0"/>
                          <a:cs typeface="Times New Roman Regular" panose="02020503050405090304" charset="0"/>
                        </a:rPr>
                        <a:t>Answer Relevance</a:t>
                      </a:r>
                      <a:endParaRPr lang="en-US" altLang="zh-CN" b="0">
                        <a:latin typeface="Times New Roman Regular" panose="02020503050405090304" charset="0"/>
                        <a:ea typeface="微软雅黑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ea typeface="微软雅黑" charset="0"/>
                          <a:cs typeface="Times New Roman Regular" panose="02020503050405090304" charset="0"/>
                        </a:rPr>
                        <a:t>Answer Correctness</a:t>
                      </a:r>
                      <a:endParaRPr lang="en-US" altLang="zh-CN" b="0">
                        <a:latin typeface="Times New Roman Regular" panose="02020503050405090304" charset="0"/>
                        <a:ea typeface="微软雅黑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ea typeface="微软雅黑" charset="0"/>
                          <a:cs typeface="Times New Roman Regular" panose="02020503050405090304" charset="0"/>
                        </a:rPr>
                        <a:t>Context Recall</a:t>
                      </a:r>
                      <a:endParaRPr lang="en-US" altLang="zh-CN" b="0">
                        <a:latin typeface="Times New Roman Regular" panose="02020503050405090304" charset="0"/>
                        <a:ea typeface="微软雅黑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ea typeface="微软雅黑" charset="0"/>
                          <a:cs typeface="Times New Roman Regular" panose="02020503050405090304" charset="0"/>
                        </a:rPr>
                        <a:t>average</a:t>
                      </a:r>
                      <a:endParaRPr lang="en-US" altLang="zh-CN" b="0">
                        <a:latin typeface="Times New Roman Regular" panose="02020503050405090304" charset="0"/>
                        <a:ea typeface="微软雅黑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ea typeface="微软雅黑" charset="0"/>
                          <a:cs typeface="Times New Roman Regular" panose="02020503050405090304" charset="0"/>
                        </a:rPr>
                        <a:t>0.65</a:t>
                      </a:r>
                      <a:endParaRPr lang="en-US" altLang="zh-CN" b="0">
                        <a:latin typeface="Times New Roman Regular" panose="02020503050405090304" charset="0"/>
                        <a:ea typeface="微软雅黑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ea typeface="微软雅黑" charset="0"/>
                          <a:cs typeface="Times New Roman Regular" panose="02020503050405090304" charset="0"/>
                        </a:rPr>
                        <a:t>0.75</a:t>
                      </a:r>
                      <a:endParaRPr lang="en-US" altLang="zh-CN" b="0">
                        <a:latin typeface="Times New Roman Regular" panose="02020503050405090304" charset="0"/>
                        <a:ea typeface="微软雅黑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ea typeface="微软雅黑" charset="0"/>
                          <a:cs typeface="Times New Roman Regular" panose="02020503050405090304" charset="0"/>
                        </a:rPr>
                        <a:t>0.67</a:t>
                      </a:r>
                      <a:endParaRPr lang="en-US" altLang="zh-CN" b="0">
                        <a:latin typeface="Times New Roman Regular" panose="02020503050405090304" charset="0"/>
                        <a:ea typeface="微软雅黑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ea typeface="微软雅黑" charset="0"/>
                          <a:cs typeface="Times New Roman Regular" panose="02020503050405090304" charset="0"/>
                        </a:rPr>
                        <a:t>0.60</a:t>
                      </a:r>
                      <a:endParaRPr lang="en-US" altLang="zh-CN" b="0">
                        <a:latin typeface="Times New Roman Regular" panose="02020503050405090304" charset="0"/>
                        <a:ea typeface="微软雅黑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ea typeface="微软雅黑" charset="0"/>
                          <a:cs typeface="Times New Roman Regular" panose="02020503050405090304" charset="0"/>
                        </a:rPr>
                        <a:t>0.44</a:t>
                      </a:r>
                      <a:endParaRPr lang="en-US" altLang="zh-CN" b="0">
                        <a:latin typeface="Times New Roman Regular" panose="02020503050405090304" charset="0"/>
                        <a:ea typeface="微软雅黑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ea typeface="微软雅黑" charset="0"/>
                          <a:cs typeface="Times New Roman Regular" panose="02020503050405090304" charset="0"/>
                        </a:rPr>
                        <a:t>0.62</a:t>
                      </a:r>
                      <a:endParaRPr lang="en-US" altLang="zh-CN" b="0">
                        <a:latin typeface="Times New Roman Regular" panose="02020503050405090304" charset="0"/>
                        <a:ea typeface="微软雅黑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34110" y="1323975"/>
            <a:ext cx="3341370" cy="348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rtlCol="0" anchor="ctr" anchorCtr="0">
            <a:normAutofit fontScale="80000"/>
          </a:bodyPr>
          <a:p>
            <a:pPr algn="ctr"/>
            <a:r>
              <a:rPr lang="en-US" altLang="zh-CN" sz="215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Arial" panose="020B0604020202090204" pitchFamily="34" charset="0"/>
                <a:ea typeface="微软雅黑" charset="-122"/>
                <a:cs typeface="+mj-lt"/>
                <a:sym typeface="Arial" panose="020B0604020202090204" pitchFamily="34" charset="0"/>
              </a:rPr>
              <a:t>04</a:t>
            </a:r>
            <a:endParaRPr lang="en-US" altLang="zh-CN" sz="21500" b="1" dirty="0">
              <a:ln w="25400">
                <a:solidFill>
                  <a:schemeClr val="accent1"/>
                </a:solidFill>
              </a:ln>
              <a:noFill/>
              <a:uFillTx/>
              <a:latin typeface="Arial" panose="020B0604020202090204" pitchFamily="34" charset="0"/>
              <a:ea typeface="微软雅黑" charset="-122"/>
              <a:cs typeface="+mj-lt"/>
              <a:sym typeface="Arial" panose="020B060402020209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900" dirty="0">
                <a:solidFill>
                  <a:schemeClr val="accent1"/>
                </a:solidFill>
                <a:sym typeface="+mn-ea"/>
              </a:rPr>
              <a:t>调节与优化策略</a:t>
            </a:r>
            <a:endParaRPr lang="zh-CN" altLang="en-US" sz="4900" dirty="0">
              <a:solidFill>
                <a:schemeClr val="accent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97760" y="981710"/>
            <a:ext cx="7396480" cy="48945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fontAlgn="auto">
              <a:lnSpc>
                <a:spcPct val="150000"/>
              </a:lnSpc>
              <a:spcAft>
                <a:spcPct val="60000"/>
              </a:spcAft>
            </a:pPr>
            <a:r>
              <a:rPr lang="en-US" altLang="zh-CN" sz="2400" i="0">
                <a:solidFill>
                  <a:schemeClr val="accent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❓</a:t>
            </a:r>
            <a:r>
              <a:rPr lang="zh-CN" altLang="en-US" sz="2400" i="0">
                <a:solidFill>
                  <a:schemeClr val="accent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当前存在的问题</a:t>
            </a:r>
            <a:endParaRPr lang="zh-CN" altLang="en-US" sz="2400" i="0">
              <a:solidFill>
                <a:schemeClr val="accent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marL="0" indent="0" fontAlgn="auto">
              <a:lnSpc>
                <a:spcPct val="150000"/>
              </a:lnSpc>
              <a:buAutoNum type="arabicPeriod"/>
            </a:pPr>
            <a:r>
              <a:rPr lang="zh-CN" altLang="en-US" sz="2000" i="0">
                <a:solidFill>
                  <a:schemeClr val="accent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知识库问题</a:t>
            </a:r>
            <a:endParaRPr lang="zh-CN" altLang="en-US" sz="2000" i="0">
              <a:solidFill>
                <a:schemeClr val="accent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marL="0" lvl="1" indent="0" fontAlgn="auto">
              <a:lnSpc>
                <a:spcPct val="150000"/>
              </a:lnSpc>
              <a:buFont typeface="Arial" panose="020B0604020202090204"/>
              <a:buChar char="◦"/>
            </a:pPr>
            <a:r>
              <a:rPr lang="zh-CN" altLang="en-US" sz="160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导入资料数量有限、筛选粗略，导致检索相关性低。</a:t>
            </a:r>
            <a:endParaRPr lang="zh-CN" altLang="en-US" sz="1600" i="0">
              <a:solidFill>
                <a:srgbClr val="00000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marL="0" lvl="1" indent="0" fontAlgn="auto">
              <a:lnSpc>
                <a:spcPct val="150000"/>
              </a:lnSpc>
              <a:buFont typeface="Arial" panose="020B0604020202090204"/>
              <a:buChar char="◦"/>
            </a:pPr>
            <a:r>
              <a:rPr lang="zh-CN" altLang="en-US" sz="160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检索内容与提问不够匹配，回答偏题现象时有发生。</a:t>
            </a:r>
            <a:endParaRPr lang="zh-CN" altLang="en-US" sz="2000" i="0">
              <a:solidFill>
                <a:schemeClr val="accent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marL="0" indent="0" fontAlgn="auto">
              <a:lnSpc>
                <a:spcPct val="150000"/>
              </a:lnSpc>
              <a:buAutoNum type="arabicPeriod"/>
            </a:pPr>
            <a:r>
              <a:rPr lang="zh-CN" altLang="en-US" sz="2000" i="0">
                <a:solidFill>
                  <a:schemeClr val="accent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验证与评估问题</a:t>
            </a:r>
            <a:endParaRPr lang="zh-CN" altLang="en-US" sz="2000" i="0">
              <a:solidFill>
                <a:schemeClr val="accent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marL="0" lvl="1" indent="0" fontAlgn="auto">
              <a:lnSpc>
                <a:spcPct val="150000"/>
              </a:lnSpc>
              <a:buFont typeface="Arial" panose="020B0604020202090204"/>
              <a:buChar char="◦"/>
            </a:pPr>
            <a:r>
              <a:rPr lang="zh-CN" altLang="en-US" sz="160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验证集样本量过少，偶然误差影响评估可信度。</a:t>
            </a:r>
            <a:endParaRPr lang="zh-CN" altLang="en-US" sz="1600" i="0">
              <a:solidFill>
                <a:srgbClr val="00000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marL="0" lvl="1" indent="0" fontAlgn="auto">
              <a:lnSpc>
                <a:spcPct val="150000"/>
              </a:lnSpc>
              <a:buFont typeface="Arial" panose="020B0604020202090204"/>
              <a:buChar char="◦"/>
            </a:pPr>
            <a:r>
              <a:rPr lang="zh-CN" altLang="en-US" sz="160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当模型输出“无法回答”或“无关内容”时仍计入评分，拉低准确性。</a:t>
            </a:r>
            <a:endParaRPr lang="zh-CN" altLang="en-US" sz="1600" i="0">
              <a:solidFill>
                <a:srgbClr val="00000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marL="0" lvl="1" indent="0" fontAlgn="auto">
              <a:lnSpc>
                <a:spcPct val="150000"/>
              </a:lnSpc>
              <a:buFont typeface="Arial" panose="020B0604020202090204"/>
              <a:buChar char="◦"/>
            </a:pPr>
            <a:r>
              <a:rPr lang="zh-CN" altLang="en-US" sz="160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当前评分机制有待进一步优化，例如加入自动过滤“拒答型”回答。</a:t>
            </a:r>
            <a:endParaRPr lang="zh-CN" altLang="en-US" sz="1600" i="0">
              <a:solidFill>
                <a:srgbClr val="00000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marL="0" indent="0" fontAlgn="auto">
              <a:lnSpc>
                <a:spcPct val="150000"/>
              </a:lnSpc>
              <a:buAutoNum type="arabicPeriod"/>
            </a:pPr>
            <a:r>
              <a:rPr lang="zh-CN" altLang="en-US" sz="2000" i="0">
                <a:solidFill>
                  <a:schemeClr val="accent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系统运行问题</a:t>
            </a:r>
            <a:endParaRPr lang="zh-CN" altLang="en-US" sz="2000" i="0">
              <a:solidFill>
                <a:schemeClr val="accent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marL="0" lvl="1" indent="0" fontAlgn="auto">
              <a:lnSpc>
                <a:spcPct val="150000"/>
              </a:lnSpc>
              <a:buFont typeface="Arial" panose="020B0604020202090204"/>
              <a:buChar char="◦"/>
            </a:pPr>
            <a:r>
              <a:rPr lang="en-US" altLang="zh-CN" sz="160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API </a:t>
            </a:r>
            <a:r>
              <a:rPr lang="zh-CN" altLang="en-US" sz="160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调用失败频繁，部分原因未知，影响稳定性。</a:t>
            </a:r>
            <a:endParaRPr lang="zh-CN" altLang="en-US" sz="1600" i="0">
              <a:solidFill>
                <a:srgbClr val="00000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marL="0" lvl="1" indent="0" fontAlgn="auto">
              <a:lnSpc>
                <a:spcPct val="150000"/>
              </a:lnSpc>
              <a:buFont typeface="Arial" panose="020B0604020202090204"/>
              <a:buChar char="◦"/>
            </a:pPr>
            <a:r>
              <a:rPr lang="zh-CN" altLang="en-US" sz="160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模型运行过程中未能及时发现 </a:t>
            </a:r>
            <a:r>
              <a:rPr lang="en-US" altLang="zh-CN" sz="160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token </a:t>
            </a:r>
            <a:r>
              <a:rPr lang="zh-CN" altLang="en-US" sz="160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超限等问题，导致异常中断。</a:t>
            </a:r>
            <a:endParaRPr lang="zh-CN" altLang="en-US" sz="1600" i="0">
              <a:solidFill>
                <a:srgbClr val="00000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444750" y="659130"/>
            <a:ext cx="7302500" cy="5539105"/>
          </a:xfrm>
          <a:prstGeom prst="rect">
            <a:avLst/>
          </a:prstGeom>
          <a:pattFill prst="pct5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en-US" sz="2000">
                <a:solidFill>
                  <a:schemeClr val="dk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✅</a:t>
            </a:r>
            <a:r>
              <a:rPr lang="en-US" altLang="zh-CN" sz="2000">
                <a:solidFill>
                  <a:schemeClr val="accent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 </a:t>
            </a:r>
            <a:r>
              <a:rPr lang="zh-CN" altLang="en-US" sz="2000">
                <a:solidFill>
                  <a:schemeClr val="accent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可行性优势</a:t>
            </a:r>
            <a:endParaRPr lang="en-US" altLang="zh-CN" sz="1600">
              <a:solidFill>
                <a:schemeClr val="dk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solidFill>
                  <a:schemeClr val="dk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强大的数据理解与处理能力，适用于医疗知识密集场景。</a:t>
            </a:r>
            <a:endParaRPr lang="zh-CN" altLang="en-US" sz="1600">
              <a:solidFill>
                <a:schemeClr val="dk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solidFill>
                  <a:schemeClr val="dk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对患者提问能结合知识库文档，生成更个性化、专业的回答。</a:t>
            </a:r>
            <a:endParaRPr lang="zh-CN" altLang="en-US" sz="1600">
              <a:solidFill>
                <a:schemeClr val="dk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000">
                <a:solidFill>
                  <a:schemeClr val="accent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⚠</a:t>
            </a:r>
            <a:r>
              <a:rPr lang="en-US" altLang="en-US" sz="2000">
                <a:solidFill>
                  <a:schemeClr val="accent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️</a:t>
            </a:r>
            <a:r>
              <a:rPr lang="en-US" altLang="zh-CN" sz="2000">
                <a:solidFill>
                  <a:schemeClr val="accent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 </a:t>
            </a:r>
            <a:r>
              <a:rPr lang="zh-CN" altLang="en-US" sz="2000">
                <a:solidFill>
                  <a:schemeClr val="accent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当前挑战</a:t>
            </a:r>
            <a:endParaRPr lang="en-US" altLang="zh-CN" sz="1600">
              <a:solidFill>
                <a:schemeClr val="dk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solidFill>
                  <a:schemeClr val="dk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检索文本加工过度，输出结果容易偏离原意。</a:t>
            </a:r>
            <a:endParaRPr lang="zh-CN" altLang="en-US" sz="1600">
              <a:solidFill>
                <a:schemeClr val="dk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solidFill>
                  <a:schemeClr val="dk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网络依赖性高，断网或波动会导致服务失效。</a:t>
            </a:r>
            <a:endParaRPr lang="zh-CN" altLang="en-US" sz="1600">
              <a:solidFill>
                <a:schemeClr val="dk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solidFill>
                  <a:schemeClr val="dk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知识库结构松散、内容关联性弱。</a:t>
            </a:r>
            <a:endParaRPr lang="zh-CN" altLang="en-US" sz="1600">
              <a:solidFill>
                <a:schemeClr val="dk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solidFill>
                  <a:schemeClr val="dk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面对更复杂任务时，各模块之间的协同难度增大。</a:t>
            </a:r>
            <a:endParaRPr lang="zh-CN" altLang="en-US" sz="1600">
              <a:solidFill>
                <a:schemeClr val="dk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000">
                <a:solidFill>
                  <a:schemeClr val="accent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💡 优化方向与解决方案</a:t>
            </a:r>
            <a:endParaRPr lang="zh-CN" altLang="en-US" sz="2000" i="0">
              <a:solidFill>
                <a:schemeClr val="accent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indent="0" fontAlgn="auto">
              <a:lnSpc>
                <a:spcPct val="150000"/>
              </a:lnSpc>
              <a:buFont typeface="Arial" panose="020B0604020202090204"/>
              <a:buChar char="•"/>
            </a:pPr>
            <a:r>
              <a:rPr lang="zh-CN" altLang="en-US" sz="160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📚</a:t>
            </a:r>
            <a:r>
              <a:rPr lang="en-US" altLang="zh-CN" sz="160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 </a:t>
            </a:r>
            <a:r>
              <a:rPr lang="zh-CN" altLang="en-US" sz="160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提升知识库质量：引入更多结构化、高质量的专业资料，提升内容匹配度。</a:t>
            </a:r>
            <a:endParaRPr lang="zh-CN" altLang="en-US" sz="1600" i="0">
              <a:solidFill>
                <a:srgbClr val="00000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indent="0" fontAlgn="auto">
              <a:lnSpc>
                <a:spcPct val="150000"/>
              </a:lnSpc>
              <a:buFont typeface="Arial" panose="020B0604020202090204"/>
              <a:buChar char="•"/>
            </a:pPr>
            <a:r>
              <a:rPr lang="zh-CN" altLang="en-US" sz="160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🔌</a:t>
            </a:r>
            <a:r>
              <a:rPr lang="en-US" altLang="zh-CN" sz="160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 </a:t>
            </a:r>
            <a:r>
              <a:rPr lang="zh-CN" altLang="en-US" sz="160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部署策略调整：考虑将模型本地化部署，规避频繁 </a:t>
            </a:r>
            <a:r>
              <a:rPr lang="en-US" altLang="zh-CN" sz="160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API </a:t>
            </a:r>
            <a:r>
              <a:rPr lang="zh-CN" altLang="en-US" sz="160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连接问题。</a:t>
            </a:r>
            <a:endParaRPr lang="zh-CN" altLang="en-US" sz="1600" i="0">
              <a:solidFill>
                <a:srgbClr val="00000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indent="0" fontAlgn="auto">
              <a:lnSpc>
                <a:spcPct val="150000"/>
              </a:lnSpc>
              <a:buFont typeface="Arial" panose="020B0604020202090204"/>
              <a:buChar char="•"/>
            </a:pPr>
            <a:r>
              <a:rPr lang="en-US" altLang="zh-CN" sz="160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✍️ </a:t>
            </a:r>
            <a:r>
              <a:rPr lang="zh-CN" altLang="en-US" sz="160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优化 </a:t>
            </a:r>
            <a:r>
              <a:rPr lang="en-US" altLang="zh-CN" sz="160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Prompt </a:t>
            </a:r>
            <a:r>
              <a:rPr lang="zh-CN" altLang="en-US" sz="160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工程：加强提示词设计，使模型更精准利用检索上下文。</a:t>
            </a:r>
            <a:endParaRPr lang="zh-CN" altLang="en-US" sz="1600" i="0">
              <a:solidFill>
                <a:srgbClr val="00000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indent="0" fontAlgn="auto">
              <a:lnSpc>
                <a:spcPct val="150000"/>
              </a:lnSpc>
              <a:buFont typeface="Arial" panose="020B0604020202090204"/>
              <a:buChar char="•"/>
            </a:pPr>
            <a:r>
              <a:rPr lang="zh-CN" altLang="en-US" sz="160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📊</a:t>
            </a:r>
            <a:r>
              <a:rPr lang="en-US" altLang="zh-CN" sz="160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 </a:t>
            </a:r>
            <a:r>
              <a:rPr lang="zh-CN" altLang="en-US" sz="160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升级评估机制：引入更智能的评分标准，排除“拒答”内容，增强评估公正性。</a:t>
            </a:r>
            <a:endParaRPr lang="zh-CN" altLang="en-US" sz="1600">
              <a:solidFill>
                <a:srgbClr val="00000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THANKS!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110871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410584" y="2862580"/>
            <a:ext cx="3240000" cy="96329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rPr>
              <a:t>基本功能与使用方法介绍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414085" y="1952083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01</a:t>
            </a:r>
            <a:endParaRPr lang="en-US" altLang="zh-CN" sz="4400" b="1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 rot="10800000">
            <a:off x="3537910" y="2702653"/>
            <a:ext cx="1080135" cy="635"/>
          </a:xfrm>
          <a:prstGeom prst="line">
            <a:avLst/>
          </a:prstGeom>
          <a:ln>
            <a:solidFill>
              <a:schemeClr val="lt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411854" y="4941570"/>
            <a:ext cx="3240000" cy="996950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sym typeface="+mn-ea"/>
              </a:rPr>
              <a:t>案例演示--乳腺癌临床助手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90204" pitchFamily="34" charset="0"/>
              <a:ea typeface="微软雅黑" charset="-122"/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SzPct val="100000"/>
              <a:buNone/>
            </a:pP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rPr>
              <a:t>构建方法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rPr>
              <a:t>与效果展示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3421705" y="4040971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p>
            <a:r>
              <a:rPr lang="en-US" altLang="zh-CN" sz="4400" b="1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02</a:t>
            </a:r>
            <a:endParaRPr lang="en-US" altLang="zh-CN" sz="4400" b="1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 rot="10800000">
            <a:off x="3545530" y="4784556"/>
            <a:ext cx="1080135" cy="635"/>
          </a:xfrm>
          <a:prstGeom prst="line">
            <a:avLst/>
          </a:prstGeom>
          <a:ln>
            <a:solidFill>
              <a:schemeClr val="lt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7539354" y="2862580"/>
            <a:ext cx="3240000" cy="96329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sym typeface="+mn-ea"/>
              </a:rPr>
              <a:t>评估方法与效果展示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7542855" y="1961608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03</a:t>
            </a:r>
            <a:endParaRPr lang="en-US" altLang="zh-CN" sz="4400" b="1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10"/>
            </p:custDataLst>
          </p:nvPr>
        </p:nvCxnSpPr>
        <p:spPr>
          <a:xfrm rot="10800000">
            <a:off x="7666680" y="2702653"/>
            <a:ext cx="1080135" cy="635"/>
          </a:xfrm>
          <a:prstGeom prst="line">
            <a:avLst/>
          </a:prstGeom>
          <a:ln>
            <a:solidFill>
              <a:schemeClr val="lt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7540624" y="4934585"/>
            <a:ext cx="3240000" cy="99695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rPr>
              <a:t>调节与优化策略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7550475" y="4033986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04</a:t>
            </a:r>
            <a:endParaRPr lang="en-US" altLang="zh-CN" sz="4400" b="1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13"/>
            </p:custDataLst>
          </p:nvPr>
        </p:nvCxnSpPr>
        <p:spPr>
          <a:xfrm rot="10800000">
            <a:off x="7674300" y="4784556"/>
            <a:ext cx="1080135" cy="635"/>
          </a:xfrm>
          <a:prstGeom prst="line">
            <a:avLst/>
          </a:prstGeom>
          <a:ln>
            <a:solidFill>
              <a:schemeClr val="lt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>
            <p:custDataLst>
              <p:tags r:id="rId14"/>
            </p:custDataLst>
          </p:nvPr>
        </p:nvSpPr>
        <p:spPr>
          <a:xfrm>
            <a:off x="755650" y="696595"/>
            <a:ext cx="1880235" cy="695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rtlCol="0" anchor="ctr" anchorCtr="1">
            <a:normAutofit/>
          </a:bodyPr>
          <a:p>
            <a:pPr algn="ctr"/>
            <a:r>
              <a:rPr lang="zh-CN" altLang="en-US" sz="3200" b="1" spc="800" dirty="0">
                <a:ln>
                  <a:noFill/>
                </a:ln>
                <a:solidFill>
                  <a:schemeClr val="lt1"/>
                </a:solidFill>
                <a:uFillTx/>
                <a:latin typeface="Arial" panose="020B0604020202090204" pitchFamily="34" charset="0"/>
                <a:ea typeface="微软雅黑" charset="-122"/>
                <a:cs typeface="+mj-lt"/>
                <a:sym typeface="Arial" panose="020B0604020202090204" pitchFamily="34" charset="0"/>
              </a:rPr>
              <a:t>目录</a:t>
            </a:r>
            <a:endParaRPr lang="zh-CN" altLang="en-US" sz="3200" b="1" spc="800" dirty="0">
              <a:ln>
                <a:noFill/>
              </a:ln>
              <a:solidFill>
                <a:schemeClr val="lt1"/>
              </a:solidFill>
              <a:uFillTx/>
              <a:latin typeface="Arial" panose="020B0604020202090204" pitchFamily="34" charset="0"/>
              <a:ea typeface="微软雅黑" charset="-122"/>
              <a:cs typeface="+mj-lt"/>
              <a:sym typeface="Arial" panose="020B060402020209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34110" y="1323975"/>
            <a:ext cx="3341370" cy="348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rtlCol="0" anchor="ctr" anchorCtr="0">
            <a:normAutofit fontScale="80000"/>
          </a:bodyPr>
          <a:p>
            <a:pPr algn="ctr"/>
            <a:r>
              <a:rPr lang="en-US" altLang="zh-CN" sz="215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Arial" panose="020B0604020202090204" pitchFamily="34" charset="0"/>
                <a:ea typeface="微软雅黑" charset="-122"/>
                <a:cs typeface="+mj-lt"/>
                <a:sym typeface="Arial" panose="020B0604020202090204" pitchFamily="34" charset="0"/>
              </a:rPr>
              <a:t>01</a:t>
            </a:r>
            <a:endParaRPr lang="en-US" altLang="zh-CN" sz="21500" b="1" dirty="0">
              <a:ln w="25400">
                <a:solidFill>
                  <a:schemeClr val="accent1"/>
                </a:solidFill>
              </a:ln>
              <a:noFill/>
              <a:uFillTx/>
              <a:latin typeface="Arial" panose="020B0604020202090204" pitchFamily="34" charset="0"/>
              <a:ea typeface="微软雅黑" charset="-122"/>
              <a:cs typeface="+mj-lt"/>
              <a:sym typeface="Arial" panose="020B060402020209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90745" y="2506980"/>
            <a:ext cx="6879590" cy="922020"/>
          </a:xfrm>
        </p:spPr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900" dirty="0">
                <a:solidFill>
                  <a:schemeClr val="accent1"/>
                </a:solidFill>
                <a:sym typeface="+mn-ea"/>
              </a:rPr>
              <a:t>基本功能与使用方法介绍</a:t>
            </a:r>
            <a:endParaRPr lang="zh-CN" altLang="en-US" sz="4900" dirty="0">
              <a:solidFill>
                <a:schemeClr val="accent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5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586230" y="455104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dk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地址：https://cloud.dify.ai/apps</a:t>
            </a:r>
            <a:endParaRPr lang="en-US" altLang="zh-CN">
              <a:solidFill>
                <a:schemeClr val="dk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5184775" y="455104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dk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说明文档地址：https:// docs.dify.ai</a:t>
            </a:r>
            <a:endParaRPr lang="en-US" altLang="zh-CN">
              <a:solidFill>
                <a:schemeClr val="dk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12875" y="1430655"/>
            <a:ext cx="7970520" cy="25152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latinLnBrk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i="0">
                <a:solidFill>
                  <a:schemeClr val="accent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Dify ：</a:t>
            </a:r>
            <a:endParaRPr lang="en-US" altLang="zh-CN" sz="4000" b="0" i="0">
              <a:solidFill>
                <a:schemeClr val="accent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marL="0" indent="0" latinLnBrk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0" i="0">
              <a:solidFill>
                <a:schemeClr val="accent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marL="0" indent="0" latinLnBrk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开源的大语言模型（</a:t>
            </a: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LLM</a:t>
            </a: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）应用开发平台，致力于为开发者提供一站式、低代码甚至无代码的 </a:t>
            </a: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AI </a:t>
            </a: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应用开发体验。</a:t>
            </a:r>
            <a:endParaRPr lang="zh-CN" altLang="en-US" sz="1600" b="0" i="0">
              <a:solidFill>
                <a:srgbClr val="00000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marL="0" indent="0" latinLnBrk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b="0" i="0">
              <a:solidFill>
                <a:srgbClr val="00000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marL="0" indent="0" latinLnBrk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核心目标</a:t>
            </a: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：</a:t>
            </a: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是降低 </a:t>
            </a: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AI </a:t>
            </a: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应用开发门槛，支持从原型设计到生产部署的全流程管理。</a:t>
            </a:r>
            <a:endParaRPr lang="zh-CN" altLang="en-US" sz="1600" b="0" i="0">
              <a:solidFill>
                <a:srgbClr val="00000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marL="0" indent="0" latinLnBrk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b="0" i="0">
              <a:solidFill>
                <a:srgbClr val="00000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marL="0" indent="0" latinLnBrk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Dify </a:t>
            </a: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拥有直观的可视化界面，开发者无需深入底层代码，只需通过简单的拖拽、配置操作，就能定义应用的 </a:t>
            </a:r>
            <a:r>
              <a:rPr lang="en-US" altLang="zh-CN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Prompt</a:t>
            </a:r>
            <a:r>
              <a:rPr lang="zh-CN" altLang="en-US" sz="16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（提示词）、上下文以及各种插件。</a:t>
            </a:r>
            <a:endParaRPr lang="zh-CN" altLang="en-US" sz="1600" b="0" i="0">
              <a:solidFill>
                <a:srgbClr val="00000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pic>
        <p:nvPicPr>
          <p:cNvPr id="7" name="图片 6" descr="截屏2025-07-23 08.31.49"/>
          <p:cNvPicPr>
            <a:picLocks noChangeAspect="1"/>
          </p:cNvPicPr>
          <p:nvPr/>
        </p:nvPicPr>
        <p:blipFill>
          <a:blip r:embed="rId5"/>
          <a:srcRect b="2537"/>
          <a:stretch>
            <a:fillRect/>
          </a:stretch>
        </p:blipFill>
        <p:spPr>
          <a:xfrm>
            <a:off x="9879330" y="86995"/>
            <a:ext cx="1901825" cy="668401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0210" y="338455"/>
            <a:ext cx="7995920" cy="3241040"/>
          </a:xfrm>
          <a:prstGeom prst="rect">
            <a:avLst/>
          </a:prstGeom>
        </p:spPr>
        <p:txBody>
          <a:bodyPr wrap="square">
            <a:spAutoFit/>
          </a:bodyPr>
          <a:p>
            <a:pPr indent="0" fontAlgn="auto">
              <a:lnSpc>
                <a:spcPts val="1820"/>
              </a:lnSpc>
              <a:spcBef>
                <a:spcPts val="1200"/>
              </a:spcBef>
              <a:spcAft>
                <a:spcPts val="800"/>
              </a:spcAft>
            </a:pPr>
            <a:r>
              <a:rPr lang="zh-CN" altLang="en-US" sz="2000" b="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应用类型：</a:t>
            </a:r>
            <a:endParaRPr lang="zh-CN" altLang="en-US" sz="2000" b="0" i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indent="0" fontAlgn="auto">
              <a:lnSpc>
                <a:spcPts val="1820"/>
              </a:lnSpc>
              <a:spcBef>
                <a:spcPts val="1200"/>
              </a:spcBef>
              <a:spcAft>
                <a:spcPts val="800"/>
              </a:spcAft>
              <a:buAutoNum type="arabicPeriod"/>
            </a:pPr>
            <a:r>
              <a:rPr lang="zh-CN" altLang="en-US" sz="1600" b="0" i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聊天助手：</a:t>
            </a:r>
            <a:r>
              <a:rPr lang="zh-CN" altLang="en-US" sz="1400" b="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基于 </a:t>
            </a:r>
            <a:r>
              <a:rPr lang="en-US" altLang="zh-CN" sz="1400" b="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LLM </a:t>
            </a:r>
            <a:r>
              <a:rPr lang="zh-CN" altLang="en-US" sz="1400" b="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构建对话式交互的助手。</a:t>
            </a:r>
            <a:endParaRPr lang="zh-CN" altLang="en-US" sz="1400" b="0" i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indent="0" fontAlgn="auto">
              <a:lnSpc>
                <a:spcPts val="1820"/>
              </a:lnSpc>
              <a:spcBef>
                <a:spcPts val="1200"/>
              </a:spcBef>
              <a:spcAft>
                <a:spcPts val="800"/>
              </a:spcAft>
              <a:buAutoNum type="arabicPeriod"/>
            </a:pPr>
            <a:r>
              <a:rPr lang="zh-CN" altLang="en-US" sz="1600" b="0" i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文本生成应用：</a:t>
            </a:r>
            <a:r>
              <a:rPr lang="zh-CN" altLang="en-US" sz="1400" b="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面向文本生成类任务的助手，例如撰写故事、文本分类、翻译等。</a:t>
            </a:r>
            <a:endParaRPr lang="zh-CN" altLang="en-US" sz="1400" b="0" i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indent="0" fontAlgn="auto">
              <a:lnSpc>
                <a:spcPts val="1820"/>
              </a:lnSpc>
              <a:spcBef>
                <a:spcPts val="1200"/>
              </a:spcBef>
              <a:spcAft>
                <a:spcPts val="800"/>
              </a:spcAft>
              <a:buAutoNum type="arabicPeriod"/>
            </a:pPr>
            <a:r>
              <a:rPr lang="en-US" altLang="zh-CN" sz="1600" b="0" i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Agent</a:t>
            </a:r>
            <a:r>
              <a:rPr lang="zh-CN" altLang="en-US" sz="1600" b="0" i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zh-CN" altLang="en-US" sz="1400" b="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能够分解任务、推理</a:t>
            </a:r>
            <a:r>
              <a:rPr lang="zh-CN" altLang="en-US" sz="1400" b="0" i="0">
                <a:solidFill>
                  <a:srgbClr val="000000"/>
                </a:solidFill>
                <a:latin typeface="Times New Roman Regular" panose="02020503050405090304" charset="0"/>
                <a:ea typeface="微软雅黑" charset="0"/>
                <a:cs typeface="微软雅黑" charset="0"/>
              </a:rPr>
              <a:t>思考</a:t>
            </a:r>
            <a:r>
              <a:rPr lang="zh-CN" altLang="en-US" sz="1400" b="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、调用工具的对话式智能助手。</a:t>
            </a:r>
            <a:endParaRPr lang="zh-CN" altLang="en-US" sz="1400" b="0" i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indent="0" fontAlgn="auto">
              <a:lnSpc>
                <a:spcPts val="1820"/>
              </a:lnSpc>
              <a:spcBef>
                <a:spcPts val="1200"/>
              </a:spcBef>
              <a:spcAft>
                <a:spcPts val="800"/>
              </a:spcAft>
              <a:buAutoNum type="arabicPeriod"/>
            </a:pPr>
            <a:r>
              <a:rPr lang="zh-CN" altLang="en-US" sz="1600" b="0" i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对话流（</a:t>
            </a:r>
            <a:r>
              <a:rPr lang="en-US" altLang="zh-CN" sz="1600" b="0" i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Chatflow</a:t>
            </a:r>
            <a:r>
              <a:rPr lang="zh-CN" altLang="en-US" sz="1600" b="0" i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）：</a:t>
            </a:r>
            <a:r>
              <a:rPr lang="zh-CN" altLang="en-US" sz="1400" b="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适用于设计</a:t>
            </a:r>
            <a:r>
              <a:rPr lang="zh-CN" altLang="en-US" sz="1400" b="0" i="0" u="sng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复杂流程</a:t>
            </a:r>
            <a:r>
              <a:rPr lang="zh-CN" altLang="en-US" sz="1400" b="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zh-CN" altLang="en-US" sz="1400" b="0" i="0" u="sng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多轮对话</a:t>
            </a:r>
            <a:r>
              <a:rPr lang="zh-CN" altLang="en-US" sz="1400" b="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场景，支持记忆功能并能进行动态应用编排。</a:t>
            </a:r>
            <a:endParaRPr lang="zh-CN" altLang="en-US" sz="1400" b="0" i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indent="0" fontAlgn="auto">
              <a:lnSpc>
                <a:spcPts val="1820"/>
              </a:lnSpc>
              <a:spcBef>
                <a:spcPts val="1200"/>
              </a:spcBef>
              <a:spcAft>
                <a:spcPts val="800"/>
              </a:spcAft>
              <a:buAutoNum type="arabicPeriod"/>
            </a:pPr>
            <a:r>
              <a:rPr lang="zh-CN" altLang="en-US" sz="1600" b="0" i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工作流（</a:t>
            </a:r>
            <a:r>
              <a:rPr lang="en-US" altLang="zh-CN" sz="1600" b="0" i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Workflow</a:t>
            </a:r>
            <a:r>
              <a:rPr lang="zh-CN" altLang="en-US" sz="1600" b="0" i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）：</a:t>
            </a:r>
            <a:r>
              <a:rPr lang="zh-CN" altLang="en-US" sz="1400" b="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适用于自动化、批处理等单轮生成类任务的场景的应用编排方式，</a:t>
            </a:r>
            <a:r>
              <a:rPr lang="zh-CN" altLang="en-US" sz="1400" b="0" i="0" u="sng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单向生成结果</a:t>
            </a:r>
            <a:r>
              <a:rPr lang="zh-CN" altLang="en-US" sz="1400" b="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CN" altLang="en-US" sz="1400" b="0" i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3" name="图片 2" descr="截屏2025-07-23 00.12.18"/>
          <p:cNvPicPr>
            <a:picLocks noChangeAspect="1"/>
          </p:cNvPicPr>
          <p:nvPr/>
        </p:nvPicPr>
        <p:blipFill>
          <a:blip r:embed="rId3"/>
          <a:srcRect r="150" b="7431"/>
          <a:stretch>
            <a:fillRect/>
          </a:stretch>
        </p:blipFill>
        <p:spPr>
          <a:xfrm>
            <a:off x="4183380" y="3331845"/>
            <a:ext cx="7608570" cy="33616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24384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46170" y="69183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en-US" altLang="zh-CN" sz="1600" b="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接入方法：</a:t>
            </a:r>
            <a:r>
              <a:rPr lang="zh-CN" altLang="en-US" sz="1600" b="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设置 </a:t>
            </a:r>
            <a:r>
              <a:rPr lang="en-US" altLang="zh-CN" sz="1600" b="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-- </a:t>
            </a:r>
            <a:r>
              <a:rPr lang="zh-CN" altLang="en-US" sz="1600" b="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模型供应商</a:t>
            </a:r>
            <a:endParaRPr lang="zh-CN" altLang="en-US" sz="1600" b="0" i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33880" y="631190"/>
            <a:ext cx="8055610" cy="2712720"/>
          </a:xfrm>
          <a:prstGeom prst="rect">
            <a:avLst/>
          </a:prstGeom>
        </p:spPr>
        <p:txBody>
          <a:bodyPr wrap="square">
            <a:spAutoFit/>
          </a:bodyPr>
          <a:p>
            <a:pPr marL="0" algn="l">
              <a:spcBef>
                <a:spcPts val="1400"/>
              </a:spcBef>
              <a:buClrTx/>
              <a:buSzTx/>
              <a:buFontTx/>
              <a:buNone/>
            </a:pPr>
            <a:r>
              <a:rPr lang="en-US" altLang="zh-CN" sz="2400" b="1" i="0" spc="20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</a:rPr>
              <a:t>大模型</a:t>
            </a:r>
            <a:endParaRPr lang="en-US" altLang="zh-CN" sz="2400" b="1" i="0" spc="200">
              <a:solidFill>
                <a:schemeClr val="accent1"/>
              </a:solidFill>
              <a:uFillTx/>
              <a:latin typeface="Arial" panose="020B0604020202090204" pitchFamily="34" charset="0"/>
              <a:ea typeface="微软雅黑" charset="-122"/>
              <a:cs typeface="+mj-cs"/>
            </a:endParaRPr>
          </a:p>
          <a:p>
            <a:pPr marL="0" indent="0">
              <a:spcBef>
                <a:spcPts val="1400"/>
              </a:spcBef>
              <a:spcAft>
                <a:spcPts val="1400"/>
              </a:spcAft>
              <a:buNone/>
            </a:pPr>
            <a:r>
              <a:rPr lang="zh-CN" altLang="en-US" sz="1600" b="0" i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系统推理模型：</a:t>
            </a:r>
            <a:r>
              <a:rPr lang="zh-CN" altLang="en-US" sz="140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用于应用创建、智聊、对话名称生成及下一步问题建议等功能。已支持的供应商包括 </a:t>
            </a:r>
            <a:r>
              <a:rPr lang="en-US" altLang="zh-CN" sz="140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OpenAI</a:t>
            </a:r>
            <a:r>
              <a:rPr lang="zh-CN" altLang="en-US" sz="140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140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Azure OpenAI Service</a:t>
            </a:r>
            <a:r>
              <a:rPr lang="zh-CN" altLang="en-US" sz="140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140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Anthropic</a:t>
            </a:r>
            <a:r>
              <a:rPr lang="zh-CN" altLang="en-US" sz="140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140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Hugging Face Hub</a:t>
            </a:r>
            <a:r>
              <a:rPr lang="zh-CN" altLang="en-US" sz="140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140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Replicate</a:t>
            </a:r>
            <a:r>
              <a:rPr lang="zh-CN" altLang="en-US" sz="140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140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Xinference</a:t>
            </a:r>
            <a:r>
              <a:rPr lang="zh-CN" altLang="en-US" sz="140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140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OpenLLM</a:t>
            </a:r>
            <a:r>
              <a:rPr lang="zh-CN" altLang="en-US" sz="140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、讯飞星火、文心一言、通义千问、</a:t>
            </a:r>
            <a:r>
              <a:rPr lang="en-US" altLang="zh-CN" sz="140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Minimax </a:t>
            </a:r>
            <a:r>
              <a:rPr lang="zh-CN" altLang="en-US" sz="140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和 </a:t>
            </a:r>
            <a:r>
              <a:rPr lang="en-US" altLang="zh-CN" sz="140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ZHIPU(ChatGLM)</a:t>
            </a:r>
            <a:r>
              <a:rPr lang="zh-CN" altLang="en-US" sz="140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CN" altLang="en-US" sz="1600" b="0" i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spcBef>
                <a:spcPts val="1400"/>
              </a:spcBef>
              <a:spcAft>
                <a:spcPts val="1400"/>
              </a:spcAft>
              <a:buNone/>
            </a:pPr>
            <a:r>
              <a:rPr lang="en-US" altLang="zh-CN" sz="1600" b="0" i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Rerank </a:t>
            </a:r>
            <a:r>
              <a:rPr lang="zh-CN" altLang="en-US" sz="1600" b="0" i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模型：</a:t>
            </a:r>
            <a:r>
              <a:rPr lang="zh-CN" altLang="en-US" sz="1400" b="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用于优化 </a:t>
            </a:r>
            <a:r>
              <a:rPr lang="en-US" altLang="zh-CN" sz="1400" b="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LLM </a:t>
            </a:r>
            <a:r>
              <a:rPr lang="zh-CN" altLang="en-US" sz="1400" b="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的搜索结果。已支持的供应商为 </a:t>
            </a:r>
            <a:r>
              <a:rPr lang="en-US" altLang="zh-CN" sz="1400" b="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Cohere </a:t>
            </a:r>
            <a:r>
              <a:rPr lang="zh-CN" altLang="en-US" sz="1400" b="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和 </a:t>
            </a:r>
            <a:r>
              <a:rPr lang="en-US" altLang="zh-CN" sz="1400" b="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Jina AI(Jina Reranker)</a:t>
            </a:r>
            <a:r>
              <a:rPr lang="zh-CN" altLang="en-US" sz="1400" b="0" i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CN" altLang="en-US" sz="1400" b="0" i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spcBef>
                <a:spcPts val="1400"/>
              </a:spcBef>
              <a:spcAft>
                <a:spcPts val="1400"/>
              </a:spcAft>
              <a:buAutoNum type="arabicPeriod"/>
            </a:pPr>
            <a:endParaRPr lang="zh-CN" altLang="en-US" sz="1400" b="0" i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截屏2025-07-23 08.32.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175" y="2940050"/>
            <a:ext cx="8456930" cy="35096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知识库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pPr marL="0" indent="0">
              <a:buNone/>
            </a:pPr>
            <a:r>
              <a:rPr lang="zh-CN" altLang="en-US" sz="1200"/>
              <a:t>作为外部记忆，用于补充模型上下文。其</a:t>
            </a:r>
            <a:r>
              <a:rPr lang="zh-CN" altLang="en-US" sz="1200">
                <a:solidFill>
                  <a:schemeClr val="accent1"/>
                </a:solidFill>
              </a:rPr>
              <a:t>工作流程</a:t>
            </a:r>
            <a:r>
              <a:rPr lang="zh-CN" altLang="en-US" sz="1200"/>
              <a:t>：</a:t>
            </a:r>
            <a:endParaRPr lang="en-US" altLang="zh-CN" sz="1200"/>
          </a:p>
          <a:p>
            <a:r>
              <a:rPr lang="zh-CN" altLang="en-US" sz="1200"/>
              <a:t>召回（</a:t>
            </a:r>
            <a:r>
              <a:rPr lang="en-US" altLang="zh-CN" sz="1200"/>
              <a:t>Recall</a:t>
            </a:r>
            <a:r>
              <a:rPr lang="zh-CN" altLang="en-US" sz="1200"/>
              <a:t>）：根据用户输入，从知识库中选出若干相关片段（</a:t>
            </a:r>
            <a:r>
              <a:rPr lang="en-US" altLang="zh-CN" sz="1200"/>
              <a:t>Top-K</a:t>
            </a:r>
            <a:r>
              <a:rPr lang="zh-CN" altLang="en-US" sz="1200"/>
              <a:t>）。</a:t>
            </a:r>
            <a:endParaRPr lang="zh-CN" altLang="en-US" sz="1200"/>
          </a:p>
          <a:p>
            <a:r>
              <a:rPr lang="zh-CN" altLang="en-US" sz="1200"/>
              <a:t>重排（</a:t>
            </a:r>
            <a:r>
              <a:rPr lang="en-US" altLang="zh-CN" sz="1200"/>
              <a:t>Rerank</a:t>
            </a:r>
            <a:r>
              <a:rPr lang="zh-CN" altLang="en-US" sz="1200"/>
              <a:t>）：对召回结果再次排序，提升语义匹配质量。</a:t>
            </a:r>
            <a:endParaRPr lang="zh-CN" altLang="en-US" sz="1200"/>
          </a:p>
          <a:p>
            <a:r>
              <a:rPr lang="zh-CN" altLang="en-US" sz="1200"/>
              <a:t>输入模型：将最终筛选出的文本输入</a:t>
            </a:r>
            <a:r>
              <a:rPr lang="en-US" altLang="zh-CN" sz="1200"/>
              <a:t> LLM</a:t>
            </a:r>
            <a:r>
              <a:rPr lang="zh-CN" altLang="en-US" sz="1200"/>
              <a:t>，生成回答。</a:t>
            </a:r>
            <a:endParaRPr lang="zh-CN" altLang="en-US" sz="1200"/>
          </a:p>
          <a:p>
            <a:endParaRPr lang="en-US" altLang="zh-CN" sz="1200"/>
          </a:p>
          <a:p>
            <a:r>
              <a:rPr lang="en-US" altLang="zh-CN" sz="1200"/>
              <a:t>1. </a:t>
            </a:r>
            <a:r>
              <a:rPr lang="zh-CN" altLang="en-US" sz="1200">
                <a:solidFill>
                  <a:schemeClr val="accent1"/>
                </a:solidFill>
              </a:rPr>
              <a:t>权重设置（语义</a:t>
            </a:r>
            <a:r>
              <a:rPr lang="en-US" altLang="zh-CN" sz="1200">
                <a:solidFill>
                  <a:schemeClr val="accent1"/>
                </a:solidFill>
              </a:rPr>
              <a:t> vs </a:t>
            </a:r>
            <a:r>
              <a:rPr lang="zh-CN" altLang="en-US" sz="1200">
                <a:solidFill>
                  <a:schemeClr val="accent1"/>
                </a:solidFill>
              </a:rPr>
              <a:t>关键词）</a:t>
            </a:r>
            <a:endParaRPr lang="en-US" altLang="zh-CN" sz="1200">
              <a:solidFill>
                <a:schemeClr val="accent1"/>
              </a:solidFill>
            </a:endParaRPr>
          </a:p>
          <a:p>
            <a:r>
              <a:rPr lang="zh-CN" altLang="en-US" sz="1200"/>
              <a:t>语义匹配（</a:t>
            </a:r>
            <a:r>
              <a:rPr lang="en-US" altLang="zh-CN" sz="1200"/>
              <a:t>Semantic Similarity</a:t>
            </a:r>
            <a:r>
              <a:rPr lang="zh-CN" altLang="en-US" sz="1200"/>
              <a:t>）：更注重句子整体意义是否接近，适合用户问题表达不完全一致的情况。</a:t>
            </a:r>
            <a:endParaRPr lang="zh-CN" altLang="en-US" sz="1200"/>
          </a:p>
          <a:p>
            <a:r>
              <a:rPr lang="zh-CN" altLang="en-US" sz="1200"/>
              <a:t>关键词匹配（</a:t>
            </a:r>
            <a:r>
              <a:rPr lang="en-US" altLang="zh-CN" sz="1200"/>
              <a:t>Keyword Match</a:t>
            </a:r>
            <a:r>
              <a:rPr lang="zh-CN" altLang="en-US" sz="1200"/>
              <a:t>）：强调关键词重合度，适合高精度检索。</a:t>
            </a:r>
            <a:endParaRPr lang="zh-CN" altLang="en-US" sz="1200"/>
          </a:p>
          <a:p>
            <a:r>
              <a:rPr lang="zh-CN" altLang="en-US" sz="1200"/>
              <a:t>⚖</a:t>
            </a:r>
            <a:r>
              <a:rPr lang="" altLang="en-US" sz="1200"/>
              <a:t>️</a:t>
            </a:r>
            <a:r>
              <a:rPr lang="en-US" altLang="zh-CN" sz="1200"/>
              <a:t> </a:t>
            </a:r>
            <a:r>
              <a:rPr lang="zh-CN" altLang="en-US" sz="1200"/>
              <a:t>调优建议：一般推荐以语义为主，适度保留关键词匹配，默认配置（</a:t>
            </a:r>
            <a:r>
              <a:rPr lang="en-US" altLang="zh-CN" sz="1200"/>
              <a:t>0.7 / 0.3</a:t>
            </a:r>
            <a:r>
              <a:rPr lang="zh-CN" altLang="en-US" sz="1200"/>
              <a:t>）为平衡方案。</a:t>
            </a:r>
            <a:endParaRPr lang="zh-CN" altLang="en-US" sz="1200"/>
          </a:p>
          <a:p>
            <a:r>
              <a:rPr lang="en-US" altLang="zh-CN" sz="1200"/>
              <a:t>2. </a:t>
            </a:r>
            <a:r>
              <a:rPr lang="en-US" altLang="zh-CN" sz="1200">
                <a:solidFill>
                  <a:schemeClr val="accent1"/>
                </a:solidFill>
              </a:rPr>
              <a:t>Rerank </a:t>
            </a:r>
            <a:r>
              <a:rPr lang="zh-CN" altLang="en-US" sz="1200">
                <a:solidFill>
                  <a:schemeClr val="accent1"/>
                </a:solidFill>
              </a:rPr>
              <a:t>模型选择</a:t>
            </a:r>
            <a:endParaRPr lang="en-US" altLang="zh-CN" sz="1000"/>
          </a:p>
        </p:txBody>
      </p:sp>
      <p:pic>
        <p:nvPicPr>
          <p:cNvPr id="4" name="图片 3" descr="截屏2025-07-23 08.07.19"/>
          <p:cNvPicPr>
            <a:picLocks noChangeAspect="1"/>
          </p:cNvPicPr>
          <p:nvPr/>
        </p:nvPicPr>
        <p:blipFill>
          <a:blip r:embed="rId3"/>
          <a:srcRect b="2280"/>
          <a:stretch>
            <a:fillRect/>
          </a:stretch>
        </p:blipFill>
        <p:spPr>
          <a:xfrm>
            <a:off x="8322945" y="0"/>
            <a:ext cx="3560445" cy="313499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/>
        </p:nvGraphicFramePr>
        <p:xfrm>
          <a:off x="734060" y="4703445"/>
          <a:ext cx="10483850" cy="1637665"/>
        </p:xfrm>
        <a:graphic>
          <a:graphicData uri="http://schemas.openxmlformats.org/drawingml/2006/table">
            <a:tbl>
              <a:tblPr/>
              <a:tblGrid>
                <a:gridCol w="2096770"/>
                <a:gridCol w="2096770"/>
                <a:gridCol w="2096770"/>
                <a:gridCol w="2096770"/>
                <a:gridCol w="2096770"/>
              </a:tblGrid>
              <a:tr h="380365"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</a:pP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</a:rPr>
                        <a:t>模型名称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</a:pP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</a:rPr>
                        <a:t>语言支持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</a:pP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</a:rPr>
                        <a:t>模型版本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</a:pP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</a:rPr>
                        <a:t>特点与适用场景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</a:pP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</a:rPr>
                        <a:t>推荐使用场景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</a:pP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rerank-english-v3.0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</a:pP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</a:rPr>
                        <a:t>仅英文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</a:pP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v3.0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</a:pP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</a:rPr>
                        <a:t>精度高、速度快、优化英文表达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</a:pP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</a:rPr>
                        <a:t>纯英文场景下效果最佳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</a:pP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rerank-multilingual-v3.0 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✅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</a:pP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</a:rPr>
                        <a:t>多语言（含中文）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</a:pP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v3.0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</a:pP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支持 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100+ 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语言，兼容中英混合内容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</a:pP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</a:rPr>
                        <a:t>中文或中英混合问答系统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</a:pP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rerank-v3.5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</a:pP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</a:rPr>
                        <a:t>默认多语言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</a:pP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v3.5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</a:pP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</a:rPr>
                        <a:t>最新版本，提升了速度和准确度，优化召回逻辑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</a:pP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</a:rPr>
                        <a:t>多语言通用推荐，尝试场景广泛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大模型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753110" y="1543685"/>
          <a:ext cx="10168255" cy="4434205"/>
        </p:xfrm>
        <a:graphic>
          <a:graphicData uri="http://schemas.openxmlformats.org/drawingml/2006/table">
            <a:tbl>
              <a:tblPr/>
              <a:tblGrid>
                <a:gridCol w="2206625"/>
                <a:gridCol w="5326380"/>
                <a:gridCol w="2635250"/>
              </a:tblGrid>
              <a:tr h="287655">
                <a:tc>
                  <a:txBody>
                    <a:bodyPr/>
                    <a:p>
                      <a:pPr 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参数项</a:t>
                      </a:r>
                      <a:endParaRPr lang="zh-CN" altLang="en-US" sz="1100" b="0" i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含义 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</a:rPr>
                        <a:t>&amp; 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作用</a:t>
                      </a:r>
                      <a:endParaRPr lang="zh-CN" altLang="en-US" sz="1100" b="0" i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建议设置</a:t>
                      </a:r>
                      <a:endParaRPr lang="zh-CN" altLang="en-US" sz="1100" b="0" i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75945">
                <a:tc>
                  <a:txBody>
                    <a:bodyPr/>
                    <a:p>
                      <a:pPr 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温度 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</a:rPr>
                        <a:t>(Temperature)</a:t>
                      </a:r>
                      <a:endParaRPr lang="en-US" altLang="zh-CN" sz="1100" b="0" i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控制生成结果的随机性，值越大越随机、创造力强，越小越保守。典型值 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</a:rPr>
                        <a:t>0.2~1.0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。</a:t>
                      </a:r>
                      <a:endParaRPr lang="zh-CN" altLang="en-US" sz="1100" b="0" i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</a:rPr>
                        <a:t>✅ 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推荐范围：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</a:rPr>
                        <a:t>0.5~0.8</a:t>
                      </a:r>
                      <a:endParaRPr lang="en-US" altLang="zh-CN" sz="1100" b="0" i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75310">
                <a:tc>
                  <a:txBody>
                    <a:bodyPr/>
                    <a:p>
                      <a:pPr 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</a:rPr>
                        <a:t>Top P</a:t>
                      </a:r>
                      <a:endParaRPr lang="en-US" altLang="zh-CN" sz="1100" b="0" i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控制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概率累计阈值采样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（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</a:rPr>
                        <a:t>Nucleus Sampling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），与温度联用，较高值生成更丰富。</a:t>
                      </a:r>
                      <a:endParaRPr lang="zh-CN" altLang="en-US" sz="1100" b="0" i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一般与温度二选一使用</a:t>
                      </a:r>
                      <a:endParaRPr lang="zh-CN" altLang="en-US" sz="1100" b="0" i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75945">
                <a:tc>
                  <a:txBody>
                    <a:bodyPr/>
                    <a:p>
                      <a:pPr 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</a:rPr>
                        <a:t>Top K</a:t>
                      </a:r>
                      <a:endParaRPr lang="en-US" altLang="zh-CN" sz="1100" b="0" i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从概率最高的 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</a:rPr>
                        <a:t>K 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个 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</a:rPr>
                        <a:t>token 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中采样。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</a:rPr>
                        <a:t>K 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越小越稳定，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</a:rPr>
                        <a:t>K 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越大越随机。</a:t>
                      </a:r>
                      <a:endParaRPr lang="zh-CN" altLang="en-US" sz="1100" b="0" i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通常与 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</a:rPr>
                        <a:t>Top P 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二选一，不同时用</a:t>
                      </a:r>
                      <a:endParaRPr lang="zh-CN" altLang="en-US" sz="1100" b="0" i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290">
                <a:tc>
                  <a:txBody>
                    <a:bodyPr/>
                    <a:p>
                      <a:pPr 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存在惩罚 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</a:rPr>
                        <a:t>(Presence Penalty)</a:t>
                      </a:r>
                      <a:endParaRPr lang="en-US" altLang="zh-CN" sz="1100" b="0" i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惩罚已出现过的词（是否再次出现），提高话题多样性。</a:t>
                      </a:r>
                      <a:endParaRPr lang="zh-CN" altLang="en-US" sz="1100" b="0" i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，一般设置为 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altLang="zh-CN" sz="1100" b="0" i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频率惩罚 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</a:rPr>
                        <a:t>(Frequency Penalty)</a:t>
                      </a:r>
                      <a:endParaRPr lang="en-US" altLang="zh-CN" sz="1100" b="0" i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惩罚重复频率高的词（控制啰嗦、重复），越高越少复读。</a:t>
                      </a:r>
                      <a:endParaRPr lang="zh-CN" altLang="en-US" sz="1100" b="0" i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</a:rPr>
                        <a:t>0~2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，常用于避免冗余</a:t>
                      </a:r>
                      <a:endParaRPr lang="zh-CN" altLang="en-US" sz="1100" b="0" i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290">
                <a:tc>
                  <a:txBody>
                    <a:bodyPr/>
                    <a:p>
                      <a:pPr 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最大生成长度 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</a:rPr>
                        <a:t>(Max Tokens)</a:t>
                      </a:r>
                      <a:endParaRPr lang="en-US" altLang="zh-CN" sz="1100" b="0" i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控制生成最大 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</a:rPr>
                        <a:t>token 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数（即生成内容长度上限）。</a:t>
                      </a:r>
                      <a:endParaRPr lang="zh-CN" altLang="en-US" sz="1100" b="0" i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与任务复杂度相关（如 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</a:rPr>
                        <a:t>512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）</a:t>
                      </a:r>
                      <a:endParaRPr lang="zh-CN" altLang="en-US" sz="1100" b="0" i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7655">
                <a:tc>
                  <a:txBody>
                    <a:bodyPr/>
                    <a:p>
                      <a:pPr 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跳过内容审核</a:t>
                      </a:r>
                      <a:endParaRPr lang="zh-CN" altLang="en-US" sz="1100" b="0" i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跳过平台自带敏感词过滤（默认 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</a:rPr>
                        <a:t>False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）。</a:t>
                      </a:r>
                      <a:endParaRPr lang="zh-CN" altLang="en-US" sz="1100" b="0" i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建议默认保持 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</a:rPr>
                        <a:t>False</a:t>
                      </a:r>
                      <a:endParaRPr lang="en-US" altLang="zh-CN" sz="1100" b="0" i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75310">
                <a:tc>
                  <a:txBody>
                    <a:bodyPr/>
                    <a:p>
                      <a:pPr 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深度思考模式</a:t>
                      </a:r>
                      <a:endParaRPr lang="zh-CN" altLang="en-US" sz="1100" b="0" i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调用模型“增强思考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推理能力”模式（如 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</a:rPr>
                        <a:t>GPT-4 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中的高级能力）。</a:t>
                      </a:r>
                      <a:endParaRPr lang="zh-CN" altLang="en-US" sz="1100" b="0" i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</a:rPr>
                        <a:t>✅ 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适用于复杂推理问答任务</a:t>
                      </a:r>
                      <a:endParaRPr lang="zh-CN" altLang="en-US" sz="1100" b="0" i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75945">
                <a:tc>
                  <a:txBody>
                    <a:bodyPr/>
                    <a:p>
                      <a:pPr 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停止序列</a:t>
                      </a:r>
                      <a:endParaRPr lang="zh-CN" altLang="en-US" sz="1100" b="0" i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指定输出结束的标志内容（如“结束”、“用户：”等），常用于结构化生成任务。</a:t>
                      </a:r>
                      <a:endParaRPr lang="zh-CN" altLang="en-US" sz="1100" b="0" i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</a:rPr>
                        <a:t>可选项，需匹配具体用例</a:t>
                      </a:r>
                      <a:endParaRPr lang="zh-CN" altLang="en-US" sz="1100" b="0" i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34110" y="1323975"/>
            <a:ext cx="3341370" cy="348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rtlCol="0" anchor="ctr" anchorCtr="0">
            <a:normAutofit fontScale="80000"/>
          </a:bodyPr>
          <a:p>
            <a:pPr algn="ctr"/>
            <a:r>
              <a:rPr lang="en-US" altLang="zh-CN" sz="215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Arial" panose="020B0604020202090204" pitchFamily="34" charset="0"/>
                <a:ea typeface="微软雅黑" charset="-122"/>
                <a:cs typeface="+mj-lt"/>
                <a:sym typeface="Arial" panose="020B0604020202090204" pitchFamily="34" charset="0"/>
              </a:rPr>
              <a:t>02</a:t>
            </a:r>
            <a:endParaRPr lang="en-US" altLang="zh-CN" sz="21500" b="1" dirty="0">
              <a:ln w="25400">
                <a:solidFill>
                  <a:schemeClr val="accent1"/>
                </a:solidFill>
              </a:ln>
              <a:noFill/>
              <a:uFillTx/>
              <a:latin typeface="Arial" panose="020B0604020202090204" pitchFamily="34" charset="0"/>
              <a:ea typeface="微软雅黑" charset="-122"/>
              <a:cs typeface="+mj-lt"/>
              <a:sym typeface="Arial" panose="020B060402020209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76775" y="2059940"/>
            <a:ext cx="7374890" cy="922020"/>
          </a:xfrm>
        </p:spPr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900" dirty="0">
                <a:solidFill>
                  <a:schemeClr val="accent1"/>
                </a:solidFill>
                <a:sym typeface="+mn-ea"/>
              </a:rPr>
              <a:t>案例演示--乳腺癌临床助手</a:t>
            </a:r>
            <a:endParaRPr lang="zh-CN" altLang="en-US" sz="4900" dirty="0">
              <a:solidFill>
                <a:schemeClr val="accent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  <p:tag name="KSO_WM_UNIT_TEXT_FILL_FORE_SCHEMECOLOR_INDEX_BRIGHTNESS" val="0"/>
  <p:tag name="KSO_WM_UNIT_TEXT_FILL_FORE_SCHEMECOLOR_INDEX" val="5"/>
  <p:tag name="KSO_WM_UNIT_TEXT_FILL_TYPE" val="1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1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193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94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UNIT_SHOW_EDIT_AREA_INDICATION" val="1"/>
  <p:tag name="KSO_WM_TEMPLATE_THUMBS_INDEX" val="1、4、7、8、10、11、12、13、15"/>
  <p:tag name="KSO_WM_TEMPLATE_MASTER_THUMB_INDEX" val="1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6915_4*i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6915_4*l_h_f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313.8926771653543,&quot;left&quot;:268.5499212598425,&quot;top&quot;:153.70732283464568,&quot;width&quot;:580.3181102362207}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6915_4*l_h_i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  <p:tag name="KSO_WM_DIAGRAM_VIRTUALLY_FRAME" val="{&quot;height&quot;:313.8926771653543,&quot;left&quot;:268.5499212598425,&quot;top&quot;:153.70732283464568,&quot;width&quot;:580.3181102362207}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6915_4*l_h_i*1_1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  <p:tag name="KSO_WM_UNIT_USESOURCEFORMAT_APPLY" val="1"/>
  <p:tag name="KSO_WM_DIAGRAM_VIRTUALLY_FRAME" val="{&quot;height&quot;:313.8926771653543,&quot;left&quot;:268.5499212598425,&quot;top&quot;:153.70732283464568,&quot;width&quot;:580.3181102362207}"/>
</p:tagLst>
</file>

<file path=ppt/tags/tag19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6915_4*l_h_f*1_3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313.8926771653543,&quot;left&quot;:268.5499212598425,&quot;top&quot;:153.70732283464568,&quot;width&quot;:580.3181102362207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6915_4*l_h_i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  <p:tag name="KSO_WM_DIAGRAM_VIRTUALLY_FRAME" val="{&quot;height&quot;:313.8926771653543,&quot;left&quot;:268.5499212598425,&quot;top&quot;:153.70732283464568,&quot;width&quot;:580.3181102362207}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6915_4*l_h_i*1_2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  <p:tag name="KSO_WM_UNIT_USESOURCEFORMAT_APPLY" val="1"/>
  <p:tag name="KSO_WM_DIAGRAM_VIRTUALLY_FRAME" val="{&quot;height&quot;:313.8926771653543,&quot;left&quot;:268.5499212598425,&quot;top&quot;:153.70732283464568,&quot;width&quot;:580.3181102362207}"/>
</p:tagLst>
</file>

<file path=ppt/tags/tag20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6915_4*l_h_f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313.8926771653543,&quot;left&quot;:268.5499212598425,&quot;top&quot;:153.70732283464568,&quot;width&quot;:580.3181102362207}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6915_4*l_h_i*1_3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  <p:tag name="KSO_WM_DIAGRAM_VIRTUALLY_FRAME" val="{&quot;height&quot;:313.8926771653543,&quot;left&quot;:268.5499212598425,&quot;top&quot;:153.70732283464568,&quot;width&quot;:580.3181102362207}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6915_4*l_h_i*1_3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  <p:tag name="KSO_WM_UNIT_USESOURCEFORMAT_APPLY" val="1"/>
  <p:tag name="KSO_WM_DIAGRAM_VIRTUALLY_FRAME" val="{&quot;height&quot;:313.8926771653543,&quot;left&quot;:268.5499212598425,&quot;top&quot;:153.70732283464568,&quot;width&quot;:580.3181102362207}"/>
</p:tagLst>
</file>

<file path=ppt/tags/tag20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6915_4*l_h_f*1_4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313.8926771653543,&quot;left&quot;:268.5499212598425,&quot;top&quot;:153.70732283464568,&quot;width&quot;:580.3181102362207}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6915_4*l_h_i*1_4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  <p:tag name="KSO_WM_DIAGRAM_VIRTUALLY_FRAME" val="{&quot;height&quot;:313.8926771653543,&quot;left&quot;:268.5499212598425,&quot;top&quot;:153.70732283464568,&quot;width&quot;:580.3181102362207}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6915_4*l_h_i*1_4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  <p:tag name="KSO_WM_UNIT_USESOURCEFORMAT_APPLY" val="1"/>
  <p:tag name="KSO_WM_DIAGRAM_VIRTUALLY_FRAME" val="{&quot;height&quot;:313.8926771653543,&quot;left&quot;:268.5499212598425,&quot;top&quot;:153.70732283464568,&quot;width&quot;:580.3181102362207}"/>
</p:tagLst>
</file>

<file path=ppt/tags/tag208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6915_4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09.xml><?xml version="1.0" encoding="utf-8"?>
<p:tagLst xmlns:p="http://schemas.openxmlformats.org/presentationml/2006/main">
  <p:tag name="KSO_WM_SLIDE_ID" val="custom20206915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6915"/>
  <p:tag name="KSO_WM_SLIDE_LAYOUT" val="a_l"/>
  <p:tag name="KSO_WM_SLIDE_LAYOUT_CNT" val="1_1"/>
  <p:tag name="KSO_WM_SLIDE_TYPE" val="contents"/>
  <p:tag name="KSO_WM_SLIDE_SUBTYPE" val="diag"/>
  <p:tag name="KSO_WM_DIAGRAM_GROUP_CODE" val="l1-1"/>
  <p:tag name="KSO_WM_SLIDE_DIAGTYPE" val="l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  <p:tag name="KSO_WM_UNIT_TEXT_LINE_FORE_SCHEMECOLOR_INDEX_BRIGHTNESS" val="0"/>
  <p:tag name="KSO_WM_UNIT_TEXT_LINE_FORE_SCHEMECOLOR_INDEX" val="5"/>
  <p:tag name="KSO_WM_UNIT_TEXT_LINE_FILL_TYPE" val="2"/>
</p:tagLst>
</file>

<file path=ppt/tags/tag2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_BRIGHTNESS" val="0"/>
  <p:tag name="KSO_WM_UNIT_TEXT_FILL_FORE_SCHEMECOLOR_INDEX" val="5"/>
  <p:tag name="KSO_WM_UNIT_TEXT_FILL_TYPE" val="1"/>
</p:tagLst>
</file>

<file path=ppt/tags/tag212.xml><?xml version="1.0" encoding="utf-8"?>
<p:tagLst xmlns:p="http://schemas.openxmlformats.org/presentationml/2006/main">
  <p:tag name="KSO_WM_SLIDE_ID" val="custom20206915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6915"/>
  <p:tag name="KSO_WM_SLIDE_TYPE" val="sectionTitle"/>
  <p:tag name="KSO_WM_SLIDE_SUBTYPE" val="pureTxt"/>
  <p:tag name="KSO_WM_SLIDE_LAYOUT" val="a_b_e"/>
  <p:tag name="KSO_WM_SLIDE_LAYOUT_CNT" val="1_1_1"/>
  <p:tag name="KSO_WM_SLIDE_THEME_ID" val="3312567"/>
  <p:tag name="KSO_WM_SLIDE_THEME_NAME" val="紫色业绩汇报办公插画主题模板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BEAUTIFY_FLAG" val="#wm#"/>
  <p:tag name="KSO_WM_TEMPLATE_CATEGORY" val="custom"/>
  <p:tag name="KSO_WM_TEMPLATE_INDEX" val="20230980"/>
  <p:tag name="KSO_WM_SLIDE_BACKGROUND_TYPE" val="general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#wm#"/>
  <p:tag name="KSO_WM_TEMPLATE_CATEGORY" val="custom"/>
  <p:tag name="KSO_WM_TEMPLATE_INDEX" val="20230980"/>
  <p:tag name="KSO_WM_SLIDE_BACKGROUND_TYPE" val="general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3.xml><?xml version="1.0" encoding="utf-8"?>
<p:tagLst xmlns:p="http://schemas.openxmlformats.org/presentationml/2006/main">
  <p:tag name="KSO_WM_BEAUTIFY_FLAG" val="#wm#"/>
  <p:tag name="KSO_WM_TEMPLATE_CATEGORY" val="custom"/>
  <p:tag name="KSO_WM_TEMPLATE_INDEX" val="20230980"/>
  <p:tag name="KSO_WM_SLIDE_BACKGROUND_TYPE" val="general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TABLE_ENDDRAG_ORIGIN_RECT" val="803*349"/>
  <p:tag name="TABLE_ENDDRAG_RECT" val="67*111*803*349"/>
</p:tagLst>
</file>

<file path=ppt/tags/tag229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  <p:tag name="KSO_WM_UNIT_TEXT_LINE_FORE_SCHEMECOLOR_INDEX_BRIGHTNESS" val="0"/>
  <p:tag name="KSO_WM_UNIT_TEXT_LINE_FORE_SCHEMECOLOR_INDEX" val="5"/>
  <p:tag name="KSO_WM_UNIT_TEXT_LINE_FILL_TYPE" val="2"/>
</p:tagLst>
</file>

<file path=ppt/tags/tag2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_BRIGHTNESS" val="0"/>
  <p:tag name="KSO_WM_UNIT_TEXT_FILL_FORE_SCHEMECOLOR_INDEX" val="5"/>
  <p:tag name="KSO_WM_UNIT_TEXT_FILL_TYPE" val="1"/>
</p:tagLst>
</file>

<file path=ppt/tags/tag232.xml><?xml version="1.0" encoding="utf-8"?>
<p:tagLst xmlns:p="http://schemas.openxmlformats.org/presentationml/2006/main">
  <p:tag name="KSO_WM_SLIDE_ID" val="custom20206915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6915"/>
  <p:tag name="KSO_WM_SLIDE_TYPE" val="sectionTitle"/>
  <p:tag name="KSO_WM_SLIDE_SUBTYPE" val="pureTxt"/>
  <p:tag name="KSO_WM_SLIDE_LAYOUT" val="a_b_e"/>
  <p:tag name="KSO_WM_SLIDE_LAYOUT_CNT" val="1_1_1"/>
  <p:tag name="KSO_WM_SLIDE_THEME_ID" val="3312567"/>
  <p:tag name="KSO_WM_SLIDE_THEME_NAME" val="紫色业绩汇报办公插画主题模板"/>
</p:tagLst>
</file>

<file path=ppt/tags/tag23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  <p:tag name="KSO_WM_UNIT_TEXT_LINE_FORE_SCHEMECOLOR_INDEX_BRIGHTNESS" val="0"/>
  <p:tag name="KSO_WM_UNIT_TEXT_LINE_FORE_SCHEMECOLOR_INDEX" val="5"/>
  <p:tag name="KSO_WM_UNIT_TEXT_LINE_FILL_TYPE" val="2"/>
</p:tagLst>
</file>

<file path=ppt/tags/tag2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_BRIGHTNESS" val="0"/>
  <p:tag name="KSO_WM_UNIT_TEXT_FILL_FORE_SCHEMECOLOR_INDEX" val="5"/>
  <p:tag name="KSO_WM_UNIT_TEXT_FILL_TYPE" val="1"/>
</p:tagLst>
</file>

<file path=ppt/tags/tag235.xml><?xml version="1.0" encoding="utf-8"?>
<p:tagLst xmlns:p="http://schemas.openxmlformats.org/presentationml/2006/main">
  <p:tag name="KSO_WM_SLIDE_ID" val="custom20206915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6915"/>
  <p:tag name="KSO_WM_SLIDE_TYPE" val="sectionTitle"/>
  <p:tag name="KSO_WM_SLIDE_SUBTYPE" val="pureTxt"/>
  <p:tag name="KSO_WM_SLIDE_LAYOUT" val="a_b_e"/>
  <p:tag name="KSO_WM_SLIDE_LAYOUT_CNT" val="1_1_1"/>
  <p:tag name="KSO_WM_SLIDE_THEME_ID" val="3312567"/>
  <p:tag name="KSO_WM_SLIDE_THEME_NAME" val="紫色业绩汇报办公插画主题模板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8.xml><?xml version="1.0" encoding="utf-8"?>
<p:tagLst xmlns:p="http://schemas.openxmlformats.org/presentationml/2006/main">
  <p:tag name="KSO_WM_BEAUTIFY_FLAG" val="#wm#"/>
  <p:tag name="KSO_WM_TEMPLATE_CATEGORY" val="custom"/>
  <p:tag name="KSO_WM_TEMPLATE_INDEX" val="20230980"/>
  <p:tag name="KSO_WM_SLIDE_BACKGROUND_TYPE" val="general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1.xml><?xml version="1.0" encoding="utf-8"?>
<p:tagLst xmlns:p="http://schemas.openxmlformats.org/presentationml/2006/main">
  <p:tag name="TABLE_ENDDRAG_ORIGIN_RECT" val="734*102"/>
  <p:tag name="TABLE_ENDDRAG_RECT" val="83*398*734*102"/>
</p:tagLst>
</file>

<file path=ppt/tags/tag242.xml><?xml version="1.0" encoding="utf-8"?>
<p:tagLst xmlns:p="http://schemas.openxmlformats.org/presentationml/2006/main">
  <p:tag name="KSO_WM_BEAUTIFY_FLAG" val="#wm#"/>
  <p:tag name="KSO_WM_TEMPLATE_CATEGORY" val="custom"/>
  <p:tag name="KSO_WM_TEMPLATE_INDEX" val="20230980"/>
  <p:tag name="KSO_WM_SLIDE_BACKGROUND_TYPE" val="general"/>
</p:tagLst>
</file>

<file path=ppt/tags/tag24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  <p:tag name="KSO_WM_UNIT_TEXT_LINE_FORE_SCHEMECOLOR_INDEX_BRIGHTNESS" val="0"/>
  <p:tag name="KSO_WM_UNIT_TEXT_LINE_FORE_SCHEMECOLOR_INDEX" val="5"/>
  <p:tag name="KSO_WM_UNIT_TEXT_LINE_FILL_TYPE" val="2"/>
</p:tagLst>
</file>

<file path=ppt/tags/tag2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_BRIGHTNESS" val="0"/>
  <p:tag name="KSO_WM_UNIT_TEXT_FILL_FORE_SCHEMECOLOR_INDEX" val="5"/>
  <p:tag name="KSO_WM_UNIT_TEXT_FILL_TYPE" val="1"/>
</p:tagLst>
</file>

<file path=ppt/tags/tag245.xml><?xml version="1.0" encoding="utf-8"?>
<p:tagLst xmlns:p="http://schemas.openxmlformats.org/presentationml/2006/main">
  <p:tag name="KSO_WM_SLIDE_ID" val="custom20206915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6915"/>
  <p:tag name="KSO_WM_SLIDE_TYPE" val="sectionTitle"/>
  <p:tag name="KSO_WM_SLIDE_SUBTYPE" val="pureTxt"/>
  <p:tag name="KSO_WM_SLIDE_LAYOUT" val="a_b_e"/>
  <p:tag name="KSO_WM_SLIDE_LAYOUT_CNT" val="1_1_1"/>
  <p:tag name="KSO_WM_SLIDE_THEME_ID" val="3312567"/>
  <p:tag name="KSO_WM_SLIDE_THEME_NAME" val="紫色业绩汇报办公插画主题模板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8.xml><?xml version="1.0" encoding="utf-8"?>
<p:tagLst xmlns:p="http://schemas.openxmlformats.org/presentationml/2006/main">
  <p:tag name="KSO_WM_BEAUTIFY_FLAG" val="#wm#"/>
  <p:tag name="KSO_WM_TEMPLATE_CATEGORY" val="custom"/>
  <p:tag name="KSO_WM_TEMPLATE_INDEX" val="20230980"/>
  <p:tag name="KSO_WM_SLIDE_BACKGROUND_TYPE" val="general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2.xml><?xml version="1.0" encoding="utf-8"?>
<p:tagLst xmlns:p="http://schemas.openxmlformats.org/presentationml/2006/main">
  <p:tag name="KSO_WM_BEAUTIFY_FLAG" val="#wm#"/>
  <p:tag name="KSO_WM_TEMPLATE_CATEGORY" val="custom"/>
  <p:tag name="KSO_WM_TEMPLATE_INDEX" val="20230980"/>
  <p:tag name="KSO_WM_SLIDE_BACKGROUND_TYPE" val="general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30980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3006</Words>
  <Application>WPS 演示</Application>
  <PresentationFormat>宽屏</PresentationFormat>
  <Paragraphs>245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40" baseType="lpstr">
      <vt:lpstr>Arial</vt:lpstr>
      <vt:lpstr>宋体</vt:lpstr>
      <vt:lpstr>Wingdings</vt:lpstr>
      <vt:lpstr>Wingdings</vt:lpstr>
      <vt:lpstr>苹方-简</vt:lpstr>
      <vt:lpstr>微软雅黑</vt:lpstr>
      <vt:lpstr>汉仪旗黑</vt:lpstr>
      <vt:lpstr>宋体</vt:lpstr>
      <vt:lpstr>Arial Unicode MS</vt:lpstr>
      <vt:lpstr>汉仪书宋二KW</vt:lpstr>
      <vt:lpstr>微软雅黑</vt:lpstr>
      <vt:lpstr>Segoe UI</vt:lpstr>
      <vt:lpstr>Helvetica Neue</vt:lpstr>
      <vt:lpstr>-apple-system</vt:lpstr>
      <vt:lpstr>Thonburi</vt:lpstr>
      <vt:lpstr>Arial</vt:lpstr>
      <vt:lpstr>Apple Color Emoji</vt:lpstr>
      <vt:lpstr>汉仪旗黑KW</vt:lpstr>
      <vt:lpstr>汉仪粗仿宋简</vt:lpstr>
      <vt:lpstr>PingFang TC Regular</vt:lpstr>
      <vt:lpstr>Heiti TC Light</vt:lpstr>
      <vt:lpstr>Times New Roman Regular</vt:lpstr>
      <vt:lpstr>WPS</vt:lpstr>
      <vt:lpstr>2_Office 主题​​</vt:lpstr>
      <vt:lpstr>基于 Dify 的智能乳腺癌管理系统构建与优化</vt:lpstr>
      <vt:lpstr>PowerPoint 演示文稿</vt:lpstr>
      <vt:lpstr>基本功能与使用方法介绍</vt:lpstr>
      <vt:lpstr>PowerPoint 演示文稿</vt:lpstr>
      <vt:lpstr>PowerPoint 演示文稿</vt:lpstr>
      <vt:lpstr>PowerPoint 演示文稿</vt:lpstr>
      <vt:lpstr>PowerPoint 演示文稿</vt:lpstr>
      <vt:lpstr>知识库</vt:lpstr>
      <vt:lpstr>案例演示--乳腺癌临床助手</vt:lpstr>
      <vt:lpstr>评估方法与效果展示</vt:lpstr>
      <vt:lpstr>PowerPoint 演示文稿</vt:lpstr>
      <vt:lpstr>PowerPoint 演示文稿</vt:lpstr>
      <vt:lpstr>调节与优化策略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自由石</cp:lastModifiedBy>
  <cp:revision>166</cp:revision>
  <dcterms:created xsi:type="dcterms:W3CDTF">2025-07-29T02:11:43Z</dcterms:created>
  <dcterms:modified xsi:type="dcterms:W3CDTF">2025-07-29T02:11:43Z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2052-12.1.21861.21861</vt:lpwstr>
  </property>
  <property fmtid="{D5CDD505-2E9C-101B-9397-08002B2CF9AE}" pid="3" name="ICV">
    <vt:lpwstr>8AC50792A79B166C0C727F682C490710_41</vt:lpwstr>
  </property>
</Properties>
</file>