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73" r:id="rId5"/>
    <p:sldId id="267" r:id="rId6"/>
    <p:sldId id="268" r:id="rId7"/>
    <p:sldId id="264" r:id="rId8"/>
    <p:sldId id="266" r:id="rId9"/>
    <p:sldId id="272" r:id="rId10"/>
    <p:sldId id="270" r:id="rId11"/>
    <p:sldId id="27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D8E59-86F9-46F0-A658-1F4C646ED540}" type="doc">
      <dgm:prSet loTypeId="urn:microsoft.com/office/officeart/2005/8/layout/cycle2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E1B8140-F2B3-47C7-B4F1-FD9226B76F0C}">
      <dgm:prSet phldrT="[テキスト]"/>
      <dgm:spPr/>
      <dgm:t>
        <a:bodyPr/>
        <a:lstStyle/>
        <a:p>
          <a:r>
            <a:rPr kumimoji="1" lang="ja-JP" altLang="en-US" dirty="0" smtClean="0"/>
            <a:t>ユーザー</a:t>
          </a:r>
          <a:endParaRPr kumimoji="1" lang="ja-JP" altLang="en-US" dirty="0"/>
        </a:p>
      </dgm:t>
    </dgm:pt>
    <dgm:pt modelId="{82D5B46C-60C8-4E2A-B81C-9F7601AF698A}" type="parTrans" cxnId="{537F9136-AFF4-4D97-9A42-8691325A60BB}">
      <dgm:prSet/>
      <dgm:spPr/>
      <dgm:t>
        <a:bodyPr/>
        <a:lstStyle/>
        <a:p>
          <a:endParaRPr kumimoji="1" lang="ja-JP" altLang="en-US"/>
        </a:p>
      </dgm:t>
    </dgm:pt>
    <dgm:pt modelId="{3E2ABB71-1079-470F-8B62-9A3BD330AEC9}" type="sibTrans" cxnId="{537F9136-AFF4-4D97-9A42-8691325A60BB}">
      <dgm:prSet/>
      <dgm:spPr/>
      <dgm:t>
        <a:bodyPr/>
        <a:lstStyle/>
        <a:p>
          <a:endParaRPr kumimoji="1" lang="ja-JP" altLang="en-US"/>
        </a:p>
      </dgm:t>
    </dgm:pt>
    <dgm:pt modelId="{74373EBD-A8A6-4918-ADE2-1B53BE19B491}">
      <dgm:prSet phldrT="[テキスト]"/>
      <dgm:spPr/>
      <dgm:t>
        <a:bodyPr/>
        <a:lstStyle/>
        <a:p>
          <a:r>
            <a:rPr kumimoji="1" lang="ja-JP" altLang="en-US" dirty="0" smtClean="0"/>
            <a:t>店</a:t>
          </a:r>
          <a:endParaRPr kumimoji="1" lang="ja-JP" altLang="en-US" dirty="0"/>
        </a:p>
      </dgm:t>
    </dgm:pt>
    <dgm:pt modelId="{AA1D0080-2BE6-417F-A9F8-667BA18BFAD9}" type="parTrans" cxnId="{8D4ED090-39BF-40EB-8BCE-1AAF84755FCD}">
      <dgm:prSet/>
      <dgm:spPr/>
      <dgm:t>
        <a:bodyPr/>
        <a:lstStyle/>
        <a:p>
          <a:endParaRPr kumimoji="1" lang="ja-JP" altLang="en-US"/>
        </a:p>
      </dgm:t>
    </dgm:pt>
    <dgm:pt modelId="{0F291E13-7A38-4D0E-8A34-C175F7951ACB}" type="sibTrans" cxnId="{8D4ED090-39BF-40EB-8BCE-1AAF84755FCD}">
      <dgm:prSet/>
      <dgm:spPr/>
      <dgm:t>
        <a:bodyPr/>
        <a:lstStyle/>
        <a:p>
          <a:endParaRPr kumimoji="1" lang="ja-JP" altLang="en-US"/>
        </a:p>
      </dgm:t>
    </dgm:pt>
    <dgm:pt modelId="{DE1181EB-73BB-410B-8874-6A283B7EC15A}">
      <dgm:prSet phldrT="[テキスト]"/>
      <dgm:spPr/>
      <dgm:t>
        <a:bodyPr/>
        <a:lstStyle/>
        <a:p>
          <a:r>
            <a:rPr kumimoji="1" lang="ja-JP" altLang="en-US" dirty="0" smtClean="0"/>
            <a:t>運営</a:t>
          </a:r>
          <a:endParaRPr kumimoji="1" lang="ja-JP" altLang="en-US" dirty="0"/>
        </a:p>
      </dgm:t>
    </dgm:pt>
    <dgm:pt modelId="{8BBECBDA-AEF4-4B1B-8363-4A674F0FB152}" type="parTrans" cxnId="{375D3303-3790-464D-88B4-8628A93D805A}">
      <dgm:prSet/>
      <dgm:spPr/>
      <dgm:t>
        <a:bodyPr/>
        <a:lstStyle/>
        <a:p>
          <a:endParaRPr kumimoji="1" lang="ja-JP" altLang="en-US"/>
        </a:p>
      </dgm:t>
    </dgm:pt>
    <dgm:pt modelId="{75ABDA02-26E8-406F-9DDF-1DCB1BC6FEA4}" type="sibTrans" cxnId="{375D3303-3790-464D-88B4-8628A93D805A}">
      <dgm:prSet/>
      <dgm:spPr/>
      <dgm:t>
        <a:bodyPr/>
        <a:lstStyle/>
        <a:p>
          <a:endParaRPr kumimoji="1" lang="ja-JP" altLang="en-US"/>
        </a:p>
      </dgm:t>
    </dgm:pt>
    <dgm:pt modelId="{CCEFDDC7-1F34-42D0-A5E0-75B06F54C831}" type="pres">
      <dgm:prSet presAssocID="{C06D8E59-86F9-46F0-A658-1F4C646ED54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BA94EAD-D668-478F-823E-E47AC900C744}" type="pres">
      <dgm:prSet presAssocID="{6E1B8140-F2B3-47C7-B4F1-FD9226B76F0C}" presName="node" presStyleLbl="node1" presStyleIdx="0" presStyleCnt="3" custScaleX="193492" custScaleY="114794" custRadScaleRad="10025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244FBF-E136-4216-B300-E6AD31897F61}" type="pres">
      <dgm:prSet presAssocID="{3E2ABB71-1079-470F-8B62-9A3BD330AEC9}" presName="sibTrans" presStyleLbl="sibTrans2D1" presStyleIdx="0" presStyleCnt="3" custLinFactNeighborX="9244" custLinFactNeighborY="14104"/>
      <dgm:spPr/>
      <dgm:t>
        <a:bodyPr/>
        <a:lstStyle/>
        <a:p>
          <a:endParaRPr kumimoji="1" lang="ja-JP" altLang="en-US"/>
        </a:p>
      </dgm:t>
    </dgm:pt>
    <dgm:pt modelId="{CE7E93A9-CA1A-4AEA-9E15-16FCA80BA8DA}" type="pres">
      <dgm:prSet presAssocID="{3E2ABB71-1079-470F-8B62-9A3BD330AEC9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71C77164-C9FE-4AF0-8224-E87DDBEB2BEC}" type="pres">
      <dgm:prSet presAssocID="{74373EBD-A8A6-4918-ADE2-1B53BE19B491}" presName="node" presStyleLbl="node1" presStyleIdx="1" presStyleCnt="3" custScaleX="160384" custScaleY="102140" custRadScaleRad="142602" custRadScaleInc="-97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24DA20-4602-40D2-9ED5-799075E4E93F}" type="pres">
      <dgm:prSet presAssocID="{0F291E13-7A38-4D0E-8A34-C175F7951ACB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257EFE79-2436-4460-BE3A-230CC637583E}" type="pres">
      <dgm:prSet presAssocID="{0F291E13-7A38-4D0E-8A34-C175F7951ACB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42F0218D-A4B1-4989-AD62-584C46344B95}" type="pres">
      <dgm:prSet presAssocID="{DE1181EB-73BB-410B-8874-6A283B7EC15A}" presName="node" presStyleLbl="node1" presStyleIdx="2" presStyleCnt="3" custScaleX="175003" custRadScaleRad="148394" custRadScaleInc="1460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9E1E93B-A46D-42EA-BA77-1EA0BB388F17}" type="pres">
      <dgm:prSet presAssocID="{75ABDA02-26E8-406F-9DDF-1DCB1BC6FEA4}" presName="sibTrans" presStyleLbl="sibTrans2D1" presStyleIdx="2" presStyleCnt="3" custLinFactNeighborX="23032" custLinFactNeighborY="-1749"/>
      <dgm:spPr/>
      <dgm:t>
        <a:bodyPr/>
        <a:lstStyle/>
        <a:p>
          <a:endParaRPr kumimoji="1" lang="ja-JP" altLang="en-US"/>
        </a:p>
      </dgm:t>
    </dgm:pt>
    <dgm:pt modelId="{1204C043-7F9A-4FB8-B06E-153206198435}" type="pres">
      <dgm:prSet presAssocID="{75ABDA02-26E8-406F-9DDF-1DCB1BC6FEA4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C34EA2B4-83F6-47F5-8BB1-642C9F9550F4}" type="presOf" srcId="{C06D8E59-86F9-46F0-A658-1F4C646ED540}" destId="{CCEFDDC7-1F34-42D0-A5E0-75B06F54C831}" srcOrd="0" destOrd="0" presId="urn:microsoft.com/office/officeart/2005/8/layout/cycle2"/>
    <dgm:cxn modelId="{2A07DE11-8EF2-456B-A552-A108E49152E0}" type="presOf" srcId="{74373EBD-A8A6-4918-ADE2-1B53BE19B491}" destId="{71C77164-C9FE-4AF0-8224-E87DDBEB2BEC}" srcOrd="0" destOrd="0" presId="urn:microsoft.com/office/officeart/2005/8/layout/cycle2"/>
    <dgm:cxn modelId="{375D3303-3790-464D-88B4-8628A93D805A}" srcId="{C06D8E59-86F9-46F0-A658-1F4C646ED540}" destId="{DE1181EB-73BB-410B-8874-6A283B7EC15A}" srcOrd="2" destOrd="0" parTransId="{8BBECBDA-AEF4-4B1B-8363-4A674F0FB152}" sibTransId="{75ABDA02-26E8-406F-9DDF-1DCB1BC6FEA4}"/>
    <dgm:cxn modelId="{537F9136-AFF4-4D97-9A42-8691325A60BB}" srcId="{C06D8E59-86F9-46F0-A658-1F4C646ED540}" destId="{6E1B8140-F2B3-47C7-B4F1-FD9226B76F0C}" srcOrd="0" destOrd="0" parTransId="{82D5B46C-60C8-4E2A-B81C-9F7601AF698A}" sibTransId="{3E2ABB71-1079-470F-8B62-9A3BD330AEC9}"/>
    <dgm:cxn modelId="{8D4ED090-39BF-40EB-8BCE-1AAF84755FCD}" srcId="{C06D8E59-86F9-46F0-A658-1F4C646ED540}" destId="{74373EBD-A8A6-4918-ADE2-1B53BE19B491}" srcOrd="1" destOrd="0" parTransId="{AA1D0080-2BE6-417F-A9F8-667BA18BFAD9}" sibTransId="{0F291E13-7A38-4D0E-8A34-C175F7951ACB}"/>
    <dgm:cxn modelId="{E1F82DBA-7130-4E48-B3CF-1C22F3F78AD3}" type="presOf" srcId="{6E1B8140-F2B3-47C7-B4F1-FD9226B76F0C}" destId="{EBA94EAD-D668-478F-823E-E47AC900C744}" srcOrd="0" destOrd="0" presId="urn:microsoft.com/office/officeart/2005/8/layout/cycle2"/>
    <dgm:cxn modelId="{F94412F4-C9A6-4A28-83C5-6372B3B5D171}" type="presOf" srcId="{0F291E13-7A38-4D0E-8A34-C175F7951ACB}" destId="{257EFE79-2436-4460-BE3A-230CC637583E}" srcOrd="1" destOrd="0" presId="urn:microsoft.com/office/officeart/2005/8/layout/cycle2"/>
    <dgm:cxn modelId="{F478693B-1AF2-4AEB-9195-6020E60505E8}" type="presOf" srcId="{3E2ABB71-1079-470F-8B62-9A3BD330AEC9}" destId="{36244FBF-E136-4216-B300-E6AD31897F61}" srcOrd="0" destOrd="0" presId="urn:microsoft.com/office/officeart/2005/8/layout/cycle2"/>
    <dgm:cxn modelId="{774F2DD3-0619-4583-84EE-A99DC1038F23}" type="presOf" srcId="{0F291E13-7A38-4D0E-8A34-C175F7951ACB}" destId="{7524DA20-4602-40D2-9ED5-799075E4E93F}" srcOrd="0" destOrd="0" presId="urn:microsoft.com/office/officeart/2005/8/layout/cycle2"/>
    <dgm:cxn modelId="{3930EAB8-E4A3-4044-8D4A-0CBEC82A6AC3}" type="presOf" srcId="{75ABDA02-26E8-406F-9DDF-1DCB1BC6FEA4}" destId="{F9E1E93B-A46D-42EA-BA77-1EA0BB388F17}" srcOrd="0" destOrd="0" presId="urn:microsoft.com/office/officeart/2005/8/layout/cycle2"/>
    <dgm:cxn modelId="{18CEDA0A-2DB4-4B34-B492-557037FA0CA8}" type="presOf" srcId="{3E2ABB71-1079-470F-8B62-9A3BD330AEC9}" destId="{CE7E93A9-CA1A-4AEA-9E15-16FCA80BA8DA}" srcOrd="1" destOrd="0" presId="urn:microsoft.com/office/officeart/2005/8/layout/cycle2"/>
    <dgm:cxn modelId="{21D2271A-BDB1-4F82-97BA-A05F71530F61}" type="presOf" srcId="{DE1181EB-73BB-410B-8874-6A283B7EC15A}" destId="{42F0218D-A4B1-4989-AD62-584C46344B95}" srcOrd="0" destOrd="0" presId="urn:microsoft.com/office/officeart/2005/8/layout/cycle2"/>
    <dgm:cxn modelId="{F4F24417-D26B-407D-A926-CF3C396579BC}" type="presOf" srcId="{75ABDA02-26E8-406F-9DDF-1DCB1BC6FEA4}" destId="{1204C043-7F9A-4FB8-B06E-153206198435}" srcOrd="1" destOrd="0" presId="urn:microsoft.com/office/officeart/2005/8/layout/cycle2"/>
    <dgm:cxn modelId="{BF56C651-6349-4985-A528-32BB59F11D6C}" type="presParOf" srcId="{CCEFDDC7-1F34-42D0-A5E0-75B06F54C831}" destId="{EBA94EAD-D668-478F-823E-E47AC900C744}" srcOrd="0" destOrd="0" presId="urn:microsoft.com/office/officeart/2005/8/layout/cycle2"/>
    <dgm:cxn modelId="{5E196D98-4973-4F41-AB86-E75DC591524B}" type="presParOf" srcId="{CCEFDDC7-1F34-42D0-A5E0-75B06F54C831}" destId="{36244FBF-E136-4216-B300-E6AD31897F61}" srcOrd="1" destOrd="0" presId="urn:microsoft.com/office/officeart/2005/8/layout/cycle2"/>
    <dgm:cxn modelId="{CC98F269-648B-44D4-A213-53DF8A03AF71}" type="presParOf" srcId="{36244FBF-E136-4216-B300-E6AD31897F61}" destId="{CE7E93A9-CA1A-4AEA-9E15-16FCA80BA8DA}" srcOrd="0" destOrd="0" presId="urn:microsoft.com/office/officeart/2005/8/layout/cycle2"/>
    <dgm:cxn modelId="{97275395-C2E2-4E41-A022-ACDAEBA95C9C}" type="presParOf" srcId="{CCEFDDC7-1F34-42D0-A5E0-75B06F54C831}" destId="{71C77164-C9FE-4AF0-8224-E87DDBEB2BEC}" srcOrd="2" destOrd="0" presId="urn:microsoft.com/office/officeart/2005/8/layout/cycle2"/>
    <dgm:cxn modelId="{07426FDD-A024-4AFA-BC02-CF40CC0DE620}" type="presParOf" srcId="{CCEFDDC7-1F34-42D0-A5E0-75B06F54C831}" destId="{7524DA20-4602-40D2-9ED5-799075E4E93F}" srcOrd="3" destOrd="0" presId="urn:microsoft.com/office/officeart/2005/8/layout/cycle2"/>
    <dgm:cxn modelId="{DF284F49-03B3-47D4-9CE3-FBFD80DA1FF4}" type="presParOf" srcId="{7524DA20-4602-40D2-9ED5-799075E4E93F}" destId="{257EFE79-2436-4460-BE3A-230CC637583E}" srcOrd="0" destOrd="0" presId="urn:microsoft.com/office/officeart/2005/8/layout/cycle2"/>
    <dgm:cxn modelId="{689164F5-9AFF-4A9C-97DB-F6F79E988037}" type="presParOf" srcId="{CCEFDDC7-1F34-42D0-A5E0-75B06F54C831}" destId="{42F0218D-A4B1-4989-AD62-584C46344B95}" srcOrd="4" destOrd="0" presId="urn:microsoft.com/office/officeart/2005/8/layout/cycle2"/>
    <dgm:cxn modelId="{F4FC2CF1-A4AF-4E86-A8E8-8F5DFA9F4B52}" type="presParOf" srcId="{CCEFDDC7-1F34-42D0-A5E0-75B06F54C831}" destId="{F9E1E93B-A46D-42EA-BA77-1EA0BB388F17}" srcOrd="5" destOrd="0" presId="urn:microsoft.com/office/officeart/2005/8/layout/cycle2"/>
    <dgm:cxn modelId="{C1C31AF7-BD47-4F90-B016-F26DB78744B2}" type="presParOf" srcId="{F9E1E93B-A46D-42EA-BA77-1EA0BB388F17}" destId="{1204C043-7F9A-4FB8-B06E-1532061984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81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31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24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04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63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7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45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8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8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038-C279-4EB3-93B8-3BAAB1F12856}" type="datetimeFigureOut">
              <a:rPr kumimoji="1" lang="ja-JP" altLang="en-US" smtClean="0"/>
              <a:t>2017/1/10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422E-359F-449C-AC49-7AACCC764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3356" y="282388"/>
            <a:ext cx="11405286" cy="1984372"/>
          </a:xfrm>
        </p:spPr>
        <p:txBody>
          <a:bodyPr>
            <a:normAutofit/>
          </a:bodyPr>
          <a:lstStyle/>
          <a:p>
            <a:r>
              <a:rPr kumimoji="1" lang="en-US" altLang="ja-JP" sz="9600" dirty="0" smtClean="0"/>
              <a:t>IT</a:t>
            </a:r>
            <a:r>
              <a:rPr kumimoji="1" lang="ja-JP" altLang="en-US" sz="9600" dirty="0" smtClean="0"/>
              <a:t>活用法</a:t>
            </a:r>
            <a:r>
              <a:rPr kumimoji="1" lang="en-US" altLang="ja-JP" sz="9600" dirty="0" smtClean="0"/>
              <a:t>Ⅱ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21954" y="2266760"/>
            <a:ext cx="109480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位置情報サービスを使ったビジネスプラン</a:t>
            </a:r>
            <a:endParaRPr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90569" y="3097757"/>
            <a:ext cx="4226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176</a:t>
            </a:r>
            <a:r>
              <a:rPr lang="ja-JP" altLang="en-US" sz="3600" smtClean="0"/>
              <a:t>　小室剛</a:t>
            </a:r>
            <a:endParaRPr lang="en-US" altLang="ja-JP" sz="3600" smtClean="0"/>
          </a:p>
          <a:p>
            <a:r>
              <a:rPr lang="en-US" altLang="ja-JP" sz="3600" dirty="0" smtClean="0"/>
              <a:t>178</a:t>
            </a:r>
            <a:r>
              <a:rPr lang="ja-JP" altLang="en-US" sz="3600" dirty="0" smtClean="0"/>
              <a:t>　齋藤星太</a:t>
            </a:r>
            <a:endParaRPr lang="en-US" altLang="ja-JP" sz="3600" dirty="0" smtClean="0"/>
          </a:p>
          <a:p>
            <a:r>
              <a:rPr kumimoji="1" lang="en-US" altLang="ja-JP" sz="3600" dirty="0" smtClean="0"/>
              <a:t>265</a:t>
            </a:r>
            <a:r>
              <a:rPr kumimoji="1" lang="ja-JP" altLang="en-US" sz="3600" dirty="0" smtClean="0"/>
              <a:t>　徳光李央</a:t>
            </a:r>
            <a:endParaRPr kumimoji="1" lang="en-US" altLang="ja-JP" sz="3600" dirty="0" smtClean="0"/>
          </a:p>
          <a:p>
            <a:r>
              <a:rPr lang="en-US" altLang="ja-JP" sz="3600" dirty="0" smtClean="0"/>
              <a:t>267</a:t>
            </a:r>
            <a:r>
              <a:rPr lang="ja-JP" altLang="en-US" sz="3600" dirty="0" smtClean="0"/>
              <a:t>　飛田泰一</a:t>
            </a:r>
            <a:endParaRPr lang="en-US" altLang="ja-JP" sz="3600" dirty="0" smtClean="0"/>
          </a:p>
          <a:p>
            <a:r>
              <a:rPr lang="en-US" altLang="ja-JP" sz="3600" dirty="0" smtClean="0"/>
              <a:t>269</a:t>
            </a:r>
            <a:r>
              <a:rPr lang="ja-JP" altLang="en-US" sz="3600" dirty="0" smtClean="0"/>
              <a:t>　永木博也</a:t>
            </a:r>
            <a:endParaRPr lang="en-US" altLang="ja-JP" sz="3600" dirty="0" smtClean="0"/>
          </a:p>
          <a:p>
            <a:r>
              <a:rPr kumimoji="1" lang="en-US" altLang="ja-JP" sz="3600" dirty="0" smtClean="0"/>
              <a:t>374</a:t>
            </a:r>
            <a:r>
              <a:rPr kumimoji="1" lang="ja-JP" altLang="en-US" sz="3600" dirty="0" smtClean="0"/>
              <a:t>　山口知徳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0210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60981" y="619432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ja-JP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スポットのルール</a:t>
            </a:r>
            <a:endParaRPr lang="ja-JP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0980" y="1932039"/>
            <a:ext cx="111902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スポットは基本は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年間で更新され、再度ポイントが得られる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スポットは地域によって半年更新の場合がある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スポットは半径</a:t>
            </a:r>
            <a:r>
              <a:rPr kumimoji="1" lang="en-US" altLang="ja-JP" sz="3200" dirty="0" smtClean="0"/>
              <a:t>500</a:t>
            </a:r>
            <a:r>
              <a:rPr kumimoji="1" lang="ja-JP" altLang="en-US" sz="3200" dirty="0" smtClean="0"/>
              <a:t>メートル以内には他のスポットを立てられない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スポットの価格はその地域の人口密度、観光人口に比例する</a:t>
            </a:r>
            <a:endParaRPr kumimoji="1" lang="en-US" altLang="ja-JP" sz="3200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305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主なサービススポット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128" y="2286000"/>
            <a:ext cx="3223407" cy="2554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・観光地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・遊園地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・公園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84164" y="2286000"/>
            <a:ext cx="43212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・駅前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・商店街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・動物園、水族館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51504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6518"/>
            <a:ext cx="10515600" cy="1129553"/>
          </a:xfrm>
        </p:spPr>
        <p:txBody>
          <a:bodyPr/>
          <a:lstStyle/>
          <a:p>
            <a:r>
              <a:rPr lang="ja-JP" altLang="en-US" dirty="0" smtClean="0"/>
              <a:t>ポイント交換サービス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506071"/>
            <a:ext cx="12192000" cy="5002305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3500" b="0" i="0" dirty="0" smtClean="0">
                <a:solidFill>
                  <a:srgbClr val="333333"/>
                </a:solidFill>
                <a:effectLst/>
                <a:latin typeface="-apple-system"/>
              </a:rPr>
              <a:t>特定の場所（公園、遊園地、観光地など）に位置情報でスポットを設置し、 そこにいくとポイントが貯まる。</a:t>
            </a:r>
            <a:endParaRPr lang="en-US" altLang="ja-JP" sz="35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ja-JP" sz="3500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ja-JP" altLang="en-US" sz="3500" dirty="0">
                <a:solidFill>
                  <a:srgbClr val="333333"/>
                </a:solidFill>
                <a:latin typeface="-apple-system"/>
              </a:rPr>
              <a:t>ポイントで商品やサービスと交換ができる</a:t>
            </a:r>
            <a:r>
              <a:rPr lang="ja-JP" altLang="en-US" sz="3500" dirty="0" smtClean="0">
                <a:solidFill>
                  <a:srgbClr val="333333"/>
                </a:solidFill>
                <a:latin typeface="-apple-system"/>
              </a:rPr>
              <a:t>。</a:t>
            </a:r>
            <a:endParaRPr lang="en-US" altLang="ja-JP" sz="3500" dirty="0" smtClean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ja-JP" altLang="en-US" sz="3500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ja-JP" altLang="en-US" sz="3500" b="0" i="0" dirty="0" smtClean="0">
                <a:solidFill>
                  <a:srgbClr val="333333"/>
                </a:solidFill>
                <a:effectLst/>
                <a:latin typeface="-apple-system"/>
              </a:rPr>
              <a:t>スポットにいくと、他のお店にもお金を落とすため、経済的にも影響が！</a:t>
            </a:r>
            <a:endParaRPr lang="en-US" altLang="ja-JP" sz="3500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ja-JP" altLang="en-US" sz="3500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ja-JP" altLang="en-US" sz="3500" b="0" i="0" dirty="0" smtClean="0">
                <a:solidFill>
                  <a:srgbClr val="333333"/>
                </a:solidFill>
                <a:effectLst/>
                <a:latin typeface="-apple-system"/>
              </a:rPr>
              <a:t>スポットを設置する際に手数料としてお店などから資金を貰う</a:t>
            </a:r>
            <a:r>
              <a:rPr lang="ja-JP" altLang="en-US" sz="3500" dirty="0">
                <a:solidFill>
                  <a:srgbClr val="333333"/>
                </a:solidFill>
                <a:latin typeface="-apple-system"/>
              </a:rPr>
              <a:t>。</a:t>
            </a:r>
            <a:endParaRPr lang="en-US" altLang="ja-JP" sz="3500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ja-JP" altLang="en-US" sz="3500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ja-JP" altLang="en-US" sz="3500" b="0" i="0" dirty="0" smtClean="0">
                <a:solidFill>
                  <a:srgbClr val="333333"/>
                </a:solidFill>
                <a:effectLst/>
                <a:latin typeface="-apple-system"/>
              </a:rPr>
              <a:t>スポットは</a:t>
            </a:r>
            <a:r>
              <a:rPr lang="en-US" altLang="ja-JP" sz="3500" b="0" i="0" dirty="0" smtClean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ja-JP" altLang="en-US" sz="3500" b="0" i="0" dirty="0" smtClean="0">
                <a:solidFill>
                  <a:srgbClr val="333333"/>
                </a:solidFill>
                <a:effectLst/>
                <a:latin typeface="-apple-system"/>
              </a:rPr>
              <a:t>年間で更新され、</a:t>
            </a:r>
            <a:r>
              <a:rPr lang="ja-JP" altLang="en-US" sz="3500" dirty="0" smtClean="0">
                <a:solidFill>
                  <a:srgbClr val="333333"/>
                </a:solidFill>
                <a:latin typeface="-apple-system"/>
              </a:rPr>
              <a:t>再度ポイントが入手可能になる。</a:t>
            </a:r>
            <a:endParaRPr lang="ja-JP" altLang="en-US" sz="3500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761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7764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関係性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031340"/>
              </p:ext>
            </p:extLst>
          </p:nvPr>
        </p:nvGraphicFramePr>
        <p:xfrm>
          <a:off x="0" y="1000897"/>
          <a:ext cx="11924270" cy="4819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742302" y="2800792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景品提供</a:t>
            </a:r>
            <a:endParaRPr kumimoji="1" lang="ja-JP" altLang="en-US" sz="4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47686" y="2800793"/>
            <a:ext cx="3447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売上金</a:t>
            </a:r>
            <a:endParaRPr kumimoji="1" lang="ja-JP" altLang="en-US" sz="4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3915" y="5435311"/>
            <a:ext cx="2174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契約金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0546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コンセプト・顧客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客が年々減っているお店、地域などに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客</a:t>
            </a:r>
            <a:r>
              <a:rPr lang="ja-JP" altLang="en-US" sz="4000" dirty="0" smtClean="0"/>
              <a:t>が増えるように援助するサービス。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売上</a:t>
            </a:r>
            <a:r>
              <a:rPr lang="ja-JP" altLang="en-US" sz="4000" dirty="0" smtClean="0"/>
              <a:t>が伸び悩んでいるお店などがターゲット。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57979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4684" y="530943"/>
            <a:ext cx="390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景品交換参考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489587"/>
            <a:ext cx="1138575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5</a:t>
            </a: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　　１</a:t>
            </a:r>
            <a:r>
              <a:rPr kumimoji="1" lang="en-US" altLang="ja-JP" sz="3200" dirty="0" smtClean="0"/>
              <a:t>P</a:t>
            </a:r>
            <a:r>
              <a:rPr lang="ja-JP" altLang="en-US" sz="3200" dirty="0" smtClean="0"/>
              <a:t>あ</a:t>
            </a:r>
            <a:r>
              <a:rPr kumimoji="1" lang="ja-JP" altLang="en-US" sz="3200" dirty="0" smtClean="0"/>
              <a:t>たり</a:t>
            </a:r>
            <a:r>
              <a:rPr kumimoji="1" lang="en-US" altLang="ja-JP" sz="3200" dirty="0" smtClean="0"/>
              <a:t>100</a:t>
            </a:r>
            <a:r>
              <a:rPr kumimoji="1" lang="ja-JP" altLang="en-US" sz="3200" dirty="0" smtClean="0"/>
              <a:t>円　　</a:t>
            </a:r>
            <a:r>
              <a:rPr kumimoji="1" lang="en-US" altLang="ja-JP" sz="3200" dirty="0" smtClean="0"/>
              <a:t>500</a:t>
            </a:r>
            <a:r>
              <a:rPr kumimoji="1" lang="ja-JP" altLang="en-US" sz="3200" dirty="0" smtClean="0"/>
              <a:t>円相当　</a:t>
            </a:r>
            <a:r>
              <a:rPr lang="ja-JP" altLang="en-US" sz="3200" dirty="0" smtClean="0"/>
              <a:t>お菓子の盛り合わせ</a:t>
            </a:r>
            <a:r>
              <a:rPr lang="ja-JP" altLang="en-US" sz="3200" dirty="0"/>
              <a:t>等</a:t>
            </a:r>
            <a:endParaRPr kumimoji="1" lang="en-US" altLang="ja-JP" sz="3200" dirty="0" smtClean="0"/>
          </a:p>
          <a:p>
            <a:endParaRPr lang="en-US" altLang="ja-JP" sz="3200" dirty="0" smtClean="0"/>
          </a:p>
          <a:p>
            <a:r>
              <a:rPr kumimoji="1" lang="en-US" altLang="ja-JP" sz="3200" dirty="0" smtClean="0"/>
              <a:t>10P</a:t>
            </a:r>
            <a:r>
              <a:rPr kumimoji="1" lang="ja-JP" altLang="en-US" sz="3200" dirty="0" smtClean="0"/>
              <a:t>　　１</a:t>
            </a:r>
            <a:r>
              <a:rPr kumimoji="1" lang="en-US" altLang="ja-JP" sz="3200" dirty="0" smtClean="0"/>
              <a:t>P</a:t>
            </a:r>
            <a:r>
              <a:rPr lang="ja-JP" altLang="en-US" sz="3200" dirty="0" smtClean="0"/>
              <a:t>あ</a:t>
            </a:r>
            <a:r>
              <a:rPr kumimoji="1" lang="ja-JP" altLang="en-US" sz="3200" dirty="0" smtClean="0"/>
              <a:t>たり</a:t>
            </a:r>
            <a:r>
              <a:rPr kumimoji="1" lang="en-US" altLang="ja-JP" sz="3200" dirty="0" smtClean="0"/>
              <a:t>150</a:t>
            </a:r>
            <a:r>
              <a:rPr kumimoji="1" lang="ja-JP" altLang="en-US" sz="3200" dirty="0" smtClean="0"/>
              <a:t>円　　</a:t>
            </a:r>
            <a:r>
              <a:rPr kumimoji="1" lang="en-US" altLang="ja-JP" sz="3200" dirty="0" smtClean="0"/>
              <a:t>1500</a:t>
            </a:r>
            <a:r>
              <a:rPr kumimoji="1" lang="ja-JP" altLang="en-US" sz="3200" dirty="0" smtClean="0"/>
              <a:t>円相当　</a:t>
            </a:r>
            <a:r>
              <a:rPr lang="ja-JP" altLang="en-US" sz="3200" dirty="0" smtClean="0"/>
              <a:t>バスタオルセット等</a:t>
            </a:r>
            <a:endParaRPr kumimoji="1" lang="en-US" altLang="ja-JP" sz="3200" dirty="0" smtClean="0"/>
          </a:p>
          <a:p>
            <a:endParaRPr lang="en-US" altLang="ja-JP" sz="3200" dirty="0" smtClean="0"/>
          </a:p>
          <a:p>
            <a:r>
              <a:rPr kumimoji="1" lang="en-US" altLang="ja-JP" sz="3200" dirty="0" smtClean="0"/>
              <a:t>15P</a:t>
            </a:r>
            <a:r>
              <a:rPr kumimoji="1" lang="ja-JP" altLang="en-US" sz="3200" dirty="0" smtClean="0"/>
              <a:t>　　１</a:t>
            </a: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あたり</a:t>
            </a:r>
            <a:r>
              <a:rPr kumimoji="1" lang="en-US" altLang="ja-JP" sz="3200" dirty="0" smtClean="0"/>
              <a:t>250</a:t>
            </a:r>
            <a:r>
              <a:rPr kumimoji="1" lang="ja-JP" altLang="en-US" sz="3200" dirty="0" smtClean="0"/>
              <a:t>円　　</a:t>
            </a:r>
            <a:r>
              <a:rPr kumimoji="1" lang="en-US" altLang="ja-JP" sz="3200" dirty="0" smtClean="0"/>
              <a:t>3750</a:t>
            </a:r>
            <a:r>
              <a:rPr kumimoji="1" lang="ja-JP" altLang="en-US" sz="3200" dirty="0" smtClean="0"/>
              <a:t>円相当　</a:t>
            </a:r>
            <a:r>
              <a:rPr lang="ja-JP" altLang="en-US" sz="3200" dirty="0" smtClean="0"/>
              <a:t>メンズコスメ</a:t>
            </a:r>
            <a:r>
              <a:rPr lang="ja-JP" altLang="en-US" sz="3200" dirty="0"/>
              <a:t>等</a:t>
            </a:r>
            <a:endParaRPr kumimoji="1" lang="en-US" altLang="ja-JP" sz="3200" dirty="0" smtClean="0"/>
          </a:p>
          <a:p>
            <a:endParaRPr lang="en-US" altLang="ja-JP" sz="3200" dirty="0" smtClean="0"/>
          </a:p>
          <a:p>
            <a:r>
              <a:rPr kumimoji="1" lang="en-US" altLang="ja-JP" sz="3200" dirty="0" smtClean="0"/>
              <a:t>20P</a:t>
            </a:r>
            <a:r>
              <a:rPr kumimoji="1" lang="ja-JP" altLang="en-US" sz="3200" dirty="0" smtClean="0"/>
              <a:t>　　１</a:t>
            </a: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あたり</a:t>
            </a:r>
            <a:r>
              <a:rPr kumimoji="1" lang="en-US" altLang="ja-JP" sz="3200" dirty="0" smtClean="0"/>
              <a:t>400</a:t>
            </a:r>
            <a:r>
              <a:rPr kumimoji="1" lang="ja-JP" altLang="en-US" sz="3200" dirty="0" smtClean="0"/>
              <a:t>円　　</a:t>
            </a:r>
            <a:r>
              <a:rPr kumimoji="1" lang="en-US" altLang="ja-JP" sz="3200" dirty="0" smtClean="0"/>
              <a:t>8000</a:t>
            </a:r>
            <a:r>
              <a:rPr kumimoji="1" lang="ja-JP" altLang="en-US" sz="3200" dirty="0" smtClean="0"/>
              <a:t>円相当　</a:t>
            </a:r>
            <a:r>
              <a:rPr lang="ja-JP" altLang="en-US" sz="3200" dirty="0" smtClean="0"/>
              <a:t>加湿器等　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en-US" altLang="ja-JP" sz="3200" dirty="0" smtClean="0"/>
              <a:t>30P</a:t>
            </a:r>
            <a:r>
              <a:rPr lang="ja-JP" altLang="en-US" sz="3200" dirty="0" smtClean="0"/>
              <a:t>　　１</a:t>
            </a:r>
            <a:r>
              <a:rPr lang="en-US" altLang="ja-JP" sz="3200" dirty="0" smtClean="0"/>
              <a:t>P</a:t>
            </a:r>
            <a:r>
              <a:rPr lang="ja-JP" altLang="en-US" sz="3200" dirty="0" smtClean="0"/>
              <a:t>あたり</a:t>
            </a:r>
            <a:r>
              <a:rPr lang="en-US" altLang="ja-JP" sz="3200" dirty="0" smtClean="0"/>
              <a:t>600</a:t>
            </a:r>
            <a:r>
              <a:rPr lang="ja-JP" altLang="en-US" sz="3200" dirty="0" smtClean="0"/>
              <a:t>円　　</a:t>
            </a:r>
            <a:r>
              <a:rPr lang="en-US" altLang="ja-JP" sz="3200" dirty="0" smtClean="0"/>
              <a:t>18000</a:t>
            </a:r>
            <a:r>
              <a:rPr lang="ja-JP" altLang="en-US" sz="3200" dirty="0" smtClean="0"/>
              <a:t>円相当　セーター</a:t>
            </a:r>
            <a:r>
              <a:rPr lang="ja-JP" altLang="en-US" sz="3200" dirty="0"/>
              <a:t>、コート等</a:t>
            </a:r>
            <a:endParaRPr lang="en-US" altLang="ja-JP" sz="3200" dirty="0"/>
          </a:p>
          <a:p>
            <a:endParaRPr lang="en-US" altLang="ja-JP" sz="2800" dirty="0" smtClean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67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90862"/>
            <a:ext cx="1162172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40</a:t>
            </a: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　　　１</a:t>
            </a:r>
            <a:r>
              <a:rPr kumimoji="1" lang="en-US" altLang="ja-JP" sz="3200" dirty="0" smtClean="0"/>
              <a:t>P</a:t>
            </a:r>
            <a:r>
              <a:rPr lang="ja-JP" altLang="en-US" sz="3200" dirty="0" smtClean="0"/>
              <a:t>あたり</a:t>
            </a:r>
            <a:r>
              <a:rPr lang="en-US" altLang="ja-JP" sz="3200" dirty="0" smtClean="0"/>
              <a:t>700</a:t>
            </a:r>
            <a:r>
              <a:rPr lang="ja-JP" altLang="en-US" sz="3200" dirty="0" smtClean="0"/>
              <a:t>円　</a:t>
            </a:r>
            <a:r>
              <a:rPr lang="en-US" altLang="ja-JP" sz="3200" dirty="0" smtClean="0"/>
              <a:t>28000</a:t>
            </a:r>
            <a:r>
              <a:rPr lang="ja-JP" altLang="en-US" sz="3200" dirty="0" smtClean="0"/>
              <a:t>円相当　飛行機旅券等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en-US" altLang="ja-JP" sz="3200" dirty="0"/>
              <a:t>50</a:t>
            </a:r>
            <a:r>
              <a:rPr lang="en-US" altLang="ja-JP" sz="3200" dirty="0" smtClean="0"/>
              <a:t>P</a:t>
            </a:r>
            <a:r>
              <a:rPr lang="ja-JP" altLang="en-US" sz="3200" dirty="0" smtClean="0"/>
              <a:t>　　　１</a:t>
            </a:r>
            <a:r>
              <a:rPr lang="en-US" altLang="ja-JP" sz="3200" dirty="0" smtClean="0"/>
              <a:t>P</a:t>
            </a:r>
            <a:r>
              <a:rPr lang="ja-JP" altLang="en-US" sz="3200" dirty="0" smtClean="0"/>
              <a:t>あたり</a:t>
            </a:r>
            <a:r>
              <a:rPr lang="en-US" altLang="ja-JP" sz="3200" dirty="0" smtClean="0"/>
              <a:t>800</a:t>
            </a:r>
            <a:r>
              <a:rPr lang="ja-JP" altLang="en-US" sz="3200" dirty="0" smtClean="0"/>
              <a:t>円　</a:t>
            </a:r>
            <a:r>
              <a:rPr lang="en-US" altLang="ja-JP" sz="3200" dirty="0" smtClean="0"/>
              <a:t>40000</a:t>
            </a:r>
            <a:r>
              <a:rPr lang="ja-JP" altLang="en-US" sz="3200" dirty="0" smtClean="0"/>
              <a:t>円相当　ノートパソコン等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en-US" altLang="ja-JP" sz="3200" dirty="0"/>
              <a:t>60</a:t>
            </a:r>
            <a:r>
              <a:rPr lang="en-US" altLang="ja-JP" sz="3200" dirty="0" smtClean="0"/>
              <a:t>P</a:t>
            </a:r>
            <a:r>
              <a:rPr lang="ja-JP" altLang="en-US" sz="3200" dirty="0" smtClean="0"/>
              <a:t>　　　１</a:t>
            </a:r>
            <a:r>
              <a:rPr lang="en-US" altLang="ja-JP" sz="3200" dirty="0" smtClean="0"/>
              <a:t>P</a:t>
            </a:r>
            <a:r>
              <a:rPr lang="ja-JP" altLang="en-US" sz="3200" dirty="0" smtClean="0"/>
              <a:t>あたり</a:t>
            </a:r>
            <a:r>
              <a:rPr lang="en-US" altLang="ja-JP" sz="3200" dirty="0" smtClean="0"/>
              <a:t>900</a:t>
            </a:r>
            <a:r>
              <a:rPr lang="ja-JP" altLang="en-US" sz="3200" dirty="0" smtClean="0"/>
              <a:t>円　</a:t>
            </a:r>
            <a:r>
              <a:rPr lang="en-US" altLang="ja-JP" sz="3200" dirty="0" smtClean="0"/>
              <a:t>54000</a:t>
            </a:r>
            <a:r>
              <a:rPr lang="ja-JP" altLang="en-US" sz="3200" dirty="0" smtClean="0"/>
              <a:t>円相当　ゲーム機ソフトセット等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en-US" altLang="ja-JP" sz="3200" dirty="0"/>
              <a:t>70</a:t>
            </a:r>
            <a:r>
              <a:rPr lang="en-US" altLang="ja-JP" sz="3200" dirty="0" smtClean="0"/>
              <a:t>P</a:t>
            </a:r>
            <a:r>
              <a:rPr lang="ja-JP" altLang="en-US" sz="3200" dirty="0" smtClean="0"/>
              <a:t>　</a:t>
            </a:r>
            <a:r>
              <a:rPr kumimoji="1" lang="ja-JP" altLang="en-US" sz="3200" dirty="0" smtClean="0"/>
              <a:t>　　１</a:t>
            </a: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あたり</a:t>
            </a:r>
            <a:r>
              <a:rPr kumimoji="1" lang="en-US" altLang="ja-JP" sz="3200" dirty="0" smtClean="0"/>
              <a:t>1000</a:t>
            </a:r>
            <a:r>
              <a:rPr kumimoji="1" lang="ja-JP" altLang="en-US" sz="3200" dirty="0" smtClean="0"/>
              <a:t>円　</a:t>
            </a:r>
            <a:r>
              <a:rPr kumimoji="1" lang="en-US" altLang="ja-JP" sz="3200" dirty="0" smtClean="0"/>
              <a:t>7</a:t>
            </a:r>
            <a:r>
              <a:rPr kumimoji="1" lang="ja-JP" altLang="en-US" sz="3200" dirty="0" smtClean="0"/>
              <a:t>万円相当　ブランド品等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lang="en-US" altLang="ja-JP" sz="3200" dirty="0"/>
              <a:t>80</a:t>
            </a: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　　　１</a:t>
            </a: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あたり</a:t>
            </a:r>
            <a:r>
              <a:rPr kumimoji="1" lang="en-US" altLang="ja-JP" sz="3200" dirty="0" smtClean="0"/>
              <a:t>1250</a:t>
            </a:r>
            <a:r>
              <a:rPr kumimoji="1" lang="ja-JP" altLang="en-US" sz="3200" dirty="0" smtClean="0"/>
              <a:t>円　</a:t>
            </a:r>
            <a:r>
              <a:rPr kumimoji="1" lang="en-US" altLang="ja-JP" sz="3200" dirty="0" smtClean="0"/>
              <a:t>10</a:t>
            </a:r>
            <a:r>
              <a:rPr kumimoji="1" lang="ja-JP" altLang="en-US" sz="3200" dirty="0" smtClean="0"/>
              <a:t>万円相当　楽器等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lang="en-US" altLang="ja-JP" sz="3200" dirty="0"/>
              <a:t>90</a:t>
            </a: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　　　</a:t>
            </a:r>
            <a:r>
              <a:rPr kumimoji="1" lang="en-US" altLang="ja-JP" sz="3200" dirty="0" smtClean="0"/>
              <a:t>1P</a:t>
            </a:r>
            <a:r>
              <a:rPr kumimoji="1" lang="ja-JP" altLang="en-US" sz="3200" dirty="0" smtClean="0"/>
              <a:t>あたり</a:t>
            </a:r>
            <a:r>
              <a:rPr kumimoji="1" lang="en-US" altLang="ja-JP" sz="3200" dirty="0" smtClean="0"/>
              <a:t>1400</a:t>
            </a:r>
            <a:r>
              <a:rPr kumimoji="1" lang="ja-JP" altLang="en-US" sz="3200" dirty="0" smtClean="0"/>
              <a:t>円　</a:t>
            </a:r>
            <a:r>
              <a:rPr kumimoji="1" lang="en-US" altLang="ja-JP" sz="3200" dirty="0" smtClean="0"/>
              <a:t>12</a:t>
            </a:r>
            <a:r>
              <a:rPr kumimoji="1" lang="ja-JP" altLang="en-US" sz="3200" dirty="0" smtClean="0"/>
              <a:t>万円相当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lang="en-US" altLang="ja-JP" sz="3200" dirty="0"/>
              <a:t>100</a:t>
            </a: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　　１</a:t>
            </a: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あたり</a:t>
            </a:r>
            <a:r>
              <a:rPr kumimoji="1" lang="en-US" altLang="ja-JP" sz="3200" dirty="0" smtClean="0"/>
              <a:t>1500</a:t>
            </a:r>
            <a:r>
              <a:rPr kumimoji="1" lang="ja-JP" altLang="en-US" sz="3200" dirty="0" smtClean="0"/>
              <a:t>円　</a:t>
            </a:r>
            <a:r>
              <a:rPr kumimoji="1" lang="en-US" altLang="ja-JP" sz="3200" dirty="0" smtClean="0"/>
              <a:t>15</a:t>
            </a:r>
            <a:r>
              <a:rPr kumimoji="1" lang="ja-JP" altLang="en-US" sz="3200" dirty="0" smtClean="0"/>
              <a:t>万円相当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35450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7963" y="723385"/>
            <a:ext cx="69382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ポケットティッシュ＋お礼状</a:t>
            </a:r>
            <a:endParaRPr lang="en-US" altLang="ja-JP" sz="2800" dirty="0" smtClean="0"/>
          </a:p>
          <a:p>
            <a:endParaRPr lang="en-US" altLang="ja-JP" sz="2800" dirty="0"/>
          </a:p>
          <a:p>
            <a:pPr fontAlgn="ctr"/>
            <a:r>
              <a:rPr lang="en-US" altLang="ja-JP" sz="2800" dirty="0"/>
              <a:t>5</a:t>
            </a:r>
            <a:r>
              <a:rPr lang="ja-JP" altLang="ja-JP" sz="2800" dirty="0" smtClean="0"/>
              <a:t>ポイント</a:t>
            </a:r>
            <a:r>
              <a:rPr lang="ja-JP" altLang="ja-JP" sz="2800" dirty="0"/>
              <a:t>＋お礼状</a:t>
            </a:r>
          </a:p>
          <a:p>
            <a:pPr fontAlgn="ctr"/>
            <a:r>
              <a:rPr lang="ja-JP" altLang="ja-JP" sz="2800" dirty="0"/>
              <a:t>　</a:t>
            </a:r>
            <a:endParaRPr lang="en-US" altLang="ja-JP" sz="2800" dirty="0" smtClean="0"/>
          </a:p>
          <a:p>
            <a:pPr fontAlgn="ctr"/>
            <a:r>
              <a:rPr lang="en-US" altLang="ja-JP" sz="2800" dirty="0" smtClean="0"/>
              <a:t>8</a:t>
            </a:r>
            <a:r>
              <a:rPr lang="ja-JP" altLang="ja-JP" sz="2800" dirty="0" smtClean="0"/>
              <a:t>ポイント</a:t>
            </a:r>
            <a:r>
              <a:rPr lang="ja-JP" altLang="ja-JP" sz="2800" dirty="0"/>
              <a:t>＋お礼状</a:t>
            </a:r>
          </a:p>
          <a:p>
            <a:pPr fontAlgn="ctr"/>
            <a:endParaRPr lang="en-US" altLang="ja-JP" sz="2800" dirty="0"/>
          </a:p>
          <a:p>
            <a:pPr fontAlgn="ctr"/>
            <a:r>
              <a:rPr lang="en-US" altLang="ja-JP" sz="2800" dirty="0"/>
              <a:t>10</a:t>
            </a:r>
            <a:r>
              <a:rPr lang="ja-JP" altLang="ja-JP" sz="2800" dirty="0" smtClean="0"/>
              <a:t>ポイント</a:t>
            </a:r>
            <a:r>
              <a:rPr lang="ja-JP" altLang="ja-JP" sz="2800" dirty="0"/>
              <a:t>＋</a:t>
            </a:r>
            <a:r>
              <a:rPr lang="ja-JP" altLang="ja-JP" sz="2800" dirty="0" smtClean="0"/>
              <a:t>お礼状</a:t>
            </a:r>
            <a:endParaRPr lang="en-US" altLang="ja-JP" sz="2800" dirty="0" smtClean="0"/>
          </a:p>
          <a:p>
            <a:pPr fontAlgn="ctr"/>
            <a:endParaRPr lang="en-US" altLang="ja-JP" sz="2800" dirty="0"/>
          </a:p>
          <a:p>
            <a:pPr fontAlgn="ctr"/>
            <a:r>
              <a:rPr lang="en-US" altLang="ja-JP" sz="2800" dirty="0"/>
              <a:t>30</a:t>
            </a:r>
            <a:r>
              <a:rPr lang="ja-JP" altLang="en-US" sz="2800" dirty="0" smtClean="0"/>
              <a:t>ポイント＋お礼状</a:t>
            </a:r>
            <a:endParaRPr lang="en-US" altLang="ja-JP" sz="2800" dirty="0" smtClean="0"/>
          </a:p>
          <a:p>
            <a:pPr fontAlgn="ctr"/>
            <a:endParaRPr lang="en-US" altLang="ja-JP" sz="2800" dirty="0"/>
          </a:p>
          <a:p>
            <a:pPr fontAlgn="ctr"/>
            <a:r>
              <a:rPr lang="en-US" altLang="ja-JP" sz="2800" dirty="0"/>
              <a:t>50</a:t>
            </a:r>
            <a:r>
              <a:rPr lang="ja-JP" altLang="en-US" sz="2800" dirty="0" smtClean="0"/>
              <a:t>ポイント＋お礼状</a:t>
            </a:r>
            <a:endParaRPr lang="en-US" altLang="ja-JP" sz="2800" dirty="0" smtClean="0"/>
          </a:p>
          <a:p>
            <a:pPr fontAlgn="ctr"/>
            <a:endParaRPr lang="en-US" altLang="ja-JP" sz="2800" dirty="0"/>
          </a:p>
          <a:p>
            <a:pPr fontAlgn="ctr"/>
            <a:r>
              <a:rPr lang="en-US" altLang="ja-JP" sz="2800" dirty="0" smtClean="0"/>
              <a:t>100</a:t>
            </a:r>
            <a:r>
              <a:rPr lang="ja-JP" altLang="en-US" sz="2800" dirty="0" smtClean="0"/>
              <a:t>ポイント＋お礼状</a:t>
            </a:r>
            <a:endParaRPr lang="ja-JP" altLang="ja-JP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44705" y="723385"/>
            <a:ext cx="309325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1</a:t>
            </a:r>
            <a:r>
              <a:rPr lang="en-US" altLang="ja-JP" sz="2800" dirty="0" smtClean="0"/>
              <a:t>000</a:t>
            </a:r>
            <a:r>
              <a:rPr lang="ja-JP" altLang="en-US" sz="2800" dirty="0" smtClean="0"/>
              <a:t>円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/>
              <a:t>5000</a:t>
            </a:r>
            <a:r>
              <a:rPr lang="ja-JP" altLang="en-US" sz="2800" dirty="0" smtClean="0"/>
              <a:t>円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/>
              <a:t>8000</a:t>
            </a:r>
            <a:r>
              <a:rPr lang="ja-JP" altLang="ja-JP" sz="2800" dirty="0" smtClean="0"/>
              <a:t>円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lang="en-US" altLang="ja-JP" sz="2800" dirty="0"/>
              <a:t>10000</a:t>
            </a:r>
            <a:r>
              <a:rPr lang="ja-JP" altLang="en-US" sz="2800" dirty="0" smtClean="0"/>
              <a:t>円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30000</a:t>
            </a:r>
            <a:r>
              <a:rPr lang="ja-JP" altLang="en-US" sz="2800" dirty="0" smtClean="0"/>
              <a:t>円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/>
              <a:t>50000</a:t>
            </a:r>
            <a:r>
              <a:rPr lang="ja-JP" altLang="en-US" sz="2800" dirty="0" smtClean="0"/>
              <a:t>円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100000</a:t>
            </a:r>
            <a:r>
              <a:rPr lang="ja-JP" altLang="en-US" sz="2800" dirty="0" smtClean="0"/>
              <a:t>円（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名）</a:t>
            </a:r>
            <a:endParaRPr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770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solidFill>
                  <a:srgbClr val="FF0000"/>
                </a:solidFill>
              </a:rPr>
              <a:t>リワードプログラム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8031" y="865435"/>
            <a:ext cx="9720072" cy="84537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資金収支計画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4676" y="1841242"/>
            <a:ext cx="100067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技術開発費　　　　　　　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万円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初期人件費　　　　　　　</a:t>
            </a:r>
            <a:r>
              <a:rPr kumimoji="1" lang="en-US" altLang="ja-JP" sz="3200" dirty="0" smtClean="0"/>
              <a:t>100</a:t>
            </a:r>
            <a:r>
              <a:rPr kumimoji="1" lang="ja-JP" altLang="en-US" sz="3200" dirty="0" smtClean="0"/>
              <a:t>万円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/>
              <a:t>交換</a:t>
            </a:r>
            <a:r>
              <a:rPr lang="ja-JP" altLang="en-US" sz="3200" dirty="0" smtClean="0"/>
              <a:t>景品費　　　　　　　</a:t>
            </a:r>
            <a:r>
              <a:rPr lang="en-US" altLang="ja-JP" sz="3200" dirty="0" smtClean="0"/>
              <a:t>100</a:t>
            </a:r>
            <a:r>
              <a:rPr lang="ja-JP" altLang="en-US" sz="3200" dirty="0" smtClean="0"/>
              <a:t>万円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広告宣伝費　　　　　　　</a:t>
            </a:r>
            <a:r>
              <a:rPr lang="en-US" altLang="ja-JP" sz="3200" dirty="0"/>
              <a:t>80</a:t>
            </a:r>
            <a:r>
              <a:rPr lang="ja-JP" altLang="en-US" sz="3200" dirty="0" smtClean="0"/>
              <a:t>万円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＿＿＿＿＿＿＿＿＿＿＿＿＿＿＿＿＿＿＿＿＿＿＿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計　　　　　　　　　　　</a:t>
            </a:r>
            <a:r>
              <a:rPr lang="en-US" altLang="ja-JP" sz="3200" dirty="0"/>
              <a:t>3</a:t>
            </a:r>
            <a:r>
              <a:rPr lang="en-US" altLang="ja-JP" sz="3200" dirty="0" smtClean="0"/>
              <a:t>00</a:t>
            </a:r>
            <a:r>
              <a:rPr lang="ja-JP" altLang="en-US" sz="3200" dirty="0" smtClean="0"/>
              <a:t>万</a:t>
            </a:r>
            <a:r>
              <a:rPr lang="ja-JP" altLang="en-US" sz="3200" dirty="0"/>
              <a:t>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457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このサービスによる影響・利得内容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・地方、地域の活性化</a:t>
            </a:r>
            <a:endParaRPr kumimoji="1" lang="ja-JP" altLang="en-US" sz="36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廃</a:t>
            </a:r>
            <a:r>
              <a:rPr lang="ja-JP" altLang="en-US" dirty="0" smtClean="0"/>
              <a:t>れていく地域に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安くスポットを提供することで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たくさんのスポットが立てられる。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そのことにより、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たくさんのスポットを求めて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ユーザー（観光客）が集まり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地域</a:t>
            </a:r>
            <a:r>
              <a:rPr lang="ja-JP" altLang="en-US" dirty="0" smtClean="0"/>
              <a:t>の活性化をはかる。</a:t>
            </a:r>
            <a:endParaRPr lang="en-US" altLang="ja-JP" dirty="0" smtClean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・日本全体の経済効果</a:t>
            </a:r>
            <a:endParaRPr kumimoji="1" lang="ja-JP" altLang="en-US" sz="36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このサービスを展開することで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旅行や公園に散歩、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商店街巡りなどに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足を運ぶようになる。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その先でお金を使ってもらい、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経済がまわる。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409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350</Words>
  <Application>Microsoft Office PowerPoint</Application>
  <PresentationFormat>ワイド画面</PresentationFormat>
  <Paragraphs>126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-apple-system</vt:lpstr>
      <vt:lpstr>ＭＳ Ｐゴシック</vt:lpstr>
      <vt:lpstr>Arial</vt:lpstr>
      <vt:lpstr>Calibri</vt:lpstr>
      <vt:lpstr>Calibri Light</vt:lpstr>
      <vt:lpstr>Office テーマ</vt:lpstr>
      <vt:lpstr>IT活用法Ⅱ　</vt:lpstr>
      <vt:lpstr>ポイント交換サービス</vt:lpstr>
      <vt:lpstr>関係性</vt:lpstr>
      <vt:lpstr>コンセプト・顧客</vt:lpstr>
      <vt:lpstr>PowerPoint プレゼンテーション</vt:lpstr>
      <vt:lpstr>PowerPoint プレゼンテーション</vt:lpstr>
      <vt:lpstr>PowerPoint プレゼンテーション</vt:lpstr>
      <vt:lpstr>資金収支計画</vt:lpstr>
      <vt:lpstr>このサービスによる影響・利得内容</vt:lpstr>
      <vt:lpstr>PowerPoint プレゼンテーション</vt:lpstr>
      <vt:lpstr>主なサービススポット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IT活用法Ⅱ</dc:title>
  <dc:creator>Administrator</dc:creator>
  <cp:lastModifiedBy>Administrator</cp:lastModifiedBy>
  <cp:revision>38</cp:revision>
  <dcterms:created xsi:type="dcterms:W3CDTF">2016-12-21T04:23:28Z</dcterms:created>
  <dcterms:modified xsi:type="dcterms:W3CDTF">2017-01-10T01:32:49Z</dcterms:modified>
</cp:coreProperties>
</file>