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307" r:id="rId3"/>
    <p:sldId id="259" r:id="rId4"/>
    <p:sldId id="296" r:id="rId5"/>
    <p:sldId id="284" r:id="rId6"/>
    <p:sldId id="260" r:id="rId7"/>
    <p:sldId id="285" r:id="rId8"/>
    <p:sldId id="282" r:id="rId9"/>
    <p:sldId id="286" r:id="rId10"/>
    <p:sldId id="283" r:id="rId11"/>
    <p:sldId id="281" r:id="rId12"/>
    <p:sldId id="266" r:id="rId13"/>
    <p:sldId id="261" r:id="rId14"/>
    <p:sldId id="268" r:id="rId15"/>
    <p:sldId id="267" r:id="rId16"/>
    <p:sldId id="298" r:id="rId17"/>
    <p:sldId id="299" r:id="rId18"/>
    <p:sldId id="300" r:id="rId19"/>
    <p:sldId id="288" r:id="rId20"/>
    <p:sldId id="289" r:id="rId21"/>
    <p:sldId id="301" r:id="rId22"/>
    <p:sldId id="304" r:id="rId23"/>
    <p:sldId id="302" r:id="rId24"/>
    <p:sldId id="291" r:id="rId25"/>
    <p:sldId id="303" r:id="rId26"/>
    <p:sldId id="262" r:id="rId27"/>
    <p:sldId id="305" r:id="rId28"/>
    <p:sldId id="265" r:id="rId29"/>
    <p:sldId id="306" r:id="rId30"/>
    <p:sldId id="278" r:id="rId31"/>
  </p:sldIdLst>
  <p:sldSz cx="12192000" cy="6858000"/>
  <p:notesSz cx="6858000" cy="9144000"/>
  <p:embeddedFontLst>
    <p:embeddedFont>
      <p:font typeface="Raleway" panose="020B060402020202020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D47B"/>
    <a:srgbClr val="7BC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FD00883-6618-4816-A7E8-192F7908481C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7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3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7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3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 marL="461772" indent="-457200"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 marL="347472" indent="-342900"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7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6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5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883-6618-4816-A7E8-192F7908481C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9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FD00883-6618-4816-A7E8-192F7908481C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FD00883-6618-4816-A7E8-192F7908481C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FCF7E06-4B7A-4B15-ACCD-4E673F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4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>
                <a:solidFill>
                  <a:schemeClr val="bg1"/>
                </a:solidFill>
              </a:rPr>
              <a:t>Kickstarter Oracle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Kickstarting</a:t>
            </a:r>
            <a:r>
              <a:rPr lang="en-US" sz="2800" dirty="0"/>
              <a:t> your Kickstarter campaign</a:t>
            </a:r>
          </a:p>
        </p:txBody>
      </p:sp>
    </p:spTree>
    <p:extLst>
      <p:ext uri="{BB962C8B-B14F-4D97-AF65-F5344CB8AC3E}">
        <p14:creationId xmlns:p14="http://schemas.microsoft.com/office/powerpoint/2010/main" val="908036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155" y="129540"/>
            <a:ext cx="4113180" cy="90088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/>
              <a:t>Successful campaigns pledged percent </a:t>
            </a:r>
            <a:endParaRPr lang="he-IL" sz="2800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533400" y="2643077"/>
            <a:ext cx="1516380" cy="90088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pledged percent</a:t>
            </a:r>
            <a:endParaRPr lang="he-IL" sz="2800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5522666" y="5799542"/>
            <a:ext cx="2379274" cy="90088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Category </a:t>
            </a:r>
            <a:endParaRPr lang="he-IL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780" y="1394460"/>
            <a:ext cx="8377815" cy="495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2737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</a:t>
            </a:r>
            <a:r>
              <a:rPr lang="en-US" b="1" dirty="0"/>
              <a:t>Kickstarter Oracle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833461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1960245"/>
          </a:xfrm>
        </p:spPr>
        <p:txBody>
          <a:bodyPr>
            <a:normAutofit/>
          </a:bodyPr>
          <a:lstStyle/>
          <a:p>
            <a:pPr marL="433388" indent="-34290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Understand the marketplace. </a:t>
            </a:r>
          </a:p>
          <a:p>
            <a:pPr marL="433388" indent="-34290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Provide insight into what attributes would make a successful campaign. </a:t>
            </a:r>
          </a:p>
          <a:p>
            <a:pPr marL="433388" indent="-34290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Tailor the funding goal per campaign specifics.</a:t>
            </a:r>
          </a:p>
          <a:p>
            <a:pPr marL="433388" indent="-34290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endParaRPr lang="en-US" dirty="0"/>
          </a:p>
          <a:p>
            <a:pPr marL="90488" indent="309563">
              <a:buClr>
                <a:srgbClr val="33CC33"/>
              </a:buClr>
              <a:buSzPct val="120000"/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909483"/>
              </p:ext>
            </p:extLst>
          </p:nvPr>
        </p:nvGraphicFramePr>
        <p:xfrm>
          <a:off x="1241553" y="4408668"/>
          <a:ext cx="1743077" cy="1526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3" name="Image" r:id="rId3" imgW="780120" imgH="682560" progId="Photoshop.Image.13">
                  <p:embed/>
                </p:oleObj>
              </mc:Choice>
              <mc:Fallback>
                <p:oleObj name="Image" r:id="rId3" imgW="780120" imgH="6825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1553" y="4408668"/>
                        <a:ext cx="1743077" cy="1526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725189"/>
              </p:ext>
            </p:extLst>
          </p:nvPr>
        </p:nvGraphicFramePr>
        <p:xfrm>
          <a:off x="5282723" y="4401134"/>
          <a:ext cx="1541590" cy="154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4" name="Image" r:id="rId5" imgW="780120" imgH="780120" progId="Photoshop.Image.13">
                  <p:embed/>
                </p:oleObj>
              </mc:Choice>
              <mc:Fallback>
                <p:oleObj name="Image" r:id="rId5" imgW="780120" imgH="780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82723" y="4401134"/>
                        <a:ext cx="1541590" cy="154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219597"/>
              </p:ext>
            </p:extLst>
          </p:nvPr>
        </p:nvGraphicFramePr>
        <p:xfrm>
          <a:off x="9122406" y="4359128"/>
          <a:ext cx="1625602" cy="1625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5" name="Image" r:id="rId7" imgW="780120" imgH="780120" progId="Photoshop.Image.13">
                  <p:embed/>
                </p:oleObj>
              </mc:Choice>
              <mc:Fallback>
                <p:oleObj name="Image" r:id="rId7" imgW="780120" imgH="780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22406" y="4359128"/>
                        <a:ext cx="1625602" cy="1625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81438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1" dirty="0"/>
              <a:t>Methodology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1388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512" y="499533"/>
            <a:ext cx="10772775" cy="1658198"/>
          </a:xfrm>
        </p:spPr>
        <p:txBody>
          <a:bodyPr/>
          <a:lstStyle/>
          <a:p>
            <a:pPr algn="ctr"/>
            <a:r>
              <a:rPr lang="en-US" dirty="0"/>
              <a:t>Kickstarter Campaigns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726128"/>
            <a:ext cx="4663440" cy="376732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Clr>
                <a:srgbClr val="7BC242"/>
              </a:buClr>
              <a:buSzPct val="150000"/>
              <a:buNone/>
            </a:pPr>
            <a:r>
              <a:rPr lang="en-US" sz="1800" b="1" dirty="0"/>
              <a:t>Existing Data:</a:t>
            </a:r>
          </a:p>
          <a:p>
            <a:pPr marL="400050" indent="-400050" fontAlgn="base"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Campaign name and blurb (description)</a:t>
            </a:r>
          </a:p>
          <a:p>
            <a:pPr marL="400050" indent="-400050" fontAlgn="base"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Funding goal, number of backers and amount pledged</a:t>
            </a:r>
          </a:p>
          <a:p>
            <a:pPr marL="400050" indent="-400050" fontAlgn="base"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State: successful, failed, cancelled, or live</a:t>
            </a:r>
          </a:p>
          <a:p>
            <a:pPr marL="400050" indent="-400050" fontAlgn="base"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Time of creation, launch and deadline</a:t>
            </a:r>
          </a:p>
          <a:p>
            <a:pPr marL="400050" indent="-400050" fontAlgn="base"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Country and currency</a:t>
            </a:r>
          </a:p>
          <a:p>
            <a:pPr marL="400050" indent="-400050" fontAlgn="base"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Category</a:t>
            </a:r>
          </a:p>
          <a:p>
            <a:pPr>
              <a:lnSpc>
                <a:spcPct val="12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29" y="1726128"/>
            <a:ext cx="5174831" cy="521800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800" b="1" dirty="0"/>
              <a:t>Extracted Data:</a:t>
            </a:r>
          </a:p>
          <a:p>
            <a:pPr marL="400050" indent="-40005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Day of week and hour of day for creation, launch and deadline</a:t>
            </a:r>
          </a:p>
          <a:p>
            <a:pPr marL="400050" indent="-40005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Time delta</a:t>
            </a:r>
          </a:p>
          <a:p>
            <a:pPr marL="400050" indent="-40005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Pledged percent</a:t>
            </a:r>
          </a:p>
          <a:p>
            <a:pPr marL="400050" indent="-40005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Text info</a:t>
            </a:r>
          </a:p>
          <a:p>
            <a:pPr marL="400050" indent="-40005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Number of existing or recent campaigns in the category</a:t>
            </a:r>
          </a:p>
          <a:p>
            <a:pPr marL="400050" indent="-400050" fontAlgn="base"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b="1" dirty="0" err="1"/>
              <a:t>Mean&amp;Median</a:t>
            </a:r>
            <a:r>
              <a:rPr lang="en-US" b="1" dirty="0"/>
              <a:t> goal, pledged and pledged percent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83865" y="787169"/>
            <a:ext cx="20473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200K+</a:t>
            </a:r>
          </a:p>
        </p:txBody>
      </p:sp>
    </p:spTree>
    <p:extLst>
      <p:ext uri="{BB962C8B-B14F-4D97-AF65-F5344CB8AC3E}">
        <p14:creationId xmlns:p14="http://schemas.microsoft.com/office/powerpoint/2010/main" val="12327206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Motion origin="layout" path="M 1.04167E-6 -4.44444E-6 L 1.04167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869000"/>
            <a:ext cx="3657600" cy="36576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new Insights from our data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7049370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</a:t>
            </a:r>
            <a:r>
              <a:rPr lang="en-US" b="1" dirty="0"/>
              <a:t>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2012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8045106" y="1030424"/>
            <a:ext cx="1543913" cy="40770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Success</a:t>
            </a:r>
            <a:endParaRPr lang="he-IL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155" y="129540"/>
            <a:ext cx="4113180" cy="90088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/>
              <a:t>Text parameters (mean)</a:t>
            </a:r>
            <a:endParaRPr lang="he-IL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3971" y="1621609"/>
            <a:ext cx="6528120" cy="55601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Name length               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Name is a question?    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  <a:tabLst>
                <a:tab pos="5943600" algn="l"/>
              </a:tabLst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Name is an exclamation? 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Name letters are upper? 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How many symbols in the name?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How many words are in the name?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The name vowel to word ratio       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How many words are in the product description?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The product description vowel to word ratio      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How many symbols in the product description?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 </a:t>
            </a:r>
            <a:endParaRPr lang="he-IL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457200" indent="-457200" fontAlgn="base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45106" y="1621609"/>
            <a:ext cx="947199" cy="38586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36.6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0.003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tabLst>
                <a:tab pos="5943600" algn="l"/>
              </a:tabLst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0.08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0.033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6.7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6.1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0.3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19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19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23</a:t>
            </a:r>
            <a:endParaRPr lang="he-IL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457200" indent="-457200" fontAlgn="base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65747" y="1621609"/>
            <a:ext cx="947199" cy="38586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32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0.003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  <a:tabLst>
                <a:tab pos="5943600" algn="l"/>
              </a:tabLst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0.08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0.039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5.5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5.29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0.32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19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19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7BC242"/>
              </a:buClr>
              <a:buSzPct val="150000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23</a:t>
            </a:r>
            <a:endParaRPr lang="he-IL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457200" indent="-457200" fontAlgn="base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9965747" y="1030423"/>
            <a:ext cx="1543913" cy="40770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0000"/>
                </a:solidFill>
              </a:rPr>
              <a:t>Failed</a:t>
            </a:r>
            <a:endParaRPr lang="he-IL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864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BC24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BC24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BC24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5" presetClass="emph" presetSubtype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15" presetClass="emph" presetSubtype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5" presetClass="emph" presetSubtype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154" y="0"/>
            <a:ext cx="4999305" cy="77896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/>
              <a:t>Campaign “</a:t>
            </a:r>
            <a:r>
              <a:rPr lang="en-US" sz="2800" dirty="0" err="1"/>
              <a:t>BuzzWords</a:t>
            </a:r>
            <a:r>
              <a:rPr lang="en-US" sz="2800" dirty="0"/>
              <a:t>’’</a:t>
            </a:r>
            <a:endParaRPr lang="he-IL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64" y="1030424"/>
            <a:ext cx="5330738" cy="52303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633" y="1026444"/>
            <a:ext cx="5334794" cy="523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0912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</a:t>
            </a:r>
            <a:r>
              <a:rPr lang="en-US" b="1" dirty="0"/>
              <a:t>models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Categorical prediction | Regression prediction 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2230407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843" y="1197791"/>
            <a:ext cx="10780776" cy="1465792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b="1" dirty="0"/>
              <a:t>regression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7D92A8-684D-46DC-8EBC-D70DB1E2B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942" y="3204262"/>
            <a:ext cx="1855775" cy="17187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2" descr="×ª××¦××ª ×ª××× × ×¢×××¨ âªelad toisterâ¬â">
            <a:extLst>
              <a:ext uri="{FF2B5EF4-FFF2-40B4-BE49-F238E27FC236}">
                <a16:creationId xmlns:a16="http://schemas.microsoft.com/office/drawing/2014/main" id="{D3BEF9D7-2563-4330-9524-DD017657E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954" y="3204262"/>
            <a:ext cx="1718701" cy="17187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AA319D-7D74-477E-BAB3-5DE2C8FE9BEC}"/>
              </a:ext>
            </a:extLst>
          </p:cNvPr>
          <p:cNvSpPr txBox="1"/>
          <p:nvPr/>
        </p:nvSpPr>
        <p:spPr>
          <a:xfrm>
            <a:off x="2908861" y="5168804"/>
            <a:ext cx="252986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Elad</a:t>
            </a:r>
            <a:r>
              <a:rPr lang="en-US" sz="3200" b="1" dirty="0"/>
              <a:t> </a:t>
            </a:r>
            <a:r>
              <a:rPr lang="en-US" sz="3200" b="1" dirty="0" err="1"/>
              <a:t>Toister</a:t>
            </a:r>
            <a:endParaRPr lang="en-US" sz="3200" b="1" dirty="0"/>
          </a:p>
          <a:p>
            <a:pPr algn="ctr"/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79A60F-ADB2-497C-ABD2-006F824A802A}"/>
              </a:ext>
            </a:extLst>
          </p:cNvPr>
          <p:cNvSpPr txBox="1"/>
          <p:nvPr/>
        </p:nvSpPr>
        <p:spPr>
          <a:xfrm>
            <a:off x="6407052" y="5168804"/>
            <a:ext cx="3007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Yotam Nahum</a:t>
            </a:r>
          </a:p>
        </p:txBody>
      </p:sp>
    </p:spTree>
    <p:extLst>
      <p:ext uri="{BB962C8B-B14F-4D97-AF65-F5344CB8AC3E}">
        <p14:creationId xmlns:p14="http://schemas.microsoft.com/office/powerpoint/2010/main" val="9098312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96296E-6 L -0.03282 -0.3652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-182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010469"/>
            <a:ext cx="10674096" cy="2112798"/>
          </a:xfrm>
        </p:spPr>
        <p:txBody>
          <a:bodyPr>
            <a:noAutofit/>
          </a:bodyPr>
          <a:lstStyle/>
          <a:p>
            <a:r>
              <a:rPr lang="en-US" dirty="0"/>
              <a:t>Success </a:t>
            </a:r>
            <a:r>
              <a:rPr lang="en-US" b="1" dirty="0"/>
              <a:t>prediction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954768" cy="1645920"/>
          </a:xfrm>
        </p:spPr>
        <p:txBody>
          <a:bodyPr>
            <a:normAutofit/>
          </a:bodyPr>
          <a:lstStyle/>
          <a:p>
            <a:r>
              <a:rPr lang="en-US" dirty="0"/>
              <a:t>Decision Tree Classifier | Random forest | GBM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4932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154" y="0"/>
            <a:ext cx="4999305" cy="77896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/>
              <a:t>Key parameters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9035" y="1032708"/>
            <a:ext cx="5362371" cy="56345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 fontAlgn="base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/>
              <a:t>Goal </a:t>
            </a:r>
          </a:p>
          <a:p>
            <a:pPr marL="400050" indent="-400050" fontAlgn="base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/>
              <a:t>Goal ratio (Goal\Last year mean Goal)</a:t>
            </a:r>
          </a:p>
          <a:p>
            <a:pPr marL="400050" indent="-400050" fontAlgn="base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/>
              <a:t>Period mean\median Goal</a:t>
            </a:r>
          </a:p>
          <a:p>
            <a:pPr marL="400050" indent="-400050" fontAlgn="base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/>
              <a:t>Period mean\median pledged percent</a:t>
            </a:r>
          </a:p>
          <a:p>
            <a:pPr marL="400050" indent="-400050" fontAlgn="base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/>
              <a:t>Period mean\median total pledged</a:t>
            </a:r>
          </a:p>
          <a:p>
            <a:pPr marL="400050" indent="-400050" fontAlgn="base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/>
              <a:t>text parameters </a:t>
            </a:r>
          </a:p>
          <a:p>
            <a:pPr marL="400050" indent="-400050" fontAlgn="base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/>
              <a:t>US</a:t>
            </a:r>
          </a:p>
          <a:p>
            <a:pPr indent="400050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/>
              <a:t>Campaign categories</a:t>
            </a:r>
          </a:p>
          <a:p>
            <a:pPr indent="400050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/>
              <a:t>Launched-created length </a:t>
            </a:r>
          </a:p>
          <a:p>
            <a:pPr indent="400050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/>
              <a:t>Goal \\ 1000</a:t>
            </a:r>
          </a:p>
          <a:p>
            <a:pPr indent="400050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sz="2000" dirty="0"/>
              <a:t>Market saturation</a:t>
            </a:r>
          </a:p>
          <a:p>
            <a:pPr indent="400050"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endParaRPr lang="en-US" sz="2000" dirty="0"/>
          </a:p>
          <a:p>
            <a:pPr>
              <a:lnSpc>
                <a:spcPct val="100000"/>
              </a:lnSpc>
              <a:buClr>
                <a:srgbClr val="7BC242"/>
              </a:buClr>
              <a:buSzPct val="150000"/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03112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154" y="0"/>
            <a:ext cx="4999305" cy="77896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/>
              <a:t>Decision Tree Classifier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70" y="1652413"/>
            <a:ext cx="11596530" cy="363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614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154" y="0"/>
            <a:ext cx="4999305" cy="77896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/>
              <a:t>ROC | Precision </a:t>
            </a:r>
            <a:endParaRPr lang="he-IL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19" y="1144762"/>
            <a:ext cx="4680323" cy="33170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97" y="1171102"/>
            <a:ext cx="4835235" cy="32643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3028" y="4912168"/>
            <a:ext cx="39122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Decision Tree Classifier</a:t>
            </a:r>
          </a:p>
          <a:p>
            <a:r>
              <a:rPr lang="en-US" sz="2400" dirty="0"/>
              <a:t>Precision: 0.85</a:t>
            </a:r>
          </a:p>
          <a:p>
            <a:r>
              <a:rPr lang="en-US" sz="2400" dirty="0"/>
              <a:t>Recall:0.75</a:t>
            </a:r>
          </a:p>
        </p:txBody>
      </p:sp>
      <p:sp>
        <p:nvSpPr>
          <p:cNvPr id="9" name="Rectangle 8"/>
          <p:cNvSpPr/>
          <p:nvPr/>
        </p:nvSpPr>
        <p:spPr>
          <a:xfrm>
            <a:off x="4922658" y="4912167"/>
            <a:ext cx="33155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Random forest (RF) </a:t>
            </a:r>
            <a:r>
              <a:rPr lang="en-US" sz="2400" dirty="0"/>
              <a:t>Precision:</a:t>
            </a:r>
            <a:r>
              <a:rPr lang="he-IL" sz="2400" dirty="0"/>
              <a:t>0.8</a:t>
            </a:r>
            <a:r>
              <a:rPr lang="en-US" sz="2400" dirty="0"/>
              <a:t>3</a:t>
            </a:r>
          </a:p>
          <a:p>
            <a:r>
              <a:rPr lang="en-US" sz="2400" dirty="0"/>
              <a:t>Recall:0.6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42169" y="4912167"/>
            <a:ext cx="29165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GBM</a:t>
            </a:r>
          </a:p>
          <a:p>
            <a:r>
              <a:rPr lang="en-US" sz="2400" dirty="0"/>
              <a:t>Precision:</a:t>
            </a:r>
            <a:r>
              <a:rPr lang="he-IL" sz="2400" dirty="0"/>
              <a:t>0.</a:t>
            </a:r>
            <a:r>
              <a:rPr lang="en-US" sz="2400" dirty="0"/>
              <a:t>9</a:t>
            </a:r>
          </a:p>
          <a:p>
            <a:r>
              <a:rPr lang="en-US" sz="2400" dirty="0"/>
              <a:t>Recall:0.6</a:t>
            </a:r>
          </a:p>
        </p:txBody>
      </p:sp>
    </p:spTree>
    <p:extLst>
      <p:ext uri="{BB962C8B-B14F-4D97-AF65-F5344CB8AC3E}">
        <p14:creationId xmlns:p14="http://schemas.microsoft.com/office/powerpoint/2010/main" val="137548597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Pledged </a:t>
            </a:r>
            <a:r>
              <a:rPr lang="en-US" b="1" dirty="0"/>
              <a:t>prediction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954768" cy="1645920"/>
          </a:xfrm>
        </p:spPr>
        <p:txBody>
          <a:bodyPr>
            <a:normAutofit/>
          </a:bodyPr>
          <a:lstStyle/>
          <a:p>
            <a:r>
              <a:rPr lang="en-US" dirty="0"/>
              <a:t>Polynomial Regression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4254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7314614" y="5996077"/>
            <a:ext cx="3338145" cy="7789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USD Pledged </a:t>
            </a: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 rot="16200000">
            <a:off x="2228270" y="3380547"/>
            <a:ext cx="5245290" cy="2637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/>
              <a:t>Residual% = (Y-predicted - Y-test) / Y-Test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7055534" y="389482"/>
            <a:ext cx="4999305" cy="7789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Pledge prediction 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205154" y="0"/>
            <a:ext cx="4999305" cy="7789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Polynomial Regression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021" y="1145744"/>
            <a:ext cx="6557860" cy="511789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17240" y="1168446"/>
            <a:ext cx="3912243" cy="1597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Conservative prediction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Pledged percent 100%-250%</a:t>
            </a:r>
          </a:p>
          <a:p>
            <a:pPr>
              <a:lnSpc>
                <a:spcPct val="150000"/>
              </a:lnSpc>
            </a:pPr>
            <a:r>
              <a:rPr lang="en-US" sz="2000" b="1" i="1" dirty="0"/>
              <a:t>R</a:t>
            </a:r>
            <a:r>
              <a:rPr lang="en-US" sz="2000" b="1" baseline="30000" dirty="0"/>
              <a:t>2</a:t>
            </a:r>
            <a:r>
              <a:rPr lang="en-US" sz="2000" b="1" dirty="0"/>
              <a:t> = 0.93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5003" y="2923348"/>
            <a:ext cx="39122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Risky prediction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Pledged percent 100%-600%</a:t>
            </a:r>
          </a:p>
          <a:p>
            <a:pPr>
              <a:lnSpc>
                <a:spcPct val="150000"/>
              </a:lnSpc>
            </a:pPr>
            <a:r>
              <a:rPr lang="en-US" sz="2000" b="1" i="1" dirty="0"/>
              <a:t>R</a:t>
            </a:r>
            <a:r>
              <a:rPr lang="en-US" sz="2000" b="1" baseline="30000" dirty="0"/>
              <a:t>2</a:t>
            </a:r>
            <a:r>
              <a:rPr lang="en-US" sz="2000" b="1" dirty="0"/>
              <a:t> = 0.83</a:t>
            </a:r>
          </a:p>
        </p:txBody>
      </p:sp>
    </p:spTree>
    <p:extLst>
      <p:ext uri="{BB962C8B-B14F-4D97-AF65-F5344CB8AC3E}">
        <p14:creationId xmlns:p14="http://schemas.microsoft.com/office/powerpoint/2010/main" val="149507720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1112246" cy="3355848"/>
          </a:xfrm>
        </p:spPr>
        <p:txBody>
          <a:bodyPr/>
          <a:lstStyle/>
          <a:p>
            <a:r>
              <a:rPr lang="en-US" b="1" dirty="0"/>
              <a:t>Insights</a:t>
            </a:r>
            <a:r>
              <a:rPr lang="en-US" b="1" i="1" dirty="0"/>
              <a:t> </a:t>
            </a:r>
            <a:r>
              <a:rPr lang="en-US" dirty="0"/>
              <a:t>for success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861286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489" y="1088020"/>
            <a:ext cx="10753725" cy="5839428"/>
          </a:xfrm>
        </p:spPr>
        <p:txBody>
          <a:bodyPr>
            <a:normAutofit/>
          </a:bodyPr>
          <a:lstStyle/>
          <a:p>
            <a:pPr marL="689420" lvl="1" fontAlgn="base">
              <a:lnSpc>
                <a:spcPct val="150000"/>
              </a:lnSpc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Success prediction and pledged prediction- two separate steps:</a:t>
            </a:r>
          </a:p>
          <a:p>
            <a:pPr marL="968375" lvl="2" indent="-284163" fontAlgn="base">
              <a:lnSpc>
                <a:spcPct val="150000"/>
              </a:lnSpc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b="1" dirty="0"/>
              <a:t>The first step </a:t>
            </a:r>
            <a:r>
              <a:rPr lang="en-US" dirty="0"/>
              <a:t>is to set the pledge goal (informal – known only to the entrepreneurs) to the real amount of money the campaign need (using </a:t>
            </a:r>
            <a:r>
              <a:rPr lang="en-US" b="1" dirty="0"/>
              <a:t>polynomial regression</a:t>
            </a:r>
            <a:r>
              <a:rPr lang="en-US" dirty="0"/>
              <a:t>)</a:t>
            </a:r>
          </a:p>
          <a:p>
            <a:pPr marL="968375" lvl="2" indent="-284163" fontAlgn="base">
              <a:lnSpc>
                <a:spcPct val="150000"/>
              </a:lnSpc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b="1" dirty="0"/>
              <a:t>The second step </a:t>
            </a:r>
            <a:r>
              <a:rPr lang="en-US" dirty="0"/>
              <a:t>is to find the formal goal (to be published in </a:t>
            </a:r>
            <a:r>
              <a:rPr lang="en-US" dirty="0" err="1"/>
              <a:t>kickstarter</a:t>
            </a:r>
            <a:r>
              <a:rPr lang="en-US" dirty="0"/>
              <a:t>) that will be low enough to increase funding success chances and high enough to reach the actual pledge goal (using </a:t>
            </a:r>
            <a:r>
              <a:rPr lang="en-US" b="1" dirty="0"/>
              <a:t>categorical prediction</a:t>
            </a:r>
            <a:r>
              <a:rPr lang="en-US" dirty="0"/>
              <a:t>)</a:t>
            </a:r>
          </a:p>
          <a:p>
            <a:pPr marL="684213" indent="-341313" fontAlgn="base">
              <a:lnSpc>
                <a:spcPct val="150000"/>
              </a:lnSpc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The </a:t>
            </a:r>
            <a:r>
              <a:rPr lang="en-US" b="1" dirty="0"/>
              <a:t>market state info </a:t>
            </a:r>
            <a:r>
              <a:rPr lang="en-US" dirty="0"/>
              <a:t>has more influence then the campaign ‘’dry’’ attributes </a:t>
            </a:r>
          </a:p>
          <a:p>
            <a:pPr marL="684213" indent="-341313" fontAlgn="base">
              <a:lnSpc>
                <a:spcPct val="150000"/>
              </a:lnSpc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The higher the </a:t>
            </a:r>
            <a:r>
              <a:rPr lang="en-US" b="1" dirty="0"/>
              <a:t>pledge percent</a:t>
            </a:r>
            <a:r>
              <a:rPr lang="en-US" dirty="0"/>
              <a:t>, the lower the predict precision </a:t>
            </a:r>
          </a:p>
          <a:p>
            <a:pPr marL="342900" indent="0" fontAlgn="base">
              <a:lnSpc>
                <a:spcPct val="150000"/>
              </a:lnSpc>
              <a:buClr>
                <a:srgbClr val="33CC33"/>
              </a:buClr>
              <a:buSzPct val="150000"/>
              <a:buNone/>
            </a:pPr>
            <a:endParaRPr lang="en-US" dirty="0"/>
          </a:p>
          <a:p>
            <a:pPr marL="90488" indent="309563">
              <a:lnSpc>
                <a:spcPct val="150000"/>
              </a:lnSpc>
              <a:buClr>
                <a:srgbClr val="33CC33"/>
              </a:buClr>
              <a:buSzPct val="12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205154" y="0"/>
            <a:ext cx="4999305" cy="7789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Insights </a:t>
            </a:r>
          </a:p>
        </p:txBody>
      </p:sp>
    </p:spTree>
    <p:extLst>
      <p:ext uri="{BB962C8B-B14F-4D97-AF65-F5344CB8AC3E}">
        <p14:creationId xmlns:p14="http://schemas.microsoft.com/office/powerpoint/2010/main" val="2328131105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3" y="767419"/>
            <a:ext cx="11840909" cy="3355848"/>
          </a:xfrm>
        </p:spPr>
        <p:txBody>
          <a:bodyPr/>
          <a:lstStyle/>
          <a:p>
            <a:r>
              <a:rPr lang="en-US" dirty="0"/>
              <a:t>Next </a:t>
            </a:r>
            <a:r>
              <a:rPr lang="en-US" b="1" dirty="0"/>
              <a:t>time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product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3050253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489" y="1088020"/>
            <a:ext cx="10753725" cy="5839428"/>
          </a:xfrm>
        </p:spPr>
        <p:txBody>
          <a:bodyPr>
            <a:normAutofit/>
          </a:bodyPr>
          <a:lstStyle/>
          <a:p>
            <a:pPr marL="689420" lvl="1" fontAlgn="base">
              <a:lnSpc>
                <a:spcPct val="150000"/>
              </a:lnSpc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A </a:t>
            </a:r>
            <a:r>
              <a:rPr lang="en-US" b="1" dirty="0"/>
              <a:t>User interface</a:t>
            </a:r>
          </a:p>
          <a:p>
            <a:pPr marL="689420" lvl="1" fontAlgn="base">
              <a:lnSpc>
                <a:spcPct val="150000"/>
              </a:lnSpc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Fill out the </a:t>
            </a:r>
            <a:r>
              <a:rPr lang="en-US" b="1" dirty="0"/>
              <a:t>campaign description </a:t>
            </a:r>
            <a:r>
              <a:rPr lang="en-US" dirty="0"/>
              <a:t>and the </a:t>
            </a:r>
            <a:r>
              <a:rPr lang="en-US" b="1" dirty="0"/>
              <a:t>real pledge goal</a:t>
            </a:r>
          </a:p>
          <a:p>
            <a:pPr marL="968375" lvl="2" indent="-284163" fontAlgn="base">
              <a:lnSpc>
                <a:spcPct val="150000"/>
              </a:lnSpc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we aim to campaigns between 1,000$ to 100,000$</a:t>
            </a:r>
          </a:p>
          <a:p>
            <a:pPr marL="689420" lvl="1" fontAlgn="base">
              <a:lnSpc>
                <a:spcPct val="150000"/>
              </a:lnSpc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Get </a:t>
            </a:r>
            <a:r>
              <a:rPr lang="en-US" b="1" dirty="0"/>
              <a:t>betterment recommendations</a:t>
            </a:r>
            <a:r>
              <a:rPr lang="en-US" dirty="0"/>
              <a:t> for your attributes </a:t>
            </a:r>
          </a:p>
          <a:p>
            <a:pPr marL="689420" lvl="1" fontAlgn="base">
              <a:lnSpc>
                <a:spcPct val="150000"/>
              </a:lnSpc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r>
              <a:rPr lang="en-US" dirty="0"/>
              <a:t>get your Kickstarter campaign </a:t>
            </a:r>
            <a:r>
              <a:rPr lang="en-US" b="1" dirty="0"/>
              <a:t>goal!</a:t>
            </a:r>
            <a:endParaRPr lang="en-US" dirty="0"/>
          </a:p>
          <a:p>
            <a:pPr marL="689420" lvl="1" fontAlgn="base">
              <a:lnSpc>
                <a:spcPct val="150000"/>
              </a:lnSpc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endParaRPr lang="en-US" dirty="0"/>
          </a:p>
          <a:p>
            <a:pPr marL="689420" lvl="1" fontAlgn="base">
              <a:lnSpc>
                <a:spcPct val="150000"/>
              </a:lnSpc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endParaRPr lang="en-US" b="1" dirty="0"/>
          </a:p>
          <a:p>
            <a:pPr marL="689420" lvl="1" fontAlgn="base">
              <a:lnSpc>
                <a:spcPct val="150000"/>
              </a:lnSpc>
              <a:buClr>
                <a:srgbClr val="33CC33"/>
              </a:buClr>
              <a:buSzPct val="150000"/>
              <a:buFont typeface="Courier New" panose="02070309020205020404" pitchFamily="49" charset="0"/>
              <a:buChar char="o"/>
            </a:pPr>
            <a:endParaRPr lang="en-US" dirty="0"/>
          </a:p>
          <a:p>
            <a:pPr marL="90488" indent="309563">
              <a:lnSpc>
                <a:spcPct val="150000"/>
              </a:lnSpc>
              <a:buClr>
                <a:srgbClr val="33CC33"/>
              </a:buClr>
              <a:buSzPct val="12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205154" y="0"/>
            <a:ext cx="4999305" cy="7789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The product</a:t>
            </a:r>
          </a:p>
        </p:txBody>
      </p:sp>
    </p:spTree>
    <p:extLst>
      <p:ext uri="{BB962C8B-B14F-4D97-AF65-F5344CB8AC3E}">
        <p14:creationId xmlns:p14="http://schemas.microsoft.com/office/powerpoint/2010/main" val="855756631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657475"/>
            <a:ext cx="10780776" cy="1465792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11524488" cy="1645920"/>
          </a:xfrm>
        </p:spPr>
        <p:txBody>
          <a:bodyPr/>
          <a:lstStyle/>
          <a:p>
            <a:r>
              <a:rPr lang="en-US" dirty="0"/>
              <a:t>Market reminder | Meet Kickstarter Oracle | Data Methodology | Prediction models </a:t>
            </a:r>
            <a:r>
              <a:rPr lang="en-US"/>
              <a:t>| Insight </a:t>
            </a:r>
            <a:r>
              <a:rPr lang="en-US" dirty="0"/>
              <a:t>| Implication</a:t>
            </a:r>
          </a:p>
        </p:txBody>
      </p:sp>
    </p:spTree>
    <p:extLst>
      <p:ext uri="{BB962C8B-B14F-4D97-AF65-F5344CB8AC3E}">
        <p14:creationId xmlns:p14="http://schemas.microsoft.com/office/powerpoint/2010/main" val="1185234990"/>
      </p:ext>
    </p:extLst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6713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61404" y="3710940"/>
            <a:ext cx="3383280" cy="1005840"/>
          </a:xfrm>
        </p:spPr>
        <p:txBody>
          <a:bodyPr/>
          <a:lstStyle/>
          <a:p>
            <a:pPr algn="ctr"/>
            <a:r>
              <a:rPr lang="en-US" sz="6000" b="1" dirty="0"/>
              <a:t>68%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7818697" y="4716781"/>
            <a:ext cx="4017849" cy="1737360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+mj-lt"/>
              </a:rPr>
              <a:t>Unsuccessful campaigns in years 2009-2018</a:t>
            </a:r>
          </a:p>
        </p:txBody>
      </p:sp>
      <p:sp>
        <p:nvSpPr>
          <p:cNvPr id="7" name="Rectangle 6"/>
          <p:cNvSpPr/>
          <p:nvPr/>
        </p:nvSpPr>
        <p:spPr>
          <a:xfrm>
            <a:off x="1640200" y="2570871"/>
            <a:ext cx="43370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>
                <a:solidFill>
                  <a:srgbClr val="595959"/>
                </a:solidFill>
                <a:effectLst/>
                <a:latin typeface="Raleway"/>
              </a:rPr>
              <a:t>a </a:t>
            </a:r>
            <a:r>
              <a:rPr lang="en-US" sz="2800" b="0" i="0" u="none" strike="noStrike" dirty="0">
                <a:solidFill>
                  <a:srgbClr val="595959"/>
                </a:solidFill>
                <a:effectLst/>
                <a:latin typeface="Raleway"/>
              </a:rPr>
              <a:t>global </a:t>
            </a:r>
            <a:r>
              <a:rPr lang="en-US" sz="2800" b="1" i="0" u="none" strike="noStrike" dirty="0">
                <a:solidFill>
                  <a:srgbClr val="595959"/>
                </a:solidFill>
                <a:effectLst/>
                <a:latin typeface="Raleway"/>
              </a:rPr>
              <a:t>crowdfunding platform</a:t>
            </a:r>
            <a:r>
              <a:rPr lang="en-US" sz="2800" b="0" i="0" u="none" strike="noStrike" dirty="0">
                <a:solidFill>
                  <a:srgbClr val="595959"/>
                </a:solidFill>
                <a:effectLst/>
                <a:latin typeface="Raleway"/>
              </a:rPr>
              <a:t> where “creators” can run “campaigns” for people to fund and “back” </a:t>
            </a:r>
            <a:r>
              <a:rPr lang="en-US" sz="2800" b="0" i="0" u="none" strike="noStrike">
                <a:solidFill>
                  <a:srgbClr val="595959"/>
                </a:solidFill>
                <a:effectLst/>
                <a:latin typeface="Raleway"/>
              </a:rPr>
              <a:t>their project</a:t>
            </a:r>
            <a:endParaRPr lang="en-US" sz="2800" b="0" dirty="0">
              <a:effectLst/>
              <a:latin typeface="Raleway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8238544" y="982980"/>
            <a:ext cx="3383280" cy="10058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/>
              <a:t>$4.6B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952181" y="1988821"/>
            <a:ext cx="3894508" cy="1737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400" dirty="0">
                <a:solidFill>
                  <a:schemeClr val="bg1"/>
                </a:solidFill>
                <a:latin typeface="+mj-lt"/>
              </a:rPr>
              <a:t>Overall funding in years 2009-2018</a:t>
            </a:r>
          </a:p>
        </p:txBody>
      </p:sp>
      <p:sp>
        <p:nvSpPr>
          <p:cNvPr id="10" name="Rectangle 9"/>
          <p:cNvSpPr/>
          <p:nvPr/>
        </p:nvSpPr>
        <p:spPr>
          <a:xfrm>
            <a:off x="-242047" y="-66933"/>
            <a:ext cx="12559553" cy="7086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Image result for kickstar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33" y="1727200"/>
            <a:ext cx="11345334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603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31 -0.2108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61" y="-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xit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657475"/>
            <a:ext cx="10917936" cy="1546734"/>
          </a:xfrm>
        </p:spPr>
        <p:txBody>
          <a:bodyPr/>
          <a:lstStyle/>
          <a:p>
            <a:r>
              <a:rPr lang="en-US" dirty="0"/>
              <a:t>Market reminder #1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11524488" cy="1645920"/>
          </a:xfrm>
        </p:spPr>
        <p:txBody>
          <a:bodyPr/>
          <a:lstStyle/>
          <a:p>
            <a:r>
              <a:rPr lang="en-US" dirty="0"/>
              <a:t>The most popular segments are not necessarily </a:t>
            </a:r>
          </a:p>
          <a:p>
            <a:r>
              <a:rPr lang="en-US" dirty="0"/>
              <a:t>the most successful in fund raising.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03288576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07" y="1193386"/>
            <a:ext cx="4706471" cy="54864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5980" y="1251260"/>
            <a:ext cx="4113180" cy="592606"/>
          </a:xfrm>
        </p:spPr>
        <p:txBody>
          <a:bodyPr>
            <a:normAutofit/>
          </a:bodyPr>
          <a:lstStyle/>
          <a:p>
            <a:r>
              <a:rPr lang="en-US" sz="2800" dirty="0"/>
              <a:t>Campaign Segmentation </a:t>
            </a:r>
            <a:endParaRPr lang="he-IL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414" y="1193386"/>
            <a:ext cx="4563035" cy="5486400"/>
          </a:xfrm>
          <a:prstGeom prst="rect">
            <a:avLst/>
          </a:prstGeom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7849408" y="1251260"/>
            <a:ext cx="2375048" cy="592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Money Raised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5527637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657475"/>
            <a:ext cx="10917936" cy="1546734"/>
          </a:xfrm>
        </p:spPr>
        <p:txBody>
          <a:bodyPr/>
          <a:lstStyle/>
          <a:p>
            <a:r>
              <a:rPr lang="en-US" dirty="0"/>
              <a:t>Market Reminder #2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11524488" cy="1645920"/>
          </a:xfrm>
        </p:spPr>
        <p:txBody>
          <a:bodyPr/>
          <a:lstStyle/>
          <a:p>
            <a:r>
              <a:rPr lang="en-US" dirty="0"/>
              <a:t>High Goal=Bad Odds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63510136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218" y="388620"/>
            <a:ext cx="6828842" cy="578357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555" y="68580"/>
            <a:ext cx="4113180" cy="90088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/>
              <a:t>Campaign goal</a:t>
            </a:r>
            <a:endParaRPr lang="he-IL" sz="2800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871364" y="1964235"/>
            <a:ext cx="923854" cy="90088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Goal</a:t>
            </a:r>
            <a:r>
              <a:rPr lang="en-US" sz="2000" dirty="0"/>
              <a:t>  </a:t>
            </a:r>
            <a:endParaRPr lang="he-IL" sz="2000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5697926" y="5659935"/>
            <a:ext cx="2379274" cy="90088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Category</a:t>
            </a:r>
            <a:r>
              <a:rPr lang="en-US" sz="2000" dirty="0"/>
              <a:t> 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4045907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657475"/>
            <a:ext cx="10917936" cy="1546734"/>
          </a:xfrm>
        </p:spPr>
        <p:txBody>
          <a:bodyPr/>
          <a:lstStyle/>
          <a:p>
            <a:r>
              <a:rPr lang="en-US" dirty="0"/>
              <a:t>Market reminder #3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11524488" cy="1645920"/>
          </a:xfrm>
        </p:spPr>
        <p:txBody>
          <a:bodyPr/>
          <a:lstStyle/>
          <a:p>
            <a:r>
              <a:rPr lang="en-US" dirty="0"/>
              <a:t>Once you reach your goal- the funds increase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51532238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Metropolitan">
  <a:themeElements>
    <a:clrScheme name="Kickstarter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7BC242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Kickstarter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5187</TotalTime>
  <Words>621</Words>
  <Application>Microsoft Office PowerPoint</Application>
  <PresentationFormat>Widescreen</PresentationFormat>
  <Paragraphs>143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Courier New</vt:lpstr>
      <vt:lpstr>Arial</vt:lpstr>
      <vt:lpstr>Raleway</vt:lpstr>
      <vt:lpstr>Metropolitan</vt:lpstr>
      <vt:lpstr>Image</vt:lpstr>
      <vt:lpstr>Kickstarter Oracle</vt:lpstr>
      <vt:lpstr>Team regression </vt:lpstr>
      <vt:lpstr>Content</vt:lpstr>
      <vt:lpstr>68%</vt:lpstr>
      <vt:lpstr>Market reminder #1</vt:lpstr>
      <vt:lpstr>Campaign Segmentation </vt:lpstr>
      <vt:lpstr>Market Reminder #2</vt:lpstr>
      <vt:lpstr>Campaign goal</vt:lpstr>
      <vt:lpstr>Market reminder #3</vt:lpstr>
      <vt:lpstr>Successful campaigns pledged percent </vt:lpstr>
      <vt:lpstr>Meet Kickstarter Oracle</vt:lpstr>
      <vt:lpstr>Our Goals</vt:lpstr>
      <vt:lpstr>Data Methodology</vt:lpstr>
      <vt:lpstr>Kickstarter Campaigns</vt:lpstr>
      <vt:lpstr>Some new Insights from our data</vt:lpstr>
      <vt:lpstr>Text analysis</vt:lpstr>
      <vt:lpstr>Text parameters (mean)</vt:lpstr>
      <vt:lpstr>Campaign “BuzzWords’’</vt:lpstr>
      <vt:lpstr>Prediction models</vt:lpstr>
      <vt:lpstr>Success prediction</vt:lpstr>
      <vt:lpstr>Key parameters </vt:lpstr>
      <vt:lpstr>Decision Tree Classifier</vt:lpstr>
      <vt:lpstr>ROC | Precision </vt:lpstr>
      <vt:lpstr>Pledged prediction</vt:lpstr>
      <vt:lpstr>PowerPoint Presentation</vt:lpstr>
      <vt:lpstr>Insights for success</vt:lpstr>
      <vt:lpstr>PowerPoint Presentation</vt:lpstr>
      <vt:lpstr>Next time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Ghauri</dc:creator>
  <cp:lastModifiedBy>Elad Toister</cp:lastModifiedBy>
  <cp:revision>156</cp:revision>
  <dcterms:created xsi:type="dcterms:W3CDTF">2017-04-30T03:32:25Z</dcterms:created>
  <dcterms:modified xsi:type="dcterms:W3CDTF">2019-01-09T11:35:59Z</dcterms:modified>
</cp:coreProperties>
</file>