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96" r:id="rId4"/>
    <p:sldId id="284" r:id="rId5"/>
    <p:sldId id="260" r:id="rId6"/>
    <p:sldId id="285" r:id="rId7"/>
    <p:sldId id="282" r:id="rId8"/>
    <p:sldId id="286" r:id="rId9"/>
    <p:sldId id="283" r:id="rId10"/>
    <p:sldId id="281" r:id="rId11"/>
    <p:sldId id="266" r:id="rId12"/>
    <p:sldId id="261" r:id="rId13"/>
    <p:sldId id="268" r:id="rId14"/>
    <p:sldId id="267" r:id="rId15"/>
    <p:sldId id="298" r:id="rId16"/>
    <p:sldId id="299" r:id="rId17"/>
    <p:sldId id="300" r:id="rId18"/>
    <p:sldId id="288" r:id="rId19"/>
    <p:sldId id="289" r:id="rId20"/>
    <p:sldId id="301" r:id="rId21"/>
    <p:sldId id="302" r:id="rId22"/>
    <p:sldId id="291" r:id="rId23"/>
    <p:sldId id="293" r:id="rId24"/>
    <p:sldId id="303" r:id="rId25"/>
    <p:sldId id="262" r:id="rId26"/>
    <p:sldId id="294" r:id="rId27"/>
    <p:sldId id="265" r:id="rId28"/>
    <p:sldId id="295" r:id="rId29"/>
    <p:sldId id="278" r:id="rId30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47B"/>
    <a:srgbClr val="7B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 marL="461772" indent="-4572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 marL="347472" indent="-3429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Kickstarter Oracle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Kickstarting</a:t>
            </a:r>
            <a:r>
              <a:rPr lang="en-US" sz="2800" dirty="0"/>
              <a:t>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/>
              <a:t>Kickstarter Oracle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46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>
            <a:normAutofit/>
          </a:bodyPr>
          <a:lstStyle/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Understand the marketplace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Provide insight into what attributes would make a successful campaign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Tailor the funding goal per campaign specifics.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09483"/>
              </p:ext>
            </p:extLst>
          </p:nvPr>
        </p:nvGraphicFramePr>
        <p:xfrm>
          <a:off x="1241553" y="440866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53" y="440866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5189"/>
              </p:ext>
            </p:extLst>
          </p:nvPr>
        </p:nvGraphicFramePr>
        <p:xfrm>
          <a:off x="5282723" y="440113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723" y="440113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19597"/>
              </p:ext>
            </p:extLst>
          </p:nvPr>
        </p:nvGraphicFramePr>
        <p:xfrm>
          <a:off x="9122406" y="435912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2406" y="435912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Kickstarter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726128"/>
            <a:ext cx="4663440" cy="3767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7BC242"/>
              </a:buClr>
              <a:buSzPct val="150000"/>
              <a:buNone/>
            </a:pPr>
            <a:r>
              <a:rPr lang="en-US" sz="1800" b="1" dirty="0"/>
              <a:t>Existing Data: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Campaign name and blurb (description)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Funding goal, number of backers and amount pledged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State: successful, failed, cancelled, or live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of creation, launch and deadline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Country and currency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726128"/>
            <a:ext cx="5174831" cy="52180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Extracted Data: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Day of week and hour of day for creation, launch and deadline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delta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Pledged percent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Text info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Number of existing or recent campaigns in the category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056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300K+</a:t>
            </a: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4.16667E-7 -4.44444E-6 L 4.16667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Insights from our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1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Text parameters (mean)</a:t>
            </a:r>
            <a:endParaRPr lang="he-IL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971" y="1106882"/>
            <a:ext cx="6528120" cy="55601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length        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 question?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an exclamation?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letters are upper?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name vowel to word ratio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product description?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product description vowel to word ratio     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product description?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27758" y="1106882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35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6.2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5.8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22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86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" y="1030424"/>
            <a:ext cx="5330738" cy="523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33" y="1026444"/>
            <a:ext cx="5334794" cy="52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b="1" dirty="0"/>
              <a:t>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3040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 | Random forest | GBM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3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Market reminder | Meet Kickstarter Oracle | Data Methodology | Prediction models | Insight | Implication</a:t>
            </a:r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2311"/>
            <a:ext cx="10629900" cy="34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1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ROC | Precision </a:t>
            </a:r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9" y="1144762"/>
            <a:ext cx="4680323" cy="33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171102"/>
            <a:ext cx="4835235" cy="326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028" y="4912168"/>
            <a:ext cx="391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Decision Tree Classifier</a:t>
            </a:r>
          </a:p>
          <a:p>
            <a:r>
              <a:rPr lang="en-US" sz="2400" dirty="0"/>
              <a:t>Precision: 0.85</a:t>
            </a:r>
          </a:p>
          <a:p>
            <a:r>
              <a:rPr lang="en-US" sz="2400" dirty="0"/>
              <a:t>Recall:0.75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658" y="4912167"/>
            <a:ext cx="331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Random forest (RF) </a:t>
            </a:r>
            <a:r>
              <a:rPr lang="en-US" sz="2400" dirty="0"/>
              <a:t>Precision:</a:t>
            </a:r>
            <a:r>
              <a:rPr lang="he-IL" sz="2400" dirty="0"/>
              <a:t>0.8</a:t>
            </a:r>
            <a:r>
              <a:rPr lang="en-US" sz="2400" dirty="0"/>
              <a:t>3</a:t>
            </a:r>
          </a:p>
          <a:p>
            <a:r>
              <a:rPr lang="en-US" sz="2400" dirty="0"/>
              <a:t>Recall:0.6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42169" y="4912167"/>
            <a:ext cx="291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GBM</a:t>
            </a:r>
          </a:p>
          <a:p>
            <a:r>
              <a:rPr lang="en-US" sz="2400" dirty="0"/>
              <a:t>Precision:</a:t>
            </a:r>
            <a:r>
              <a:rPr lang="he-IL" sz="2400" dirty="0"/>
              <a:t>0.</a:t>
            </a:r>
            <a:r>
              <a:rPr lang="en-US" sz="2400" dirty="0"/>
              <a:t>9</a:t>
            </a:r>
          </a:p>
          <a:p>
            <a:r>
              <a:rPr lang="en-US" sz="2400" dirty="0"/>
              <a:t>Recall:0.6</a:t>
            </a:r>
          </a:p>
        </p:txBody>
      </p:sp>
    </p:spTree>
    <p:extLst>
      <p:ext uri="{BB962C8B-B14F-4D97-AF65-F5344CB8AC3E}">
        <p14:creationId xmlns:p14="http://schemas.microsoft.com/office/powerpoint/2010/main" val="13754859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Linear</a:t>
            </a:r>
          </a:p>
          <a:p>
            <a:r>
              <a:rPr lang="en-US" dirty="0"/>
              <a:t>Polynomial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5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73" y="334567"/>
            <a:ext cx="10780776" cy="1346607"/>
          </a:xfrm>
        </p:spPr>
        <p:txBody>
          <a:bodyPr/>
          <a:lstStyle/>
          <a:p>
            <a:r>
              <a:rPr lang="en-US" dirty="0"/>
              <a:t>Linear Regression 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709644"/>
            <a:ext cx="3711541" cy="314048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²</a:t>
            </a:r>
            <a:r>
              <a:rPr lang="en-US" dirty="0"/>
              <a:t>=0.12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F2C2-99D0-42E1-9B06-EB0DC0AB4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t="1260"/>
          <a:stretch/>
        </p:blipFill>
        <p:spPr>
          <a:xfrm>
            <a:off x="4848837" y="1600558"/>
            <a:ext cx="6346047" cy="48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BF85-A21F-487D-963F-9A75DFE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32914"/>
            <a:ext cx="10780776" cy="1162049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Regression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4626-BE45-4AA2-896E-8429124D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2407640"/>
            <a:ext cx="3912877" cy="344248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Polynomial degree=5</a:t>
            </a:r>
          </a:p>
          <a:p>
            <a:r>
              <a:rPr lang="en-US" dirty="0"/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²=0.05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is not a good fit for regression methods.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7996A-0A55-448B-979A-1FD277AD5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"/>
          <a:stretch/>
        </p:blipFill>
        <p:spPr>
          <a:xfrm>
            <a:off x="4632281" y="1644243"/>
            <a:ext cx="6751999" cy="50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/>
              <a:t>Insights</a:t>
            </a:r>
            <a:r>
              <a:rPr lang="en-US" b="1" i="1" dirty="0"/>
              <a:t> </a:t>
            </a:r>
            <a:r>
              <a:rPr lang="en-US" dirty="0"/>
              <a:t>for success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something </a:t>
            </a:r>
            <a:r>
              <a:rPr lang="en-US" dirty="0" err="1"/>
              <a:t>i</a:t>
            </a:r>
            <a:r>
              <a:rPr lang="en-US" dirty="0"/>
              <a:t> don’t know</a:t>
            </a:r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1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Implications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680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3710940"/>
            <a:ext cx="3383280" cy="1005840"/>
          </a:xfrm>
        </p:spPr>
        <p:txBody>
          <a:bodyPr/>
          <a:lstStyle/>
          <a:p>
            <a:pPr algn="ctr"/>
            <a:r>
              <a:rPr lang="en-US" sz="6000" b="1" dirty="0"/>
              <a:t>68%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18697" y="4716781"/>
            <a:ext cx="4017849" cy="1737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Unsuccessful campaigns in years 2009-2018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a 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global </a:t>
            </a: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</a:t>
            </a:r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their project</a:t>
            </a:r>
            <a:endParaRPr lang="en-US" sz="2800" b="0" dirty="0">
              <a:effectLst/>
              <a:latin typeface="Raleway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238544" y="982980"/>
            <a:ext cx="338328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$4.6B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52181" y="1988821"/>
            <a:ext cx="3894508" cy="173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Overall funding in years 2009-2018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The most popular segments are not necessarily </a:t>
            </a:r>
          </a:p>
          <a:p>
            <a:r>
              <a:rPr lang="en-US" dirty="0"/>
              <a:t>the most profitable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32885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" y="1193386"/>
            <a:ext cx="4706471" cy="548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980" y="1251260"/>
            <a:ext cx="4113180" cy="592606"/>
          </a:xfrm>
        </p:spPr>
        <p:txBody>
          <a:bodyPr>
            <a:normAutofit/>
          </a:bodyPr>
          <a:lstStyle/>
          <a:p>
            <a:r>
              <a:rPr lang="en-US" sz="2800" dirty="0"/>
              <a:t>Campaign Segmentation </a:t>
            </a:r>
            <a:endParaRPr lang="he-IL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4" y="1193386"/>
            <a:ext cx="4563035" cy="54864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849408" y="1251260"/>
            <a:ext cx="2375048" cy="592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Money Raised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High Goal==Bad Odds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1013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8" y="388620"/>
            <a:ext cx="6828842" cy="5783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55" y="6858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goal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871364" y="1964235"/>
            <a:ext cx="923854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</a:t>
            </a:r>
            <a:r>
              <a:rPr lang="en-US" sz="2000" dirty="0"/>
              <a:t>  </a:t>
            </a:r>
            <a:endParaRPr lang="he-IL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9792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</a:t>
            </a:r>
            <a:r>
              <a:rPr lang="en-US" sz="2000" dirty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04590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Once you reach your goal- the funds increase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15322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62" y="322225"/>
            <a:ext cx="6830568" cy="57881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Successful campaigns pledged percent 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46860" y="2315417"/>
            <a:ext cx="1516380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pledged percent</a:t>
            </a:r>
            <a:endParaRPr lang="he-IL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52266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Category </a:t>
            </a:r>
            <a:endParaRPr lang="he-IL" sz="2800"/>
          </a:p>
        </p:txBody>
      </p:sp>
    </p:spTree>
    <p:extLst>
      <p:ext uri="{BB962C8B-B14F-4D97-AF65-F5344CB8AC3E}">
        <p14:creationId xmlns:p14="http://schemas.microsoft.com/office/powerpoint/2010/main" val="22491273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3250</TotalTime>
  <Words>391</Words>
  <Application>Microsoft Office PowerPoint</Application>
  <PresentationFormat>Widescreen</PresentationFormat>
  <Paragraphs>99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Raleway</vt:lpstr>
      <vt:lpstr>Courier New</vt:lpstr>
      <vt:lpstr>Metropolitan</vt:lpstr>
      <vt:lpstr>Image</vt:lpstr>
      <vt:lpstr>Kickstarter Oracle</vt:lpstr>
      <vt:lpstr>Content</vt:lpstr>
      <vt:lpstr>68%</vt:lpstr>
      <vt:lpstr>Market reminder #1</vt:lpstr>
      <vt:lpstr>Campaign Segmentation </vt:lpstr>
      <vt:lpstr>Market Reminder #2</vt:lpstr>
      <vt:lpstr>Campaign goal</vt:lpstr>
      <vt:lpstr>Market reminder #3</vt:lpstr>
      <vt:lpstr>Successful campaigns pledged percent </vt:lpstr>
      <vt:lpstr>Meet Kickstarter Oracle</vt:lpstr>
      <vt:lpstr>Our Goals</vt:lpstr>
      <vt:lpstr>Data Methodology</vt:lpstr>
      <vt:lpstr>Kickstarter Campaigns</vt:lpstr>
      <vt:lpstr>Some new Insights from our data</vt:lpstr>
      <vt:lpstr>Text analysis</vt:lpstr>
      <vt:lpstr>Text parameters (mean)</vt:lpstr>
      <vt:lpstr>Campaign “BuzzWords’’</vt:lpstr>
      <vt:lpstr>Prediction models</vt:lpstr>
      <vt:lpstr>Categorical prediction</vt:lpstr>
      <vt:lpstr>Campaign “BuzzWords’’</vt:lpstr>
      <vt:lpstr>ROC | Precision </vt:lpstr>
      <vt:lpstr>Regression prediction</vt:lpstr>
      <vt:lpstr>Linear Regression </vt:lpstr>
      <vt:lpstr>Polynomial Regression </vt:lpstr>
      <vt:lpstr>Insights for success</vt:lpstr>
      <vt:lpstr>PowerPoint Presentation</vt:lpstr>
      <vt:lpstr>The Implications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Elad Toister</cp:lastModifiedBy>
  <cp:revision>131</cp:revision>
  <dcterms:created xsi:type="dcterms:W3CDTF">2017-04-30T03:32:25Z</dcterms:created>
  <dcterms:modified xsi:type="dcterms:W3CDTF">2019-01-07T07:46:57Z</dcterms:modified>
</cp:coreProperties>
</file>