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9" r:id="rId3"/>
    <p:sldId id="296" r:id="rId4"/>
    <p:sldId id="284" r:id="rId5"/>
    <p:sldId id="260" r:id="rId6"/>
    <p:sldId id="285" r:id="rId7"/>
    <p:sldId id="282" r:id="rId8"/>
    <p:sldId id="286" r:id="rId9"/>
    <p:sldId id="283" r:id="rId10"/>
    <p:sldId id="281" r:id="rId11"/>
    <p:sldId id="266" r:id="rId12"/>
    <p:sldId id="261" r:id="rId13"/>
    <p:sldId id="268" r:id="rId14"/>
    <p:sldId id="267" r:id="rId15"/>
    <p:sldId id="298" r:id="rId16"/>
    <p:sldId id="299" r:id="rId17"/>
    <p:sldId id="300" r:id="rId18"/>
    <p:sldId id="288" r:id="rId19"/>
    <p:sldId id="289" r:id="rId20"/>
    <p:sldId id="301" r:id="rId21"/>
    <p:sldId id="302" r:id="rId22"/>
    <p:sldId id="291" r:id="rId23"/>
    <p:sldId id="293" r:id="rId24"/>
    <p:sldId id="262" r:id="rId25"/>
    <p:sldId id="294" r:id="rId26"/>
    <p:sldId id="265" r:id="rId27"/>
    <p:sldId id="295" r:id="rId28"/>
    <p:sldId id="278" r:id="rId29"/>
  </p:sldIdLst>
  <p:sldSz cx="12192000" cy="6858000"/>
  <p:notesSz cx="6858000" cy="9144000"/>
  <p:embeddedFontLs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47B"/>
    <a:srgbClr val="7BC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65" y="30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7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6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 marL="461772" indent="-457200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 marL="347472" indent="-342900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4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Kickstarter Oracle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Kickstarting</a:t>
            </a:r>
            <a:r>
              <a:rPr lang="en-US" sz="2800" dirty="0"/>
              <a:t> your Kickstarter campaign</a:t>
            </a:r>
          </a:p>
        </p:txBody>
      </p:sp>
    </p:spTree>
    <p:extLst>
      <p:ext uri="{BB962C8B-B14F-4D97-AF65-F5344CB8AC3E}">
        <p14:creationId xmlns:p14="http://schemas.microsoft.com/office/powerpoint/2010/main" val="9080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b="1" dirty="0"/>
              <a:t>Kickstarter Oracle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334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1960245"/>
          </a:xfrm>
        </p:spPr>
        <p:txBody>
          <a:bodyPr>
            <a:normAutofit/>
          </a:bodyPr>
          <a:lstStyle/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Understand the marketplace </a:t>
            </a:r>
            <a:endParaRPr lang="en-US" dirty="0" smtClean="0"/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 smtClean="0"/>
              <a:t>Give insight </a:t>
            </a:r>
            <a:r>
              <a:rPr lang="en-US" dirty="0"/>
              <a:t>into what </a:t>
            </a:r>
            <a:r>
              <a:rPr lang="en-US" dirty="0" smtClean="0"/>
              <a:t>attributes would make a </a:t>
            </a:r>
            <a:r>
              <a:rPr lang="en-US" dirty="0"/>
              <a:t>successful </a:t>
            </a:r>
            <a:r>
              <a:rPr lang="en-US" dirty="0" smtClean="0"/>
              <a:t>campaign 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 smtClean="0"/>
              <a:t>Find every campaign most efficient founding goal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90488" indent="309563">
              <a:buClr>
                <a:srgbClr val="33CC33"/>
              </a:buClr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909483"/>
              </p:ext>
            </p:extLst>
          </p:nvPr>
        </p:nvGraphicFramePr>
        <p:xfrm>
          <a:off x="1241553" y="4408668"/>
          <a:ext cx="1743077" cy="152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Image" r:id="rId3" imgW="780120" imgH="682560" progId="Photoshop.Image.13">
                  <p:embed/>
                </p:oleObj>
              </mc:Choice>
              <mc:Fallback>
                <p:oleObj name="Image" r:id="rId3" imgW="780120" imgH="68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553" y="4408668"/>
                        <a:ext cx="1743077" cy="152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5189"/>
              </p:ext>
            </p:extLst>
          </p:nvPr>
        </p:nvGraphicFramePr>
        <p:xfrm>
          <a:off x="5282723" y="4401134"/>
          <a:ext cx="1541590" cy="154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Image" r:id="rId5" imgW="780120" imgH="780120" progId="Photoshop.Image.13">
                  <p:embed/>
                </p:oleObj>
              </mc:Choice>
              <mc:Fallback>
                <p:oleObj name="Image" r:id="rId5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2723" y="4401134"/>
                        <a:ext cx="1541590" cy="154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219597"/>
              </p:ext>
            </p:extLst>
          </p:nvPr>
        </p:nvGraphicFramePr>
        <p:xfrm>
          <a:off x="9122406" y="4359128"/>
          <a:ext cx="1625602" cy="162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Image" r:id="rId7" imgW="780120" imgH="780120" progId="Photoshop.Image.13">
                  <p:embed/>
                </p:oleObj>
              </mc:Choice>
              <mc:Fallback>
                <p:oleObj name="Image" r:id="rId7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22406" y="4359128"/>
                        <a:ext cx="1625602" cy="162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143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3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512" y="499533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Kickstarter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726128"/>
            <a:ext cx="4663440" cy="37673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7BC242"/>
              </a:buClr>
              <a:buSzPct val="150000"/>
              <a:buNone/>
            </a:pPr>
            <a:r>
              <a:rPr lang="en-US" sz="1800" b="1" dirty="0"/>
              <a:t>Existing Data: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Campaign name and </a:t>
            </a:r>
            <a:r>
              <a:rPr lang="en-US" dirty="0" smtClean="0"/>
              <a:t>blurb (description</a:t>
            </a:r>
            <a:r>
              <a:rPr lang="en-US" dirty="0"/>
              <a:t>)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Funding goal, number of backers and amount pledged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State: successful, failed, cancelled, or live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Time of creation, launch and deadline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Country and currency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Category</a:t>
            </a:r>
          </a:p>
          <a:p>
            <a:pPr>
              <a:lnSpc>
                <a:spcPct val="12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29" y="1726128"/>
            <a:ext cx="5174831" cy="52180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/>
              <a:t>Extracted Data: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 smtClean="0"/>
              <a:t>Day </a:t>
            </a:r>
            <a:r>
              <a:rPr lang="en-US" dirty="0"/>
              <a:t>of week and hour of day for creation, launch and deadline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Time delta</a:t>
            </a:r>
            <a:endParaRPr lang="en-US" dirty="0"/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Pledged </a:t>
            </a:r>
            <a:r>
              <a:rPr lang="en-US" dirty="0" smtClean="0"/>
              <a:t>percent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Text </a:t>
            </a:r>
            <a:r>
              <a:rPr lang="en-US" dirty="0" smtClean="0"/>
              <a:t>info</a:t>
            </a:r>
            <a:endParaRPr lang="en-US" dirty="0"/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Number of existing or recent campaigns in the category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83865" y="787169"/>
            <a:ext cx="2056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300K+</a:t>
            </a:r>
            <a:endParaRPr lang="en-US" sz="54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2720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Motion origin="layout" path="M 4.16667E-7 -4.44444E-6 L 4.16667E-7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69000"/>
            <a:ext cx="3657600" cy="3657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new </a:t>
            </a:r>
            <a:r>
              <a:rPr lang="en-US" dirty="0" smtClean="0"/>
              <a:t>Insights from our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049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2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5" y="12954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ext parameters (mean)</a:t>
            </a:r>
            <a:endParaRPr lang="he-IL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971" y="1106882"/>
            <a:ext cx="6528120" cy="55601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Name length           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Name is a question?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tabLst>
                <a:tab pos="5943600" algn="l"/>
              </a:tabLst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Name is an exclamation?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Name letters are upper?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How many symbols in the name?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How many words are in the name?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name vowel to word ratio   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words are in the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product description?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product description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vowel to word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ratio     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symbols in the product description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?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endParaRPr lang="he-IL" sz="20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27758" y="1106882"/>
            <a:ext cx="947199" cy="38586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35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0.003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tabLst>
                <a:tab pos="5943600" algn="l"/>
              </a:tabLst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0.08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0.03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6.2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5.8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0.3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22</a:t>
            </a:r>
            <a:endParaRPr lang="he-IL" sz="20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5864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2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Campaign “</a:t>
            </a:r>
            <a:r>
              <a:rPr lang="en-US" sz="2800" dirty="0" err="1" smtClean="0"/>
              <a:t>BuzzWords</a:t>
            </a:r>
            <a:r>
              <a:rPr lang="en-US" sz="2800" dirty="0" smtClean="0"/>
              <a:t>’’</a:t>
            </a:r>
            <a:endParaRPr lang="he-I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4" y="1030424"/>
            <a:ext cx="5330738" cy="5230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33" y="1026444"/>
            <a:ext cx="5334794" cy="52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9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r>
              <a:rPr lang="en-US" b="1" dirty="0"/>
              <a:t>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30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</a:t>
            </a:r>
            <a:r>
              <a:rPr lang="en-US" b="1" dirty="0" smtClean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954768" cy="1645920"/>
          </a:xfrm>
        </p:spPr>
        <p:txBody>
          <a:bodyPr>
            <a:normAutofit/>
          </a:bodyPr>
          <a:lstStyle/>
          <a:p>
            <a:r>
              <a:rPr lang="en-US" dirty="0"/>
              <a:t>Decision Tree </a:t>
            </a:r>
            <a:r>
              <a:rPr lang="en-US" dirty="0" smtClean="0"/>
              <a:t>Classifier | </a:t>
            </a:r>
            <a:r>
              <a:rPr lang="en-US" dirty="0"/>
              <a:t>Random </a:t>
            </a:r>
            <a:r>
              <a:rPr lang="en-US" dirty="0" smtClean="0"/>
              <a:t>forest | </a:t>
            </a:r>
            <a:r>
              <a:rPr lang="en-US" dirty="0"/>
              <a:t>GBM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780776" cy="1465792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 smtClean="0"/>
              <a:t>Market reminder | </a:t>
            </a:r>
            <a:r>
              <a:rPr lang="en-US" dirty="0"/>
              <a:t>Meet </a:t>
            </a:r>
            <a:r>
              <a:rPr lang="en-US" dirty="0" smtClean="0"/>
              <a:t>Kickstarter Oracle</a:t>
            </a:r>
            <a:r>
              <a:rPr lang="en-US" dirty="0"/>
              <a:t> </a:t>
            </a:r>
            <a:r>
              <a:rPr lang="en-US" dirty="0" smtClean="0"/>
              <a:t>| Data </a:t>
            </a:r>
            <a:r>
              <a:rPr lang="en-US" dirty="0"/>
              <a:t>Methodology | Prediction </a:t>
            </a:r>
            <a:r>
              <a:rPr lang="en-US" dirty="0"/>
              <a:t>models</a:t>
            </a:r>
            <a:r>
              <a:rPr lang="en-US" dirty="0" smtClean="0"/>
              <a:t> </a:t>
            </a:r>
            <a:r>
              <a:rPr lang="en-US" dirty="0" smtClean="0"/>
              <a:t>| </a:t>
            </a:r>
            <a:r>
              <a:rPr lang="en-US" dirty="0" smtClean="0"/>
              <a:t>Insight | Implication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349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Campaign “</a:t>
            </a:r>
            <a:r>
              <a:rPr lang="en-US" sz="2800" dirty="0" err="1" smtClean="0"/>
              <a:t>BuzzWords</a:t>
            </a:r>
            <a:r>
              <a:rPr lang="en-US" sz="2800" dirty="0" smtClean="0"/>
              <a:t>’’</a:t>
            </a:r>
            <a:endParaRPr lang="he-IL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22311"/>
            <a:ext cx="10629900" cy="34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1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ROC | Precision </a:t>
            </a:r>
            <a:endParaRPr lang="he-IL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19" y="1144762"/>
            <a:ext cx="4680323" cy="3317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7" y="1171102"/>
            <a:ext cx="4835235" cy="3264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3028" y="4912168"/>
            <a:ext cx="3912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Decision Tree </a:t>
            </a:r>
            <a:r>
              <a:rPr lang="en-US" sz="2400" b="1" dirty="0" smtClean="0"/>
              <a:t>Classifier</a:t>
            </a:r>
          </a:p>
          <a:p>
            <a:r>
              <a:rPr lang="en-US" sz="2400" dirty="0" smtClean="0"/>
              <a:t>Precision</a:t>
            </a:r>
            <a:r>
              <a:rPr lang="en-US" sz="2400" dirty="0"/>
              <a:t>: </a:t>
            </a:r>
            <a:r>
              <a:rPr lang="en-US" sz="2400" dirty="0" smtClean="0"/>
              <a:t>0.85</a:t>
            </a:r>
          </a:p>
          <a:p>
            <a:r>
              <a:rPr lang="en-US" sz="2400" dirty="0" smtClean="0"/>
              <a:t>Recall:0.75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922658" y="4912167"/>
            <a:ext cx="3315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Random forest (RF) </a:t>
            </a:r>
            <a:r>
              <a:rPr lang="en-US" sz="2400" dirty="0" smtClean="0"/>
              <a:t>Precision:</a:t>
            </a:r>
            <a:r>
              <a:rPr lang="he-IL" sz="2400" dirty="0"/>
              <a:t>0.8</a:t>
            </a:r>
            <a:r>
              <a:rPr lang="en-US" sz="2400" dirty="0" smtClean="0"/>
              <a:t>3</a:t>
            </a:r>
          </a:p>
          <a:p>
            <a:r>
              <a:rPr lang="en-US" sz="2400" dirty="0" smtClean="0"/>
              <a:t>Recall:0.6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542169" y="4912167"/>
            <a:ext cx="2916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GBM</a:t>
            </a:r>
          </a:p>
          <a:p>
            <a:r>
              <a:rPr lang="en-US" sz="2400" dirty="0" smtClean="0"/>
              <a:t>Precision:</a:t>
            </a:r>
            <a:r>
              <a:rPr lang="he-IL" sz="2400" dirty="0"/>
              <a:t>0.</a:t>
            </a:r>
            <a:r>
              <a:rPr lang="en-US" sz="2400" dirty="0" smtClean="0"/>
              <a:t>9</a:t>
            </a:r>
          </a:p>
          <a:p>
            <a:r>
              <a:rPr lang="en-US" sz="2400" dirty="0" smtClean="0"/>
              <a:t>Recall:0.6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485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b="1" dirty="0" smtClean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954768" cy="1645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?</a:t>
            </a:r>
          </a:p>
          <a:p>
            <a:r>
              <a:rPr lang="en-US" dirty="0" smtClean="0"/>
              <a:t>Linear?</a:t>
            </a:r>
          </a:p>
          <a:p>
            <a:r>
              <a:rPr lang="en-US" dirty="0" smtClean="0"/>
              <a:t>Polynomial?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5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1112246" cy="3355848"/>
          </a:xfrm>
        </p:spPr>
        <p:txBody>
          <a:bodyPr/>
          <a:lstStyle/>
          <a:p>
            <a:r>
              <a:rPr lang="en-US" b="1" dirty="0" smtClean="0"/>
              <a:t>Insights</a:t>
            </a:r>
            <a:r>
              <a:rPr lang="en-US" b="1" i="1" dirty="0" smtClean="0"/>
              <a:t> </a:t>
            </a:r>
            <a:r>
              <a:rPr lang="en-US" dirty="0" smtClean="0"/>
              <a:t>for success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me somethin</a:t>
            </a:r>
            <a:r>
              <a:rPr lang="en-US" dirty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don’t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12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0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767419"/>
            <a:ext cx="11840909" cy="33558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Implications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502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68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67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61404" y="3710940"/>
            <a:ext cx="3383280" cy="1005840"/>
          </a:xfrm>
        </p:spPr>
        <p:txBody>
          <a:bodyPr/>
          <a:lstStyle/>
          <a:p>
            <a:pPr algn="ctr"/>
            <a:r>
              <a:rPr lang="en-US" sz="6000" b="1" dirty="0" smtClean="0"/>
              <a:t>68%</a:t>
            </a:r>
            <a:endParaRPr lang="en-US" sz="60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818697" y="4716781"/>
            <a:ext cx="4017849" cy="17373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+mj-lt"/>
              </a:rPr>
              <a:t>U</a:t>
            </a:r>
            <a:r>
              <a:rPr lang="en-US" sz="3400" dirty="0" smtClean="0">
                <a:solidFill>
                  <a:schemeClr val="bg1"/>
                </a:solidFill>
                <a:latin typeface="+mj-lt"/>
              </a:rPr>
              <a:t>nsuccessful campaigns in years 2009-2018</a:t>
            </a:r>
            <a:endParaRPr lang="en-US" sz="3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0200" y="2570871"/>
            <a:ext cx="43370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smtClean="0">
                <a:solidFill>
                  <a:srgbClr val="595959"/>
                </a:solidFill>
                <a:effectLst/>
                <a:latin typeface="Raleway"/>
              </a:rPr>
              <a:t>a </a:t>
            </a:r>
            <a:r>
              <a:rPr lang="en-US" sz="2800" b="0" i="0" u="none" strike="noStrike" dirty="0" smtClean="0">
                <a:solidFill>
                  <a:srgbClr val="595959"/>
                </a:solidFill>
                <a:effectLst/>
                <a:latin typeface="Raleway"/>
              </a:rPr>
              <a:t>global </a:t>
            </a:r>
            <a:r>
              <a:rPr lang="en-US" sz="2800" b="1" i="0" u="none" strike="noStrike" dirty="0" smtClean="0">
                <a:solidFill>
                  <a:srgbClr val="595959"/>
                </a:solidFill>
                <a:effectLst/>
                <a:latin typeface="Raleway"/>
              </a:rPr>
              <a:t>crowdfunding platform</a:t>
            </a:r>
            <a:r>
              <a:rPr lang="en-US" sz="2800" b="0" i="0" u="none" strike="noStrike" dirty="0" smtClean="0">
                <a:solidFill>
                  <a:srgbClr val="595959"/>
                </a:solidFill>
                <a:effectLst/>
                <a:latin typeface="Raleway"/>
              </a:rPr>
              <a:t> where “creators” can run “campaigns” for people to fund and “back” </a:t>
            </a:r>
            <a:r>
              <a:rPr lang="en-US" sz="2800" b="0" i="0" u="none" strike="noStrike" smtClean="0">
                <a:solidFill>
                  <a:srgbClr val="595959"/>
                </a:solidFill>
                <a:effectLst/>
                <a:latin typeface="Raleway"/>
              </a:rPr>
              <a:t>their project</a:t>
            </a:r>
            <a:endParaRPr lang="en-US" sz="2800" b="0" dirty="0" smtClean="0">
              <a:effectLst/>
              <a:latin typeface="Raleway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238544" y="982980"/>
            <a:ext cx="3383280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/>
              <a:t>$4.6B</a:t>
            </a:r>
            <a:endParaRPr lang="en-US" sz="6000" b="1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952181" y="1988821"/>
            <a:ext cx="3894508" cy="173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dirty="0" smtClean="0">
                <a:solidFill>
                  <a:schemeClr val="bg1"/>
                </a:solidFill>
                <a:latin typeface="+mj-lt"/>
              </a:rPr>
              <a:t>Overall funding in years 2009-2018</a:t>
            </a:r>
            <a:endParaRPr lang="en-US" sz="3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2047" y="-66933"/>
            <a:ext cx="12559553" cy="7086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kicksta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1727200"/>
            <a:ext cx="11345334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0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1 -0.2108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</a:t>
            </a:r>
            <a:r>
              <a:rPr lang="en-US" dirty="0" smtClean="0"/>
              <a:t>reminder #1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 smtClean="0"/>
              <a:t>The most popular segments are </a:t>
            </a:r>
            <a:r>
              <a:rPr lang="en-US" dirty="0"/>
              <a:t>not </a:t>
            </a:r>
            <a:r>
              <a:rPr lang="en-US" dirty="0" smtClean="0"/>
              <a:t>necessarily </a:t>
            </a:r>
          </a:p>
          <a:p>
            <a:r>
              <a:rPr lang="en-US" dirty="0" smtClean="0"/>
              <a:t>the most profitable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3288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7" y="1193386"/>
            <a:ext cx="4706471" cy="5486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980" y="1251260"/>
            <a:ext cx="4113180" cy="592606"/>
          </a:xfrm>
        </p:spPr>
        <p:txBody>
          <a:bodyPr>
            <a:normAutofit/>
          </a:bodyPr>
          <a:lstStyle/>
          <a:p>
            <a:r>
              <a:rPr lang="en-US" sz="2800" smtClean="0"/>
              <a:t>Campaign segmentation </a:t>
            </a:r>
            <a:endParaRPr lang="he-IL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14" y="1193386"/>
            <a:ext cx="4563035" cy="548640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7849408" y="1251260"/>
            <a:ext cx="2375048" cy="592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Money raised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527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</a:t>
            </a:r>
            <a:r>
              <a:rPr lang="en-US" dirty="0" smtClean="0"/>
              <a:t>reminder 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 smtClean="0"/>
              <a:t>High goal=bad odds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35101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18" y="388620"/>
            <a:ext cx="6828842" cy="5783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555" y="6858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Campaign goal</a:t>
            </a:r>
            <a:endParaRPr lang="he-IL" sz="2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871364" y="1964235"/>
            <a:ext cx="923854" cy="9008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Goal</a:t>
            </a:r>
            <a:r>
              <a:rPr lang="en-US" sz="2000" dirty="0" smtClean="0"/>
              <a:t>  </a:t>
            </a:r>
            <a:endParaRPr lang="he-IL" sz="20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697926" y="5659935"/>
            <a:ext cx="2379274" cy="9008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Category</a:t>
            </a:r>
            <a:r>
              <a:rPr lang="en-US" sz="2000" dirty="0" smtClean="0"/>
              <a:t>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40459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</a:t>
            </a:r>
            <a:r>
              <a:rPr lang="en-US" dirty="0" smtClean="0"/>
              <a:t>reminder #3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 smtClean="0"/>
              <a:t>Ones you reach your goal- the founds increase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1532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62" y="322225"/>
            <a:ext cx="6830568" cy="57881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5" y="12954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Successful campaigns pledged percent </a:t>
            </a:r>
            <a:endParaRPr lang="he-IL" sz="2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46860" y="2315417"/>
            <a:ext cx="1516380" cy="9008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pledged percent</a:t>
            </a:r>
            <a:endParaRPr lang="he-IL" sz="28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522666" y="5659935"/>
            <a:ext cx="2379274" cy="9008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Category </a:t>
            </a:r>
            <a:endParaRPr lang="he-IL" sz="2800"/>
          </a:p>
        </p:txBody>
      </p:sp>
    </p:spTree>
    <p:extLst>
      <p:ext uri="{BB962C8B-B14F-4D97-AF65-F5344CB8AC3E}">
        <p14:creationId xmlns:p14="http://schemas.microsoft.com/office/powerpoint/2010/main" val="2249127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Kickstarter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7BC242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Kickstarter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3235</TotalTime>
  <Words>360</Words>
  <Application>Microsoft Office PowerPoint</Application>
  <PresentationFormat>Widescreen</PresentationFormat>
  <Paragraphs>92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Courier New</vt:lpstr>
      <vt:lpstr>Raleway</vt:lpstr>
      <vt:lpstr>Arial</vt:lpstr>
      <vt:lpstr>Metropolitan</vt:lpstr>
      <vt:lpstr>Image</vt:lpstr>
      <vt:lpstr>Kickstarter Oracle</vt:lpstr>
      <vt:lpstr>Content</vt:lpstr>
      <vt:lpstr>68%</vt:lpstr>
      <vt:lpstr>Market reminder #1</vt:lpstr>
      <vt:lpstr>Campaign segmentation </vt:lpstr>
      <vt:lpstr>Market reminder #2</vt:lpstr>
      <vt:lpstr>Campaign goal</vt:lpstr>
      <vt:lpstr>Market reminder #3</vt:lpstr>
      <vt:lpstr>Successful campaigns pledged percent </vt:lpstr>
      <vt:lpstr>Meet Kickstarter Oracle</vt:lpstr>
      <vt:lpstr>Our Goals</vt:lpstr>
      <vt:lpstr>Data Methodology</vt:lpstr>
      <vt:lpstr>Kickstarter Campaigns</vt:lpstr>
      <vt:lpstr>Some new Insights from our data</vt:lpstr>
      <vt:lpstr>Text analysis</vt:lpstr>
      <vt:lpstr>Text parameters (mean)</vt:lpstr>
      <vt:lpstr>Campaign “BuzzWords’’</vt:lpstr>
      <vt:lpstr>Prediction models</vt:lpstr>
      <vt:lpstr>Categorical prediction</vt:lpstr>
      <vt:lpstr>Campaign “BuzzWords’’</vt:lpstr>
      <vt:lpstr>ROC | Precision </vt:lpstr>
      <vt:lpstr>Regression prediction</vt:lpstr>
      <vt:lpstr>PowerPoint Presentation</vt:lpstr>
      <vt:lpstr>Insights for success</vt:lpstr>
      <vt:lpstr>PowerPoint Presentation</vt:lpstr>
      <vt:lpstr>The Implications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Ghauri</dc:creator>
  <cp:lastModifiedBy>yotamnahum@gmail.com</cp:lastModifiedBy>
  <cp:revision>127</cp:revision>
  <dcterms:created xsi:type="dcterms:W3CDTF">2017-04-30T03:32:25Z</dcterms:created>
  <dcterms:modified xsi:type="dcterms:W3CDTF">2019-01-05T21:54:34Z</dcterms:modified>
</cp:coreProperties>
</file>