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7" r:id="rId3"/>
    <p:sldId id="259" r:id="rId4"/>
    <p:sldId id="296" r:id="rId5"/>
    <p:sldId id="284" r:id="rId6"/>
    <p:sldId id="260" r:id="rId7"/>
    <p:sldId id="285" r:id="rId8"/>
    <p:sldId id="282" r:id="rId9"/>
    <p:sldId id="286" r:id="rId10"/>
    <p:sldId id="283" r:id="rId11"/>
    <p:sldId id="281" r:id="rId12"/>
    <p:sldId id="266" r:id="rId13"/>
    <p:sldId id="261" r:id="rId14"/>
    <p:sldId id="268" r:id="rId15"/>
    <p:sldId id="267" r:id="rId16"/>
    <p:sldId id="298" r:id="rId17"/>
    <p:sldId id="299" r:id="rId18"/>
    <p:sldId id="300" r:id="rId19"/>
    <p:sldId id="288" r:id="rId20"/>
    <p:sldId id="289" r:id="rId21"/>
    <p:sldId id="301" r:id="rId22"/>
    <p:sldId id="304" r:id="rId23"/>
    <p:sldId id="302" r:id="rId24"/>
    <p:sldId id="291" r:id="rId25"/>
    <p:sldId id="303" r:id="rId26"/>
    <p:sldId id="262" r:id="rId27"/>
    <p:sldId id="305" r:id="rId28"/>
    <p:sldId id="265" r:id="rId29"/>
    <p:sldId id="306" r:id="rId30"/>
    <p:sldId id="278" r:id="rId31"/>
  </p:sldIdLst>
  <p:sldSz cx="12192000" cy="6858000"/>
  <p:notesSz cx="6858000" cy="9144000"/>
  <p:embeddedFontLs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47B"/>
    <a:srgbClr val="7B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65" y="30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 marL="461772" indent="-4572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 marL="347472" indent="-3429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Kickstarter Oracle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Kickstarting</a:t>
            </a:r>
            <a:r>
              <a:rPr lang="en-US" sz="2800" dirty="0"/>
              <a:t>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9080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Successful campaigns pledged percent 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533400" y="2643077"/>
            <a:ext cx="1516380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pledged percent</a:t>
            </a:r>
            <a:endParaRPr lang="he-IL" sz="28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522666" y="5799542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Category </a:t>
            </a:r>
            <a:endParaRPr lang="he-IL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0" y="1394460"/>
            <a:ext cx="8377815" cy="49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7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b="1" dirty="0"/>
              <a:t>Kickstarter Oracle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3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960245"/>
          </a:xfrm>
        </p:spPr>
        <p:txBody>
          <a:bodyPr>
            <a:normAutofit/>
          </a:bodyPr>
          <a:lstStyle/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Understand the marketplace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Provide insight into what attributes would make a successful campaign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Tailor the funding goal per campaign </a:t>
            </a:r>
            <a:r>
              <a:rPr lang="en-US" dirty="0" smtClean="0"/>
              <a:t>specifics</a:t>
            </a:r>
            <a:endParaRPr lang="en-US" dirty="0"/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909483"/>
              </p:ext>
            </p:extLst>
          </p:nvPr>
        </p:nvGraphicFramePr>
        <p:xfrm>
          <a:off x="1241553" y="4408668"/>
          <a:ext cx="1743077" cy="15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Image" r:id="rId3" imgW="780120" imgH="682560" progId="Photoshop.Image.13">
                  <p:embed/>
                </p:oleObj>
              </mc:Choice>
              <mc:Fallback>
                <p:oleObj name="Image" r:id="rId3" imgW="780120" imgH="68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553" y="4408668"/>
                        <a:ext cx="1743077" cy="15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5189"/>
              </p:ext>
            </p:extLst>
          </p:nvPr>
        </p:nvGraphicFramePr>
        <p:xfrm>
          <a:off x="5282723" y="4401134"/>
          <a:ext cx="1541590" cy="154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Image" r:id="rId5" imgW="780120" imgH="780120" progId="Photoshop.Image.13">
                  <p:embed/>
                </p:oleObj>
              </mc:Choice>
              <mc:Fallback>
                <p:oleObj name="Image" r:id="rId5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2723" y="4401134"/>
                        <a:ext cx="1541590" cy="154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19597"/>
              </p:ext>
            </p:extLst>
          </p:nvPr>
        </p:nvGraphicFramePr>
        <p:xfrm>
          <a:off x="9122406" y="435912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Image" r:id="rId7" imgW="780120" imgH="780120" progId="Photoshop.Image.13">
                  <p:embed/>
                </p:oleObj>
              </mc:Choice>
              <mc:Fallback>
                <p:oleObj name="Image" r:id="rId7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2406" y="435912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43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2" y="499533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Kickstarter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726128"/>
            <a:ext cx="4663440" cy="3767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7BC242"/>
              </a:buClr>
              <a:buSzPct val="150000"/>
              <a:buNone/>
            </a:pPr>
            <a:r>
              <a:rPr lang="en-US" sz="1800" b="1" dirty="0"/>
              <a:t>Existing Data: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Campaign name and blurb (description)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Funding goal, number of backers and amount pledged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State: successful, failed, cancelled, or live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of creation, launch and deadline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Country and currency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29" y="1726128"/>
            <a:ext cx="5174831" cy="52180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Extracted Data: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Day of week and hour of day for creation, launch and deadline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delta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Pledged </a:t>
            </a:r>
            <a:r>
              <a:rPr lang="en-US" dirty="0" smtClean="0"/>
              <a:t>percent</a:t>
            </a:r>
            <a:endParaRPr lang="en-US" dirty="0"/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Text info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Number of existing or recent campaigns in the </a:t>
            </a:r>
            <a:r>
              <a:rPr lang="en-US" dirty="0" smtClean="0"/>
              <a:t>category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1" dirty="0" err="1" smtClean="0"/>
              <a:t>Mean&amp;Median</a:t>
            </a:r>
            <a:r>
              <a:rPr lang="en-US" b="1" dirty="0" smtClean="0"/>
              <a:t> goal, pledged and pledged percent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483865" y="787169"/>
            <a:ext cx="20473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200K</a:t>
            </a:r>
            <a:r>
              <a:rPr 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32720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1.04167E-6 -4.44444E-6 L 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9000"/>
            <a:ext cx="3657600" cy="3657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Insights from our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049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8045106" y="1030424"/>
            <a:ext cx="1543913" cy="4077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Success</a:t>
            </a:r>
            <a:endParaRPr lang="he-IL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Text parameters (mean)</a:t>
            </a:r>
            <a:endParaRPr lang="he-IL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971" y="1621609"/>
            <a:ext cx="6528120" cy="55601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length        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 question?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an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exclamation? 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letters are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upper? 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name vowel to word ratio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product description?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product description vowel to word ratio     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product description?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45106" y="1621609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36.6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0.033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6.7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6.1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23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65747" y="1621609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32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0.039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5.5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5.29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0.32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23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965747" y="1030423"/>
            <a:ext cx="1543913" cy="4077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Failed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6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“</a:t>
            </a:r>
            <a:r>
              <a:rPr lang="en-US" sz="2800" dirty="0" err="1"/>
              <a:t>BuzzWords</a:t>
            </a:r>
            <a:r>
              <a:rPr lang="en-US" sz="2800" dirty="0"/>
              <a:t>’’</a:t>
            </a:r>
            <a:endParaRPr lang="he-I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" y="1030424"/>
            <a:ext cx="5330738" cy="5230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33" y="1026444"/>
            <a:ext cx="5334794" cy="52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b="1" dirty="0"/>
              <a:t>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Categorical prediction | Regression prediction 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230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b="1" dirty="0" smtClean="0"/>
              <a:t>regression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7D92A8-684D-46DC-8EBC-D70DB1E2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42" y="3204262"/>
            <a:ext cx="1855775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2" descr="×ª××¦××ª ×ª××× × ×¢×××¨ âªelad toisterâ¬â">
            <a:extLst>
              <a:ext uri="{FF2B5EF4-FFF2-40B4-BE49-F238E27FC236}">
                <a16:creationId xmlns:a16="http://schemas.microsoft.com/office/drawing/2014/main" xmlns="" id="{D3BEF9D7-2563-4330-9524-DD017657E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54" y="3204262"/>
            <a:ext cx="1718701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AA319D-7D74-477E-BAB3-5DE2C8FE9BEC}"/>
              </a:ext>
            </a:extLst>
          </p:cNvPr>
          <p:cNvSpPr txBox="1"/>
          <p:nvPr/>
        </p:nvSpPr>
        <p:spPr>
          <a:xfrm>
            <a:off x="2908861" y="5168804"/>
            <a:ext cx="25298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Elad</a:t>
            </a:r>
            <a:r>
              <a:rPr lang="en-US" sz="3200" b="1" dirty="0"/>
              <a:t> </a:t>
            </a:r>
            <a:r>
              <a:rPr lang="en-US" sz="3200" b="1" dirty="0" err="1"/>
              <a:t>Toister</a:t>
            </a:r>
            <a:endParaRPr lang="en-US" sz="3200" b="1" dirty="0"/>
          </a:p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79A60F-ADB2-497C-ABD2-006F824A802A}"/>
              </a:ext>
            </a:extLst>
          </p:cNvPr>
          <p:cNvSpPr txBox="1"/>
          <p:nvPr/>
        </p:nvSpPr>
        <p:spPr>
          <a:xfrm>
            <a:off x="6407052" y="5168804"/>
            <a:ext cx="300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Yotam </a:t>
            </a:r>
            <a:r>
              <a:rPr lang="en-US" sz="3200" b="1" dirty="0" smtClean="0"/>
              <a:t>Nahum</a:t>
            </a:r>
          </a:p>
        </p:txBody>
      </p:sp>
    </p:spTree>
    <p:extLst>
      <p:ext uri="{BB962C8B-B14F-4D97-AF65-F5344CB8AC3E}">
        <p14:creationId xmlns:p14="http://schemas.microsoft.com/office/powerpoint/2010/main" val="909831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3282 -0.365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1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10469"/>
            <a:ext cx="10674096" cy="2112798"/>
          </a:xfrm>
        </p:spPr>
        <p:txBody>
          <a:bodyPr>
            <a:noAutofit/>
          </a:bodyPr>
          <a:lstStyle/>
          <a:p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 | Random forest | GBM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Key parameters 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035" y="1032708"/>
            <a:ext cx="5362371" cy="5634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Goal </a:t>
            </a:r>
            <a:endParaRPr lang="en-US" sz="2000" dirty="0" smtClean="0"/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Goal ratio (Goal\</a:t>
            </a:r>
            <a:r>
              <a:rPr lang="en-US" sz="2000" dirty="0"/>
              <a:t>Last year mean </a:t>
            </a:r>
            <a:r>
              <a:rPr lang="en-US" sz="2000" dirty="0" smtClean="0"/>
              <a:t>Goal)</a:t>
            </a:r>
            <a:endParaRPr lang="en-US" sz="2000" dirty="0" smtClean="0"/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Period</a:t>
            </a:r>
            <a:r>
              <a:rPr lang="en-US" sz="2000" dirty="0" smtClean="0"/>
              <a:t> mean\median Goal</a:t>
            </a:r>
            <a:endParaRPr lang="en-US" sz="2000" dirty="0" smtClean="0"/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Period mean\median</a:t>
            </a:r>
            <a:r>
              <a:rPr lang="en-US" sz="2000" dirty="0" smtClean="0"/>
              <a:t> </a:t>
            </a:r>
            <a:r>
              <a:rPr lang="en-US" sz="2000" dirty="0" smtClean="0"/>
              <a:t>pledged </a:t>
            </a:r>
            <a:r>
              <a:rPr lang="en-US" sz="2000" dirty="0" smtClean="0"/>
              <a:t>percent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Period mean\median </a:t>
            </a:r>
            <a:r>
              <a:rPr lang="en-US" sz="2000" dirty="0" smtClean="0"/>
              <a:t>total pledged</a:t>
            </a:r>
            <a:endParaRPr lang="en-US" sz="2000" dirty="0" smtClean="0"/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text </a:t>
            </a:r>
            <a:r>
              <a:rPr lang="en-US" sz="2000" dirty="0" smtClean="0"/>
              <a:t>parameters 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US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Campaign categories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 smtClean="0"/>
              <a:t>Launched-created length 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Goal \\ 1000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Market </a:t>
            </a:r>
            <a:r>
              <a:rPr lang="en-US" sz="2000" dirty="0" smtClean="0"/>
              <a:t>saturation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31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Decision Tree Classifier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0" y="1652413"/>
            <a:ext cx="11596530" cy="36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ROC | Precision </a:t>
            </a:r>
            <a:endParaRPr lang="he-I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19" y="1144762"/>
            <a:ext cx="4680323" cy="331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7" y="1171102"/>
            <a:ext cx="4835235" cy="3264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028" y="4912168"/>
            <a:ext cx="3912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Decision Tree Classifier</a:t>
            </a:r>
          </a:p>
          <a:p>
            <a:r>
              <a:rPr lang="en-US" sz="2400" dirty="0"/>
              <a:t>Precision: 0.85</a:t>
            </a:r>
          </a:p>
          <a:p>
            <a:r>
              <a:rPr lang="en-US" sz="2400" dirty="0"/>
              <a:t>Recall:0.75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658" y="4912167"/>
            <a:ext cx="331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Random forest (RF) </a:t>
            </a:r>
            <a:r>
              <a:rPr lang="en-US" sz="2400" dirty="0"/>
              <a:t>Precision:</a:t>
            </a:r>
            <a:r>
              <a:rPr lang="he-IL" sz="2400" dirty="0"/>
              <a:t>0.8</a:t>
            </a:r>
            <a:r>
              <a:rPr lang="en-US" sz="2400" dirty="0"/>
              <a:t>3</a:t>
            </a:r>
          </a:p>
          <a:p>
            <a:r>
              <a:rPr lang="en-US" sz="2400" dirty="0"/>
              <a:t>Recall:0.6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42169" y="4912167"/>
            <a:ext cx="2916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GBM</a:t>
            </a:r>
          </a:p>
          <a:p>
            <a:r>
              <a:rPr lang="en-US" sz="2400" dirty="0"/>
              <a:t>Precision:</a:t>
            </a:r>
            <a:r>
              <a:rPr lang="he-IL" sz="2400" dirty="0"/>
              <a:t>0.</a:t>
            </a:r>
            <a:r>
              <a:rPr lang="en-US" sz="2400" dirty="0"/>
              <a:t>9</a:t>
            </a:r>
          </a:p>
          <a:p>
            <a:r>
              <a:rPr lang="en-US" sz="2400" dirty="0"/>
              <a:t>Recall:0.6</a:t>
            </a:r>
          </a:p>
        </p:txBody>
      </p:sp>
    </p:spTree>
    <p:extLst>
      <p:ext uri="{BB962C8B-B14F-4D97-AF65-F5344CB8AC3E}">
        <p14:creationId xmlns:p14="http://schemas.microsoft.com/office/powerpoint/2010/main" val="137548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Pledged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 smtClean="0"/>
              <a:t>Polynomial </a:t>
            </a:r>
            <a:r>
              <a:rPr lang="en-US" dirty="0"/>
              <a:t>R</a:t>
            </a:r>
            <a:r>
              <a:rPr lang="en-US" dirty="0" smtClean="0"/>
              <a:t>egression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7314614" y="5996077"/>
            <a:ext cx="333814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USD Pledged </a:t>
            </a:r>
            <a:endParaRPr lang="en-US" sz="28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 rot="16200000">
            <a:off x="2228270" y="3380547"/>
            <a:ext cx="5245290" cy="263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Residual</a:t>
            </a:r>
            <a:r>
              <a:rPr lang="en-US" sz="2200" dirty="0"/>
              <a:t>% = (Y-predicted - Y-test</a:t>
            </a:r>
            <a:r>
              <a:rPr lang="en-US" sz="2200" dirty="0" smtClean="0"/>
              <a:t>) / Y-Test</a:t>
            </a:r>
            <a:endParaRPr lang="en-US" sz="22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055534" y="389482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Pledge prediction 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05154" y="0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Polynomial Regression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21" y="1145744"/>
            <a:ext cx="6557860" cy="51178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7240" y="1168446"/>
            <a:ext cx="3912243" cy="1597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Conservative prediction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Pledged percent 100%-250%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i="1" dirty="0"/>
              <a:t>R</a:t>
            </a:r>
            <a:r>
              <a:rPr lang="en-US" sz="2000" b="1" baseline="30000" dirty="0"/>
              <a:t>2</a:t>
            </a:r>
            <a:r>
              <a:rPr lang="en-US" sz="2000" b="1" dirty="0"/>
              <a:t> </a:t>
            </a:r>
            <a:r>
              <a:rPr lang="en-US" sz="2000" b="1" dirty="0" smtClean="0"/>
              <a:t>= 0.93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45003" y="2923348"/>
            <a:ext cx="3912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Risky </a:t>
            </a:r>
            <a:r>
              <a:rPr lang="en-US" sz="2400" b="1" dirty="0"/>
              <a:t>prediction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Pledged percent </a:t>
            </a:r>
            <a:r>
              <a:rPr lang="en-US" sz="2000" dirty="0" smtClean="0"/>
              <a:t>100</a:t>
            </a:r>
            <a:r>
              <a:rPr lang="en-US" sz="2000" dirty="0" smtClean="0"/>
              <a:t>%-600%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i="1" dirty="0"/>
              <a:t>R</a:t>
            </a:r>
            <a:r>
              <a:rPr lang="en-US" sz="2000" b="1" baseline="30000" dirty="0"/>
              <a:t>2</a:t>
            </a:r>
            <a:r>
              <a:rPr lang="en-US" sz="2000" b="1" dirty="0"/>
              <a:t> </a:t>
            </a:r>
            <a:r>
              <a:rPr lang="en-US" sz="2000" b="1" dirty="0" smtClean="0"/>
              <a:t>= 0.83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07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b="1" dirty="0"/>
              <a:t>Insights</a:t>
            </a:r>
            <a:r>
              <a:rPr lang="en-US" b="1" i="1" dirty="0"/>
              <a:t> </a:t>
            </a:r>
            <a:r>
              <a:rPr lang="en-US" dirty="0"/>
              <a:t>for success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612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89" y="1088020"/>
            <a:ext cx="10753725" cy="5839428"/>
          </a:xfrm>
        </p:spPr>
        <p:txBody>
          <a:bodyPr>
            <a:normAutofit/>
          </a:bodyPr>
          <a:lstStyle/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Success prediction and pledged prediction- two separate steps:</a:t>
            </a:r>
            <a:endParaRPr lang="en-US" dirty="0"/>
          </a:p>
          <a:p>
            <a:pPr marL="968375" lvl="2" indent="-28416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1" dirty="0" smtClean="0"/>
              <a:t>The first step </a:t>
            </a:r>
            <a:r>
              <a:rPr lang="en-US" dirty="0" smtClean="0"/>
              <a:t>is to set the pledge goal to the real amount of money the campaign need (</a:t>
            </a:r>
            <a:r>
              <a:rPr lang="en-US" b="1" dirty="0" smtClean="0"/>
              <a:t>polynomial regression</a:t>
            </a:r>
            <a:r>
              <a:rPr lang="en-US" dirty="0" smtClean="0"/>
              <a:t>)</a:t>
            </a:r>
            <a:endParaRPr lang="en-US" dirty="0"/>
          </a:p>
          <a:p>
            <a:pPr marL="968375" lvl="2" indent="-28416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1" dirty="0" smtClean="0"/>
              <a:t>The second step </a:t>
            </a:r>
            <a:r>
              <a:rPr lang="en-US" dirty="0" smtClean="0"/>
              <a:t>is to find the goal that will be </a:t>
            </a:r>
            <a:r>
              <a:rPr lang="en-US" dirty="0"/>
              <a:t>low </a:t>
            </a:r>
            <a:r>
              <a:rPr lang="en-US" dirty="0" smtClean="0"/>
              <a:t>enough to make a successful campaign (to ‘’close’’ the raise) and high </a:t>
            </a:r>
            <a:r>
              <a:rPr lang="en-US" dirty="0"/>
              <a:t>enough </a:t>
            </a:r>
            <a:r>
              <a:rPr lang="en-US" dirty="0" smtClean="0"/>
              <a:t>to lead to the pledge goal (</a:t>
            </a:r>
            <a:r>
              <a:rPr lang="en-US" b="1" dirty="0" smtClean="0"/>
              <a:t>categorical prediction</a:t>
            </a:r>
            <a:r>
              <a:rPr lang="en-US" dirty="0" smtClean="0"/>
              <a:t>)</a:t>
            </a:r>
          </a:p>
          <a:p>
            <a:pPr marL="684213" indent="-34131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b="1" dirty="0" smtClean="0"/>
              <a:t>market state info </a:t>
            </a:r>
            <a:r>
              <a:rPr lang="en-US" dirty="0" smtClean="0"/>
              <a:t>has more influence then the campaign ‘’dry’’ </a:t>
            </a:r>
            <a:r>
              <a:rPr lang="en-US" dirty="0"/>
              <a:t>attributes </a:t>
            </a:r>
            <a:endParaRPr lang="en-US" dirty="0" smtClean="0"/>
          </a:p>
          <a:p>
            <a:pPr marL="684213" indent="-34131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 smtClean="0"/>
              <a:t>higher the </a:t>
            </a:r>
            <a:r>
              <a:rPr lang="en-US" b="1" dirty="0" smtClean="0"/>
              <a:t>pledge percent</a:t>
            </a:r>
            <a:r>
              <a:rPr lang="en-US" dirty="0" smtClean="0"/>
              <a:t>, the lower the predict precision </a:t>
            </a:r>
          </a:p>
          <a:p>
            <a:pPr marL="342900" indent="0" fontAlgn="base">
              <a:lnSpc>
                <a:spcPct val="150000"/>
              </a:lnSpc>
              <a:buClr>
                <a:srgbClr val="33CC33"/>
              </a:buClr>
              <a:buSzPct val="150000"/>
              <a:buNone/>
            </a:pPr>
            <a:endParaRPr lang="en-US" dirty="0"/>
          </a:p>
          <a:p>
            <a:pPr marL="90488" indent="309563">
              <a:lnSpc>
                <a:spcPct val="150000"/>
              </a:lnSpc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05154" y="0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Insights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8131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b="1" dirty="0" smtClean="0"/>
              <a:t>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product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0502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89" y="1088020"/>
            <a:ext cx="10753725" cy="5839428"/>
          </a:xfrm>
        </p:spPr>
        <p:txBody>
          <a:bodyPr>
            <a:normAutofit/>
          </a:bodyPr>
          <a:lstStyle/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b="1" dirty="0" smtClean="0"/>
              <a:t>Web interface</a:t>
            </a:r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Fill out the </a:t>
            </a:r>
            <a:r>
              <a:rPr lang="en-US" b="1" dirty="0" smtClean="0"/>
              <a:t>campaign description </a:t>
            </a:r>
            <a:r>
              <a:rPr lang="en-US" dirty="0" smtClean="0"/>
              <a:t>and the </a:t>
            </a:r>
            <a:r>
              <a:rPr lang="en-US" b="1" dirty="0" smtClean="0"/>
              <a:t>real pledge goal</a:t>
            </a:r>
          </a:p>
          <a:p>
            <a:pPr marL="968375" lvl="2" indent="-28416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we aim to campaigns between 1,000</a:t>
            </a:r>
            <a:r>
              <a:rPr lang="en-US" dirty="0" smtClean="0"/>
              <a:t>$ to 100,000</a:t>
            </a:r>
            <a:r>
              <a:rPr lang="en-US" dirty="0"/>
              <a:t>$</a:t>
            </a:r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Get </a:t>
            </a:r>
            <a:r>
              <a:rPr lang="en-US" b="1" dirty="0" smtClean="0"/>
              <a:t>betterment recommendations</a:t>
            </a:r>
            <a:r>
              <a:rPr lang="en-US" dirty="0" smtClean="0"/>
              <a:t> for your </a:t>
            </a:r>
            <a:r>
              <a:rPr lang="en-US" dirty="0"/>
              <a:t>attributes </a:t>
            </a:r>
            <a:endParaRPr lang="en-US" dirty="0" smtClean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 smtClean="0"/>
              <a:t>get your Kickstarter campaign </a:t>
            </a:r>
            <a:r>
              <a:rPr lang="en-US" b="1" dirty="0" smtClean="0"/>
              <a:t>goal!</a:t>
            </a:r>
            <a:endParaRPr lang="en-US" dirty="0" smtClean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b="1" dirty="0" smtClean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lnSpc>
                <a:spcPct val="150000"/>
              </a:lnSpc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05154" y="0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The product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5756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Market reminder | Meet Kickstarter Oracle | Data Methodology | Prediction models </a:t>
            </a:r>
            <a:r>
              <a:rPr lang="en-US"/>
              <a:t>| </a:t>
            </a:r>
            <a:r>
              <a:rPr lang="en-US" smtClean="0"/>
              <a:t>Insight </a:t>
            </a:r>
            <a:r>
              <a:rPr lang="en-US" dirty="0"/>
              <a:t>| Implication</a:t>
            </a:r>
          </a:p>
        </p:txBody>
      </p:sp>
    </p:spTree>
    <p:extLst>
      <p:ext uri="{BB962C8B-B14F-4D97-AF65-F5344CB8AC3E}">
        <p14:creationId xmlns:p14="http://schemas.microsoft.com/office/powerpoint/2010/main" val="1185234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1404" y="3710940"/>
            <a:ext cx="3383280" cy="1005840"/>
          </a:xfrm>
        </p:spPr>
        <p:txBody>
          <a:bodyPr/>
          <a:lstStyle/>
          <a:p>
            <a:pPr algn="ctr"/>
            <a:r>
              <a:rPr lang="en-US" sz="6000" b="1" dirty="0"/>
              <a:t>68%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818697" y="4716781"/>
            <a:ext cx="4017849" cy="1737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Unsuccessful campaigns in years 2009-2018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200" y="2570871"/>
            <a:ext cx="4337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a 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global </a:t>
            </a: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Raleway"/>
              </a:rPr>
              <a:t>crowdfunding platform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 where “creators” can run “campaigns” for people to fund and “back” </a:t>
            </a:r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their project</a:t>
            </a:r>
            <a:endParaRPr lang="en-US" sz="2800" b="0" dirty="0">
              <a:effectLst/>
              <a:latin typeface="Raleway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238544" y="982980"/>
            <a:ext cx="338328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$4.6B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952181" y="1988821"/>
            <a:ext cx="3894508" cy="173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Overall funding in years 2009-2018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42047" y="-66933"/>
            <a:ext cx="12559553" cy="708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727200"/>
            <a:ext cx="11345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210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The most popular segments are not necessarily </a:t>
            </a:r>
          </a:p>
          <a:p>
            <a:r>
              <a:rPr lang="en-US" dirty="0"/>
              <a:t>the most profitable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3288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7" y="1193386"/>
            <a:ext cx="4706471" cy="5486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980" y="1251260"/>
            <a:ext cx="4113180" cy="592606"/>
          </a:xfrm>
        </p:spPr>
        <p:txBody>
          <a:bodyPr>
            <a:normAutofit/>
          </a:bodyPr>
          <a:lstStyle/>
          <a:p>
            <a:r>
              <a:rPr lang="en-US" sz="2800" dirty="0"/>
              <a:t>Campaign Segmentation </a:t>
            </a:r>
            <a:endParaRPr lang="he-IL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14" y="1193386"/>
            <a:ext cx="4563035" cy="54864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849408" y="1251260"/>
            <a:ext cx="2375048" cy="592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Money Raised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27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Goal=Bad </a:t>
            </a:r>
            <a:r>
              <a:rPr lang="en-US" dirty="0"/>
              <a:t>Odds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510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8" y="388620"/>
            <a:ext cx="6828842" cy="5783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55" y="6858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goal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871364" y="1964235"/>
            <a:ext cx="923854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Goal</a:t>
            </a:r>
            <a:r>
              <a:rPr lang="en-US" sz="2000" dirty="0"/>
              <a:t>  </a:t>
            </a:r>
            <a:endParaRPr lang="he-IL" sz="20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69792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Category</a:t>
            </a:r>
            <a:r>
              <a:rPr lang="en-US" sz="2000" dirty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0459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Once you reach your goal- the funds increase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153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Kickstarter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7BC242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Kickstarte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5178</TotalTime>
  <Words>583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Courier New</vt:lpstr>
      <vt:lpstr>Raleway</vt:lpstr>
      <vt:lpstr>Arial</vt:lpstr>
      <vt:lpstr>Metropolitan</vt:lpstr>
      <vt:lpstr>Image</vt:lpstr>
      <vt:lpstr>Kickstarter Oracle</vt:lpstr>
      <vt:lpstr>Team regression </vt:lpstr>
      <vt:lpstr>Content</vt:lpstr>
      <vt:lpstr>68%</vt:lpstr>
      <vt:lpstr>Market reminder #1</vt:lpstr>
      <vt:lpstr>Campaign Segmentation </vt:lpstr>
      <vt:lpstr>Market Reminder #2</vt:lpstr>
      <vt:lpstr>Campaign goal</vt:lpstr>
      <vt:lpstr>Market reminder #3</vt:lpstr>
      <vt:lpstr>Successful campaigns pledged percent </vt:lpstr>
      <vt:lpstr>Meet Kickstarter Oracle</vt:lpstr>
      <vt:lpstr>Our Goals</vt:lpstr>
      <vt:lpstr>Data Methodology</vt:lpstr>
      <vt:lpstr>Kickstarter Campaigns</vt:lpstr>
      <vt:lpstr>Some new Insights from our data</vt:lpstr>
      <vt:lpstr>Text analysis</vt:lpstr>
      <vt:lpstr>Text parameters (mean)</vt:lpstr>
      <vt:lpstr>Campaign “BuzzWords’’</vt:lpstr>
      <vt:lpstr>Prediction models</vt:lpstr>
      <vt:lpstr>Success prediction</vt:lpstr>
      <vt:lpstr>Key parameters </vt:lpstr>
      <vt:lpstr>Decision Tree Classifier</vt:lpstr>
      <vt:lpstr>ROC | Precision </vt:lpstr>
      <vt:lpstr>Pledged prediction</vt:lpstr>
      <vt:lpstr>PowerPoint Presentation</vt:lpstr>
      <vt:lpstr>Insights for success</vt:lpstr>
      <vt:lpstr>PowerPoint Presentation</vt:lpstr>
      <vt:lpstr>Next time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Ghauri</dc:creator>
  <cp:lastModifiedBy>yotamnahum@gmail.com</cp:lastModifiedBy>
  <cp:revision>154</cp:revision>
  <dcterms:created xsi:type="dcterms:W3CDTF">2017-04-30T03:32:25Z</dcterms:created>
  <dcterms:modified xsi:type="dcterms:W3CDTF">2019-01-08T18:58:10Z</dcterms:modified>
</cp:coreProperties>
</file>