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sldIdLst>
    <p:sldId id="256" r:id="rId5"/>
    <p:sldId id="264" r:id="rId6"/>
    <p:sldId id="262" r:id="rId7"/>
    <p:sldId id="265" r:id="rId8"/>
    <p:sldId id="266" r:id="rId9"/>
    <p:sldId id="268" r:id="rId10"/>
    <p:sldId id="281" r:id="rId11"/>
    <p:sldId id="270" r:id="rId12"/>
    <p:sldId id="271" r:id="rId13"/>
    <p:sldId id="278" r:id="rId14"/>
    <p:sldId id="282" r:id="rId15"/>
    <p:sldId id="283" r:id="rId16"/>
    <p:sldId id="284" r:id="rId17"/>
    <p:sldId id="285" r:id="rId18"/>
    <p:sldId id="275" r:id="rId19"/>
    <p:sldId id="260" r:id="rId2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B1C09FD-DB53-4973-A46E-0CCCA7E19ED1}" type="datetimeFigureOut">
              <a:rPr lang="he-IL" smtClean="0"/>
              <a:t>י"ב/טבת/תשע"ט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24B096-1E99-4671-A369-18357348B9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6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חיזוי הצלחת קמפיין גיוס </a:t>
            </a:r>
          </a:p>
          <a:p>
            <a:pPr marL="228600" indent="-228600">
              <a:buAutoNum type="arabicPeriod"/>
            </a:pPr>
            <a:r>
              <a:rPr lang="he-IL" baseline="0" dirty="0"/>
              <a:t>לספק תובנות אשר נוגעות לטרנדים הקיימים בשוק, לזהות ערכיות פרמטרים וקטגוריות ספציפיים (כמו למשל- לקבוע את יעד הגיוס)</a:t>
            </a:r>
            <a:endParaRPr lang="en-US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20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</a:t>
            </a:r>
            <a:r>
              <a:rPr lang="he-IL" baseline="0" dirty="0"/>
              <a:t> הלימה בין כמות </a:t>
            </a:r>
            <a:r>
              <a:rPr lang="he-IL" baseline="0" dirty="0" err="1"/>
              <a:t>הקפיינים</a:t>
            </a:r>
            <a:r>
              <a:rPr lang="he-IL" baseline="0" dirty="0"/>
              <a:t> המוצלחים לבין אחוז ההכנסות מגיוסים </a:t>
            </a:r>
            <a:r>
              <a:rPr lang="he-IL" baseline="0" dirty="0" err="1"/>
              <a:t>בסה</a:t>
            </a:r>
            <a:r>
              <a:rPr lang="he-IL" baseline="0" dirty="0"/>
              <a:t>''כ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423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זה המידע שבסוף אנחנו עובדים </a:t>
            </a:r>
            <a:r>
              <a:rPr lang="he-IL" baseline="0" dirty="0" err="1"/>
              <a:t>איתו</a:t>
            </a:r>
            <a:endParaRPr lang="he-IL" baseline="0" dirty="0"/>
          </a:p>
          <a:p>
            <a:pPr marL="228600" indent="-228600">
              <a:buAutoNum type="arabicPeriod"/>
            </a:pPr>
            <a:r>
              <a:rPr lang="en-US" baseline="0" dirty="0"/>
              <a:t>Created</a:t>
            </a:r>
            <a:r>
              <a:rPr lang="he-IL" baseline="0" dirty="0"/>
              <a:t>- נוצר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Lunched</a:t>
            </a:r>
            <a:r>
              <a:rPr lang="he-IL" baseline="0" dirty="0"/>
              <a:t>- הושק הקמפיין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/>
              <a:t>Deadline</a:t>
            </a:r>
            <a:endParaRPr lang="he-IL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45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06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1. יחס הגיוס</a:t>
            </a:r>
            <a:r>
              <a:rPr lang="he-IL" baseline="0" dirty="0"/>
              <a:t> של קמפיינים ש</a:t>
            </a:r>
            <a:r>
              <a:rPr lang="he-IL" b="1" baseline="0" dirty="0"/>
              <a:t>הצליחו</a:t>
            </a:r>
            <a:r>
              <a:rPr lang="he-IL" baseline="0" dirty="0"/>
              <a:t>.</a:t>
            </a:r>
          </a:p>
          <a:p>
            <a:r>
              <a:rPr lang="he-IL" baseline="0" dirty="0"/>
              <a:t>2. מראה שלמרות שלקמפיינים </a:t>
            </a:r>
            <a:r>
              <a:rPr lang="he-IL" baseline="0" dirty="0" err="1"/>
              <a:t>ה''קטנים</a:t>
            </a:r>
            <a:r>
              <a:rPr lang="he-IL" baseline="0" dirty="0"/>
              <a:t>'' (ספרים/הופעות/אומנות) יש סיכוי גבוה יותר להצליח לעמוד ביעד, ניתן לראות שבתחומים </a:t>
            </a:r>
            <a:r>
              <a:rPr lang="he-IL" baseline="0" dirty="0" err="1"/>
              <a:t>מסויימים</a:t>
            </a:r>
            <a:r>
              <a:rPr lang="he-IL" baseline="0" dirty="0"/>
              <a:t> (כמו טכנולוגיה ומשחקים) פרויקט שכבר צלח- עתיד לגייס הרבה יותר מהיעד.</a:t>
            </a:r>
          </a:p>
          <a:p>
            <a:r>
              <a:rPr lang="he-IL" baseline="0" dirty="0"/>
              <a:t>3. שני פרמטרים לקביעת יעד גיוס- כמה הפרויקט </a:t>
            </a:r>
            <a:r>
              <a:rPr lang="he-IL" b="1" baseline="0" dirty="0"/>
              <a:t>צריך</a:t>
            </a:r>
            <a:r>
              <a:rPr lang="he-IL" b="0" baseline="0" dirty="0"/>
              <a:t> ומה הסכום שיגרום לציבור להצליח ''לסגור'' את הגיוס</a:t>
            </a:r>
            <a:endParaRPr lang="he-IL" baseline="0" dirty="0"/>
          </a:p>
          <a:p>
            <a:r>
              <a:rPr lang="he-IL" baseline="0" dirty="0"/>
              <a:t>4. למשל- חברה שצריכה לגייס 10</a:t>
            </a:r>
            <a:r>
              <a:rPr lang="en-US" baseline="0" dirty="0"/>
              <a:t>K</a:t>
            </a:r>
            <a:r>
              <a:rPr lang="he-IL" baseline="0" dirty="0"/>
              <a:t> (זו </a:t>
            </a:r>
            <a:r>
              <a:rPr lang="he-IL" b="1" baseline="0" dirty="0"/>
              <a:t>עלות הפרויקט</a:t>
            </a:r>
            <a:r>
              <a:rPr lang="he-IL" b="0" baseline="0" dirty="0"/>
              <a:t>) ופועלת בתחום הקומיקס, עדיף שתשים יעד של 6</a:t>
            </a:r>
            <a:r>
              <a:rPr lang="en-US" b="0" baseline="0" dirty="0"/>
              <a:t> K</a:t>
            </a:r>
            <a:r>
              <a:rPr lang="he-IL" b="0" baseline="0" dirty="0"/>
              <a:t>שבפועל יהפוך ל12</a:t>
            </a:r>
            <a:r>
              <a:rPr lang="en-US" b="0" baseline="0" dirty="0"/>
              <a:t>K</a:t>
            </a:r>
            <a:r>
              <a:rPr lang="he-IL" b="0" baseline="0" dirty="0"/>
              <a:t> (צריך לזכור שגיוס שלא הושלם ''נזרק לפח'')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07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5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06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תוצאות-</a:t>
            </a:r>
            <a:r>
              <a:rPr lang="he-IL" baseline="0" dirty="0"/>
              <a:t> להראות בטבלה</a:t>
            </a:r>
          </a:p>
          <a:p>
            <a:r>
              <a:rPr lang="he-IL" baseline="0" dirty="0"/>
              <a:t>לנו יותר חשוב הדיוק- מעדיפים לדחות פרויקטים שיכשלו (יפגע תדמיתית) במחיר שנפספס כאלה שהצליחו.</a:t>
            </a:r>
          </a:p>
          <a:p>
            <a:r>
              <a:rPr lang="he-IL" baseline="0" dirty="0"/>
              <a:t>מפחדים מ</a:t>
            </a:r>
            <a:r>
              <a:rPr lang="en-US" baseline="0" dirty="0"/>
              <a:t>FALSE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01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Kickstarter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Kickstarting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559-CCD1-4BD7-B47A-7956BE67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Capital raise Goal per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288F5-D2AD-4E66-A377-E02CBCC78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2"/>
          <a:stretch/>
        </p:blipFill>
        <p:spPr>
          <a:xfrm>
            <a:off x="5455921" y="1897626"/>
            <a:ext cx="6286052" cy="4827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421173" y="2226216"/>
            <a:ext cx="492044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Unsuccessful project were aiming too high!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Successful campaigns pledged percent 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34" y="2064774"/>
            <a:ext cx="8322521" cy="4556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96488" y="2180496"/>
            <a:ext cx="309164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Mean percentage of money raised out of campaign goal @ </a:t>
            </a:r>
            <a:r>
              <a:rPr lang="en-US" sz="2800" b="1" dirty="0"/>
              <a:t>successful</a:t>
            </a:r>
            <a:r>
              <a:rPr lang="en-US" sz="2800" dirty="0"/>
              <a:t> campaigns</a:t>
            </a:r>
          </a:p>
          <a:p>
            <a:r>
              <a:rPr lang="en-US" sz="2800" b="1" dirty="0"/>
              <a:t>KO key parameter </a:t>
            </a:r>
            <a:r>
              <a:rPr lang="en-US" sz="2800" dirty="0"/>
              <a:t>for goal setting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60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Prediction method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0940248" cy="4761324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The best of 3:</a:t>
            </a:r>
          </a:p>
          <a:p>
            <a:pPr lvl="1"/>
            <a:r>
              <a:rPr lang="en-US" sz="2600" dirty="0"/>
              <a:t>Decision Tree Classifier</a:t>
            </a:r>
          </a:p>
          <a:p>
            <a:pPr lvl="1"/>
            <a:r>
              <a:rPr lang="en-US" sz="2600" dirty="0"/>
              <a:t>Random forest (RF)</a:t>
            </a:r>
          </a:p>
          <a:p>
            <a:pPr lvl="1"/>
            <a:r>
              <a:rPr lang="en-US" sz="2600" dirty="0"/>
              <a:t>GBM</a:t>
            </a:r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800" b="1" dirty="0"/>
          </a:p>
          <a:p>
            <a:r>
              <a:rPr lang="en-US" sz="2800" b="1" dirty="0"/>
              <a:t>Parameters:</a:t>
            </a:r>
          </a:p>
          <a:p>
            <a:pPr lvl="1"/>
            <a:r>
              <a:rPr lang="en-US" sz="2600" dirty="0"/>
              <a:t>Goal</a:t>
            </a:r>
          </a:p>
          <a:p>
            <a:pPr lvl="1"/>
            <a:r>
              <a:rPr lang="en-US" sz="2600" dirty="0"/>
              <a:t>Deadline-launched</a:t>
            </a:r>
          </a:p>
          <a:p>
            <a:pPr lvl="1"/>
            <a:r>
              <a:rPr lang="en-US" sz="2600" dirty="0"/>
              <a:t>Launched-created</a:t>
            </a:r>
          </a:p>
          <a:p>
            <a:pPr lvl="1"/>
            <a:r>
              <a:rPr lang="en-US" sz="2600" dirty="0"/>
              <a:t>Staff pick</a:t>
            </a:r>
          </a:p>
          <a:p>
            <a:pPr lvl="1"/>
            <a:r>
              <a:rPr lang="en-US" sz="2600" dirty="0"/>
              <a:t>Category</a:t>
            </a:r>
          </a:p>
          <a:p>
            <a:pPr lvl="1"/>
            <a:r>
              <a:rPr lang="en-US" sz="2800" dirty="0"/>
              <a:t>funding success (Y)</a:t>
            </a:r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9067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Precision, recall and threshold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9" y="2200154"/>
            <a:ext cx="4443448" cy="4447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50" y="2220015"/>
            <a:ext cx="4528523" cy="442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049681" y="1807781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Threshold</a:t>
            </a:r>
            <a:endParaRPr lang="en-US" sz="2000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7216068" y="1807782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ROC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Precision, recall Possible values per method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0940248" cy="476132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Decision Tree Classifier</a:t>
            </a:r>
          </a:p>
          <a:p>
            <a:pPr lvl="1"/>
            <a:r>
              <a:rPr lang="en-US" sz="2600" dirty="0"/>
              <a:t>Precision: 0.85</a:t>
            </a:r>
          </a:p>
          <a:p>
            <a:pPr lvl="1"/>
            <a:r>
              <a:rPr lang="en-US" sz="2600" dirty="0"/>
              <a:t>Recall:0.75</a:t>
            </a:r>
          </a:p>
          <a:p>
            <a:r>
              <a:rPr lang="en-US" sz="3000" b="1" dirty="0"/>
              <a:t>Random forest (RF)</a:t>
            </a:r>
            <a:r>
              <a:rPr lang="en-US" sz="2800" b="1" dirty="0"/>
              <a:t> </a:t>
            </a:r>
          </a:p>
          <a:p>
            <a:pPr lvl="1"/>
            <a:r>
              <a:rPr lang="en-US" sz="2600" dirty="0"/>
              <a:t>Precision:</a:t>
            </a:r>
            <a:r>
              <a:rPr lang="he-IL" sz="2600" dirty="0"/>
              <a:t>0.8</a:t>
            </a:r>
            <a:r>
              <a:rPr lang="en-US" sz="2600" dirty="0"/>
              <a:t>3</a:t>
            </a:r>
          </a:p>
          <a:p>
            <a:pPr lvl="1"/>
            <a:r>
              <a:rPr lang="en-US" sz="2600" dirty="0"/>
              <a:t>Recall:0.6</a:t>
            </a:r>
            <a:endParaRPr lang="en-US" sz="2800" dirty="0"/>
          </a:p>
          <a:p>
            <a:r>
              <a:rPr lang="en-US" sz="2800" b="1" dirty="0"/>
              <a:t>GBM</a:t>
            </a:r>
          </a:p>
          <a:p>
            <a:pPr lvl="1"/>
            <a:r>
              <a:rPr lang="en-US" sz="2600" dirty="0"/>
              <a:t>Precision:</a:t>
            </a:r>
            <a:r>
              <a:rPr lang="he-IL" sz="2600" dirty="0"/>
              <a:t>0.</a:t>
            </a:r>
            <a:r>
              <a:rPr lang="en-US" sz="2600" dirty="0"/>
              <a:t>9</a:t>
            </a:r>
          </a:p>
          <a:p>
            <a:pPr lvl="1"/>
            <a:r>
              <a:rPr lang="en-US" sz="2600" dirty="0"/>
              <a:t>Recall:0.6</a:t>
            </a:r>
          </a:p>
          <a:p>
            <a:endParaRPr lang="en-US" sz="2800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59709-068F-4179-8A0F-75846CB0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8" y="2802194"/>
            <a:ext cx="7052404" cy="3624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82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42B1-7BE2-420F-81A6-58C2344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6C4E-8705-4A0A-BADB-EF569042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2800" dirty="0"/>
              <a:t>Tech development:</a:t>
            </a:r>
          </a:p>
          <a:p>
            <a:pPr lvl="1"/>
            <a:r>
              <a:rPr lang="en-US" sz="2600" dirty="0"/>
              <a:t> Splitting Prediction models by category </a:t>
            </a:r>
          </a:p>
          <a:p>
            <a:pPr lvl="1"/>
            <a:r>
              <a:rPr lang="en-US" sz="2600" dirty="0"/>
              <a:t>Investigate the option to use Google Trends API for collecting “post funding” success data for gaining additional insights on success rate</a:t>
            </a:r>
          </a:p>
          <a:p>
            <a:pPr lvl="1"/>
            <a:r>
              <a:rPr lang="en-US" sz="2600" dirty="0"/>
              <a:t>Threshold set (precision over recall)</a:t>
            </a:r>
          </a:p>
          <a:p>
            <a:r>
              <a:rPr lang="en-US" sz="2800" dirty="0"/>
              <a:t>Business development:</a:t>
            </a:r>
          </a:p>
          <a:p>
            <a:pPr lvl="1"/>
            <a:r>
              <a:rPr lang="en-US" sz="2600" dirty="0"/>
              <a:t>INDIEGOGO?</a:t>
            </a:r>
          </a:p>
          <a:p>
            <a:pPr lvl="1"/>
            <a:r>
              <a:rPr lang="en-US" sz="2600" b="1" dirty="0"/>
              <a:t>Goal setting amendment product 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527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F0D-2E58-493B-AE81-782C679D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Content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6F3-033F-42D4-AD99-7C5DDAE1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3600" dirty="0"/>
              <a:t>Meet the team</a:t>
            </a:r>
          </a:p>
          <a:p>
            <a:r>
              <a:rPr lang="en-US" sz="3600" dirty="0"/>
              <a:t>Understand the market</a:t>
            </a:r>
          </a:p>
          <a:p>
            <a:r>
              <a:rPr lang="en-US" sz="3600" dirty="0"/>
              <a:t>Meet Kickstarter-Oracle</a:t>
            </a:r>
          </a:p>
          <a:p>
            <a:r>
              <a:rPr lang="en-US" sz="3600" dirty="0"/>
              <a:t>Commercial viability</a:t>
            </a:r>
          </a:p>
          <a:p>
            <a:r>
              <a:rPr lang="en-US" sz="3600" dirty="0"/>
              <a:t>Prediction abilities</a:t>
            </a:r>
          </a:p>
          <a:p>
            <a:r>
              <a:rPr lang="en-US" sz="3600" dirty="0"/>
              <a:t>Prediction method</a:t>
            </a:r>
          </a:p>
        </p:txBody>
      </p:sp>
    </p:spTree>
    <p:extLst>
      <p:ext uri="{BB962C8B-B14F-4D97-AF65-F5344CB8AC3E}">
        <p14:creationId xmlns:p14="http://schemas.microsoft.com/office/powerpoint/2010/main" val="373185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2F91-EC62-43B0-8102-FC629C35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19" y="2732043"/>
            <a:ext cx="1807835" cy="1647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D92A8-684D-46DC-8EBC-D70DB1E2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62" y="2696262"/>
            <a:ext cx="1855775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×ª××¦××ª ×ª××× × ×¢×××¨ âªelad toisterâ¬â">
            <a:extLst>
              <a:ext uri="{FF2B5EF4-FFF2-40B4-BE49-F238E27FC236}">
                <a16:creationId xmlns:a16="http://schemas.microsoft.com/office/drawing/2014/main" id="{D3BEF9D7-2563-4330-9524-DD017657E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74" y="2696262"/>
            <a:ext cx="1718701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A319D-7D74-477E-BAB3-5DE2C8FE9BEC}"/>
              </a:ext>
            </a:extLst>
          </p:cNvPr>
          <p:cNvSpPr txBox="1"/>
          <p:nvPr/>
        </p:nvSpPr>
        <p:spPr>
          <a:xfrm>
            <a:off x="771525" y="4757324"/>
            <a:ext cx="2793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Elad</a:t>
            </a:r>
            <a:r>
              <a:rPr lang="en-US" sz="4400" dirty="0"/>
              <a:t> </a:t>
            </a:r>
            <a:r>
              <a:rPr lang="en-US" sz="4400" dirty="0" err="1"/>
              <a:t>Toister</a:t>
            </a:r>
            <a:endParaRPr lang="en-US" sz="4400" dirty="0"/>
          </a:p>
          <a:p>
            <a:r>
              <a:rPr lang="en-US" sz="4400" dirty="0"/>
              <a:t>		</a:t>
            </a:r>
            <a:r>
              <a:rPr lang="en-US" sz="2000" dirty="0"/>
              <a:t>CTO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9A60F-ADB2-497C-ABD2-006F824A802A}"/>
              </a:ext>
            </a:extLst>
          </p:cNvPr>
          <p:cNvSpPr txBox="1"/>
          <p:nvPr/>
        </p:nvSpPr>
        <p:spPr>
          <a:xfrm>
            <a:off x="4224381" y="4743049"/>
            <a:ext cx="3457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Yotam</a:t>
            </a:r>
            <a:r>
              <a:rPr lang="en-US" sz="4400" dirty="0"/>
              <a:t> Nahum</a:t>
            </a:r>
          </a:p>
          <a:p>
            <a:r>
              <a:rPr lang="en-US" sz="4400" dirty="0"/>
              <a:t>			</a:t>
            </a:r>
            <a:r>
              <a:rPr lang="en-US" sz="2000" dirty="0"/>
              <a:t>COO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55223-74DE-4965-87A5-4E238CCB635A}"/>
              </a:ext>
            </a:extLst>
          </p:cNvPr>
          <p:cNvSpPr txBox="1"/>
          <p:nvPr/>
        </p:nvSpPr>
        <p:spPr>
          <a:xfrm>
            <a:off x="8153323" y="4743050"/>
            <a:ext cx="3457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Aviv Alfandary</a:t>
            </a:r>
          </a:p>
          <a:p>
            <a:r>
              <a:rPr lang="en-US" sz="4400" dirty="0"/>
              <a:t>			</a:t>
            </a:r>
            <a:r>
              <a:rPr lang="en-US" sz="2000" dirty="0"/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419999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Understand the market- </a:t>
            </a:r>
            <a:r>
              <a:rPr lang="en-US" sz="3600" dirty="0" err="1"/>
              <a:t>kickstarter</a:t>
            </a:r>
            <a:r>
              <a:rPr lang="en-US" sz="3600" dirty="0"/>
              <a:t>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770709" y="5734594"/>
            <a:ext cx="1072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Current funding success rate (Kickstarter) ~</a:t>
            </a:r>
            <a:r>
              <a:rPr lang="en-US" sz="4000" b="1" dirty="0"/>
              <a:t>36%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943BC-424A-41B3-BFEC-597B01F8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03520"/>
            <a:ext cx="11029616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7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Kickstarter oracle Mission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4000" dirty="0"/>
              <a:t>KO shall leverage AI technology and past campaign data to all play a fundamental role in it’s customers funding success by:</a:t>
            </a:r>
            <a:endParaRPr lang="he-IL" sz="40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Predicting the success of funding campaigns.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Providing beneficial trending and categorical insights</a:t>
            </a:r>
          </a:p>
        </p:txBody>
      </p:sp>
    </p:spTree>
    <p:extLst>
      <p:ext uri="{BB962C8B-B14F-4D97-AF65-F5344CB8AC3E}">
        <p14:creationId xmlns:p14="http://schemas.microsoft.com/office/powerpoint/2010/main" val="4264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Kickstarter oracle – commercial viability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KO shall charge it’s customers a </a:t>
            </a:r>
            <a:r>
              <a:rPr lang="he-IL" sz="2800" dirty="0">
                <a:solidFill>
                  <a:schemeClr val="tx2"/>
                </a:solidFill>
              </a:rPr>
              <a:t>1</a:t>
            </a:r>
            <a:r>
              <a:rPr lang="en-US" sz="2800" dirty="0">
                <a:solidFill>
                  <a:schemeClr val="tx2"/>
                </a:solidFill>
              </a:rPr>
              <a:t>% commission of money pledged (for successful campaign)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Based on a 10% initial adoption rate KO expected monthly income ~$</a:t>
            </a:r>
            <a:r>
              <a:rPr lang="he-IL" sz="2800" dirty="0">
                <a:solidFill>
                  <a:schemeClr val="tx2"/>
                </a:solidFill>
              </a:rPr>
              <a:t>5</a:t>
            </a:r>
            <a:r>
              <a:rPr lang="en-US" sz="2800" dirty="0">
                <a:solidFill>
                  <a:schemeClr val="tx2"/>
                </a:solidFill>
              </a:rPr>
              <a:t>0K (based on KS Oct 2018 funding statistics)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35596-27E9-424A-814D-5B116080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79"/>
          <a:stretch/>
        </p:blipFill>
        <p:spPr>
          <a:xfrm>
            <a:off x="2705099" y="3973507"/>
            <a:ext cx="6781800" cy="2381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7B4AD-287C-4A6C-B24B-81911C1AFB15}"/>
              </a:ext>
            </a:extLst>
          </p:cNvPr>
          <p:cNvSpPr txBox="1"/>
          <p:nvPr/>
        </p:nvSpPr>
        <p:spPr>
          <a:xfrm>
            <a:off x="4102437" y="6376875"/>
            <a:ext cx="745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Funds pledged for kickstarted projects ($M) </a:t>
            </a:r>
          </a:p>
        </p:txBody>
      </p:sp>
    </p:spTree>
    <p:extLst>
      <p:ext uri="{BB962C8B-B14F-4D97-AF65-F5344CB8AC3E}">
        <p14:creationId xmlns:p14="http://schemas.microsoft.com/office/powerpoint/2010/main" val="210248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Market volume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511" y="2092524"/>
            <a:ext cx="2297576" cy="44695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Money raised </a:t>
            </a:r>
            <a:endParaRPr lang="en-US" sz="2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4" y="1765139"/>
            <a:ext cx="4483950" cy="522700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248669" y="2033489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Campaign segmentation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24" y="1685023"/>
            <a:ext cx="4480560" cy="53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9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Data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527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Data after handling: 171K cases 38 attributes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Attributes used so far: 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Category (main\sub)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Funding Goal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Location\currency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Money raised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Time parameters (c, l, d)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Kickstarter staff rating (staff pick, spotlight)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1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Initial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Campaign success/fail  :</a:t>
            </a:r>
          </a:p>
          <a:p>
            <a:pPr lvl="1"/>
            <a:r>
              <a:rPr lang="en-US" sz="2600" dirty="0"/>
              <a:t>Clear bias towards publishing, “film and video” and music projects (cheap?)</a:t>
            </a:r>
          </a:p>
          <a:p>
            <a:r>
              <a:rPr lang="en-US" sz="2800" dirty="0"/>
              <a:t>High correlation factors between success and:</a:t>
            </a:r>
          </a:p>
          <a:p>
            <a:pPr lvl="1"/>
            <a:r>
              <a:rPr lang="en-US" sz="2600" dirty="0"/>
              <a:t>Category</a:t>
            </a:r>
          </a:p>
          <a:p>
            <a:pPr lvl="1"/>
            <a:r>
              <a:rPr lang="en-US" sz="2600" dirty="0"/>
              <a:t>Staff pick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80EF7-566C-4CDE-A76F-F31D91F6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68" y="1886623"/>
            <a:ext cx="5496152" cy="4893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36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71af3243-3dd4-4a8d-8c0d-dd76da1f02a5"/>
    <ds:schemaRef ds:uri="16c05727-aa75-4e4a-9b5f-8a80a1165891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573</Words>
  <Application>Microsoft Office PowerPoint</Application>
  <PresentationFormat>Widescreen</PresentationFormat>
  <Paragraphs>113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Kickstarter Oracle</vt:lpstr>
      <vt:lpstr>Content and agenda</vt:lpstr>
      <vt:lpstr>The Team</vt:lpstr>
      <vt:lpstr>Understand the market- kickstarter example</vt:lpstr>
      <vt:lpstr>Kickstarter oracle Mission statement</vt:lpstr>
      <vt:lpstr>Kickstarter oracle – commercial viability</vt:lpstr>
      <vt:lpstr>Market volume </vt:lpstr>
      <vt:lpstr>Data handling</vt:lpstr>
      <vt:lpstr>Initial observations</vt:lpstr>
      <vt:lpstr>Capital raise Goal per category</vt:lpstr>
      <vt:lpstr>Successful campaigns pledged percent </vt:lpstr>
      <vt:lpstr>Prediction method</vt:lpstr>
      <vt:lpstr>Precision, recall and threshold </vt:lpstr>
      <vt:lpstr>Precision, recall Possible values per method</vt:lpstr>
      <vt:lpstr>Path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2018-12-07T06:47:16Z</dcterms:created>
  <dcterms:modified xsi:type="dcterms:W3CDTF">2018-12-20T10:50:28Z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