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57" r:id="rId3"/>
    <p:sldId id="260" r:id="rId4"/>
    <p:sldId id="258" r:id="rId5"/>
    <p:sldId id="262" r:id="rId6"/>
    <p:sldId id="264" r:id="rId7"/>
    <p:sldId id="263" r:id="rId8"/>
    <p:sldId id="265" r:id="rId9"/>
    <p:sldId id="269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096"/>
    <a:srgbClr val="1C7586"/>
    <a:srgbClr val="0E828C"/>
    <a:srgbClr val="1D7588"/>
    <a:srgbClr val="0E838D"/>
    <a:srgbClr val="038E90"/>
    <a:srgbClr val="087E93"/>
    <a:srgbClr val="0C6B94"/>
    <a:srgbClr val="1D7587"/>
    <a:srgbClr val="039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2"/>
    <p:restoredTop sz="94730"/>
  </p:normalViewPr>
  <p:slideViewPr>
    <p:cSldViewPr snapToObjects="1">
      <p:cViewPr varScale="1">
        <p:scale>
          <a:sx n="172" d="100"/>
          <a:sy n="172" d="100"/>
        </p:scale>
        <p:origin x="1200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5CB7454-15C1-A944-AC37-5542B6D3ECE9}" type="datetime1">
              <a:rPr lang="en-US"/>
              <a:pPr>
                <a:defRPr/>
              </a:pPr>
              <a:t>12/11/22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6CAD9EFA-3E97-9B4D-8EE7-720657CEF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7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1210EC45-414C-6A4E-BBBD-A09AEA33A371}" type="datetime1">
              <a:rPr lang="en-US"/>
              <a:pPr>
                <a:defRPr/>
              </a:pPr>
              <a:t>12/11/22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FE6EDC6-DD80-2D48-A9E8-763FB51E6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406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65" charset="-128"/>
        <a:cs typeface="Geneva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5F1C-3447-014F-A03E-65CA47372F2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5800" y="742950"/>
            <a:ext cx="7772400" cy="1066800"/>
          </a:xfrm>
        </p:spPr>
        <p:txBody>
          <a:bodyPr anchor="ctr"/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5FC10-9685-A346-8AD2-79119408731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600" y="2419350"/>
            <a:ext cx="6400800" cy="12192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1170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6096"/>
                </a:solidFill>
              </a:defRPr>
            </a:lvl1pPr>
            <a:lvl2pPr>
              <a:defRPr>
                <a:solidFill>
                  <a:srgbClr val="006096"/>
                </a:solidFill>
              </a:defRPr>
            </a:lvl2pPr>
            <a:lvl3pPr>
              <a:defRPr>
                <a:solidFill>
                  <a:srgbClr val="006096"/>
                </a:solidFill>
              </a:defRPr>
            </a:lvl3pPr>
            <a:lvl4pPr>
              <a:defRPr>
                <a:solidFill>
                  <a:srgbClr val="006096"/>
                </a:solidFill>
              </a:defRPr>
            </a:lvl4pPr>
            <a:lvl5pPr>
              <a:defRPr>
                <a:solidFill>
                  <a:srgbClr val="00609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05200" y="4781550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6096"/>
                </a:solidFill>
              </a:defRPr>
            </a:lvl1pPr>
          </a:lstStyle>
          <a:p>
            <a:pPr>
              <a:defRPr/>
            </a:pPr>
            <a:fld id="{C6F69E68-A1F7-A441-8DC9-1255D615AC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8149"/>
            <a:ext cx="2057400" cy="3657601"/>
          </a:xfrm>
        </p:spPr>
        <p:txBody>
          <a:bodyPr vert="eaVert"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8149"/>
            <a:ext cx="6019800" cy="3657601"/>
          </a:xfrm>
        </p:spPr>
        <p:txBody>
          <a:bodyPr vert="eaVert"/>
          <a:lstStyle>
            <a:lvl1pPr>
              <a:defRPr>
                <a:solidFill>
                  <a:srgbClr val="006096"/>
                </a:solidFill>
              </a:defRPr>
            </a:lvl1pPr>
            <a:lvl2pPr>
              <a:defRPr>
                <a:solidFill>
                  <a:srgbClr val="006096"/>
                </a:solidFill>
              </a:defRPr>
            </a:lvl2pPr>
            <a:lvl3pPr>
              <a:defRPr>
                <a:solidFill>
                  <a:srgbClr val="006096"/>
                </a:solidFill>
              </a:defRPr>
            </a:lvl3pPr>
            <a:lvl4pPr>
              <a:defRPr>
                <a:solidFill>
                  <a:srgbClr val="006096"/>
                </a:solidFill>
              </a:defRPr>
            </a:lvl4pPr>
            <a:lvl5pPr>
              <a:defRPr>
                <a:solidFill>
                  <a:srgbClr val="00609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467100" y="4767263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D8FFC6-973B-2442-BCAF-B040FDE7B8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4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  <a:lvl2pPr>
              <a:defRPr>
                <a:solidFill>
                  <a:srgbClr val="006096"/>
                </a:solidFill>
              </a:defRPr>
            </a:lvl2pPr>
            <a:lvl3pPr>
              <a:defRPr>
                <a:solidFill>
                  <a:srgbClr val="006096"/>
                </a:solidFill>
              </a:defRPr>
            </a:lvl3pPr>
            <a:lvl4pPr>
              <a:defRPr>
                <a:solidFill>
                  <a:srgbClr val="006096"/>
                </a:solidFill>
              </a:defRPr>
            </a:lvl4pPr>
            <a:lvl5pPr>
              <a:defRPr>
                <a:solidFill>
                  <a:srgbClr val="00609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6096"/>
                </a:solidFill>
              </a:defRPr>
            </a:lvl1pPr>
          </a:lstStyle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9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47950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2809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6096"/>
                </a:solidFill>
              </a:defRPr>
            </a:lvl1pPr>
          </a:lstStyle>
          <a:p>
            <a:pPr>
              <a:defRPr/>
            </a:pPr>
            <a:fld id="{B8643EE7-E1E3-6A41-AED4-ADD0882BF9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8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09701"/>
            <a:ext cx="4038600" cy="2686049"/>
          </a:xfrm>
        </p:spPr>
        <p:txBody>
          <a:bodyPr/>
          <a:lstStyle>
            <a:lvl1pPr>
              <a:defRPr sz="2800">
                <a:solidFill>
                  <a:srgbClr val="006096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09701"/>
            <a:ext cx="4038600" cy="2686049"/>
          </a:xfrm>
        </p:spPr>
        <p:txBody>
          <a:bodyPr/>
          <a:lstStyle>
            <a:lvl1pPr>
              <a:defRPr sz="2800">
                <a:solidFill>
                  <a:srgbClr val="006096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6096"/>
                </a:solidFill>
              </a:defRPr>
            </a:lvl1pPr>
          </a:lstStyle>
          <a:p>
            <a:pPr>
              <a:defRPr/>
            </a:pPr>
            <a:fld id="{2F8EF95E-660F-6F48-9B3C-B3F93E20AC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8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02445"/>
            <a:ext cx="4040188" cy="77390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09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76350"/>
            <a:ext cx="4040188" cy="2963466"/>
          </a:xfrm>
        </p:spPr>
        <p:txBody>
          <a:bodyPr/>
          <a:lstStyle>
            <a:lvl1pPr>
              <a:defRPr sz="2400">
                <a:solidFill>
                  <a:srgbClr val="006096"/>
                </a:solidFill>
              </a:defRPr>
            </a:lvl1pPr>
            <a:lvl2pPr>
              <a:defRPr sz="2000">
                <a:solidFill>
                  <a:srgbClr val="006096"/>
                </a:solidFill>
              </a:defRPr>
            </a:lvl2pPr>
            <a:lvl3pPr>
              <a:defRPr sz="1800">
                <a:solidFill>
                  <a:srgbClr val="006096"/>
                </a:solidFill>
              </a:defRPr>
            </a:lvl3pPr>
            <a:lvl4pPr>
              <a:defRPr sz="1600">
                <a:solidFill>
                  <a:srgbClr val="006096"/>
                </a:solidFill>
              </a:defRPr>
            </a:lvl4pPr>
            <a:lvl5pPr>
              <a:defRPr sz="1600">
                <a:solidFill>
                  <a:srgbClr val="00609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502445"/>
            <a:ext cx="4041775" cy="77390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09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76350"/>
            <a:ext cx="4041775" cy="2963466"/>
          </a:xfrm>
        </p:spPr>
        <p:txBody>
          <a:bodyPr/>
          <a:lstStyle>
            <a:lvl1pPr>
              <a:defRPr sz="2400">
                <a:solidFill>
                  <a:srgbClr val="006096"/>
                </a:solidFill>
              </a:defRPr>
            </a:lvl1pPr>
            <a:lvl2pPr>
              <a:defRPr sz="2000">
                <a:solidFill>
                  <a:srgbClr val="006096"/>
                </a:solidFill>
              </a:defRPr>
            </a:lvl2pPr>
            <a:lvl3pPr>
              <a:defRPr sz="1800">
                <a:solidFill>
                  <a:srgbClr val="006096"/>
                </a:solidFill>
              </a:defRPr>
            </a:lvl3pPr>
            <a:lvl4pPr>
              <a:defRPr sz="1600">
                <a:solidFill>
                  <a:srgbClr val="006096"/>
                </a:solidFill>
              </a:defRPr>
            </a:lvl4pPr>
            <a:lvl5pPr>
              <a:defRPr sz="1600">
                <a:solidFill>
                  <a:srgbClr val="00609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6096"/>
                </a:solidFill>
              </a:defRPr>
            </a:lvl1pPr>
          </a:lstStyle>
          <a:p>
            <a:pPr>
              <a:defRPr/>
            </a:pPr>
            <a:fld id="{57A9B1A9-890C-8B44-BE90-7CB4395EE4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0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6096"/>
                </a:solidFill>
              </a:defRPr>
            </a:lvl1pPr>
          </a:lstStyle>
          <a:p>
            <a:pPr>
              <a:defRPr/>
            </a:pPr>
            <a:fld id="{388F1A38-2662-714D-BA55-F0640804B7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4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6096"/>
                </a:solidFill>
              </a:defRPr>
            </a:lvl1pPr>
          </a:lstStyle>
          <a:p>
            <a:pPr>
              <a:defRPr/>
            </a:pPr>
            <a:fld id="{D5524B65-BD56-BC42-A8D4-F7B262BC0E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3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0"/>
            <a:ext cx="3008313" cy="947738"/>
          </a:xfrm>
        </p:spPr>
        <p:txBody>
          <a:bodyPr anchor="b"/>
          <a:lstStyle>
            <a:lvl1pPr algn="l">
              <a:defRPr sz="2000" b="1"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14351"/>
            <a:ext cx="5111750" cy="3581400"/>
          </a:xfrm>
        </p:spPr>
        <p:txBody>
          <a:bodyPr/>
          <a:lstStyle>
            <a:lvl1pPr>
              <a:defRPr sz="3200">
                <a:solidFill>
                  <a:srgbClr val="006096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57351"/>
            <a:ext cx="3008313" cy="2438400"/>
          </a:xfrm>
        </p:spPr>
        <p:txBody>
          <a:bodyPr/>
          <a:lstStyle>
            <a:lvl1pPr marL="0" indent="0">
              <a:buNone/>
              <a:defRPr sz="1400">
                <a:solidFill>
                  <a:srgbClr val="00609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6096"/>
                </a:solidFill>
              </a:defRPr>
            </a:lvl1pPr>
          </a:lstStyle>
          <a:p>
            <a:pPr>
              <a:defRPr/>
            </a:pPr>
            <a:fld id="{0C045864-67DE-844A-AC03-EBD93572A56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3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375047"/>
          </a:xfrm>
        </p:spPr>
        <p:txBody>
          <a:bodyPr/>
          <a:lstStyle>
            <a:lvl1pPr marL="0" indent="0">
              <a:buNone/>
              <a:defRPr sz="1400">
                <a:solidFill>
                  <a:srgbClr val="00609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6096"/>
                </a:solidFill>
              </a:defRPr>
            </a:lvl1pPr>
          </a:lstStyle>
          <a:p>
            <a:pPr>
              <a:defRPr/>
            </a:pPr>
            <a:fld id="{34742D8B-8594-4B44-80B0-BECC0F075D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90550"/>
            <a:ext cx="8229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19250"/>
            <a:ext cx="82296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alibri"/>
          <a:ea typeface="Geneva" pitchFamily="-65" charset="-128"/>
          <a:cs typeface="Calibri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Calibri"/>
          <a:ea typeface="Geneva" pitchFamily="-65" charset="-128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bg1"/>
          </a:solidFill>
          <a:latin typeface="Calibri"/>
          <a:ea typeface="Geneva" pitchFamily="-65" charset="-128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Calibri"/>
          <a:ea typeface="ヒラギノ角ゴ Pro W3" charset="-128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bg1"/>
          </a:solidFill>
          <a:latin typeface="Calibri"/>
          <a:ea typeface="ヒラギノ角ゴ Pro W3" charset="-128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bg1"/>
          </a:solidFill>
          <a:latin typeface="Calibri"/>
          <a:ea typeface="ヒラギノ角ゴ Pro W3" charset="-128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93B461-7169-5047-801F-ADD6162A02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Credit Card 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F2BC-130E-454E-9865-6F360383A1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Elton Tetteh Okley</a:t>
            </a:r>
          </a:p>
          <a:p>
            <a:r>
              <a:rPr lang="en-US" sz="1400" dirty="0"/>
              <a:t>December 6</a:t>
            </a:r>
            <a:r>
              <a:rPr lang="en-US" sz="1400" baseline="30000" dirty="0"/>
              <a:t>th</a:t>
            </a:r>
            <a:r>
              <a:rPr lang="en-US" sz="1400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61415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6969A-FDF3-2DF2-9939-BAC9FE6E83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1F2FCF-6FF4-71EF-BBF1-CC1F0B18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81400" cy="742950"/>
          </a:xfrm>
        </p:spPr>
        <p:txBody>
          <a:bodyPr/>
          <a:lstStyle/>
          <a:p>
            <a:r>
              <a:rPr lang="en-US" sz="2400" dirty="0"/>
              <a:t>Results – Neural Network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DBA6B59-C125-9CC3-91D5-0336DD0B6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88" y="1124076"/>
            <a:ext cx="3055014" cy="1688024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A68209F-5ED5-971D-4718-E291D8796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263" y="1123950"/>
            <a:ext cx="2396875" cy="1688024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74C6F02-B273-9471-26D1-58492963B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1" y="3128218"/>
            <a:ext cx="2133602" cy="10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4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6969A-FDF3-2DF2-9939-BAC9FE6E83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1F2FCF-6FF4-71EF-BBF1-CC1F0B18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81400" cy="742950"/>
          </a:xfrm>
        </p:spPr>
        <p:txBody>
          <a:bodyPr/>
          <a:lstStyle/>
          <a:p>
            <a:r>
              <a:rPr lang="en-US" sz="2400" dirty="0"/>
              <a:t>Model Comparison</a:t>
            </a:r>
          </a:p>
        </p:txBody>
      </p:sp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0AE861E-C4F8-35F6-4529-4FB39F92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76" y="1276350"/>
            <a:ext cx="2872247" cy="14478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B7AB0DD-4C27-0006-541F-C887D75F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" y="1276350"/>
            <a:ext cx="2872248" cy="14478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2E52016-87C4-9136-97AA-2D347C676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399" y="1258434"/>
            <a:ext cx="2872249" cy="144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8C9139-C40F-8E79-148F-0EF2BD7D9378}"/>
              </a:ext>
            </a:extLst>
          </p:cNvPr>
          <p:cNvSpPr txBox="1"/>
          <p:nvPr/>
        </p:nvSpPr>
        <p:spPr>
          <a:xfrm>
            <a:off x="381000" y="895350"/>
            <a:ext cx="1999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674A49-5C56-02C8-BEF6-0CB6A4987232}"/>
              </a:ext>
            </a:extLst>
          </p:cNvPr>
          <p:cNvSpPr txBox="1"/>
          <p:nvPr/>
        </p:nvSpPr>
        <p:spPr>
          <a:xfrm>
            <a:off x="3276600" y="895350"/>
            <a:ext cx="1999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 Forest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8B6500-D618-F1BB-95D9-C3F96AF3C76B}"/>
              </a:ext>
            </a:extLst>
          </p:cNvPr>
          <p:cNvSpPr txBox="1"/>
          <p:nvPr/>
        </p:nvSpPr>
        <p:spPr>
          <a:xfrm>
            <a:off x="6400800" y="895350"/>
            <a:ext cx="1999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Neural Network</a:t>
            </a:r>
          </a:p>
        </p:txBody>
      </p:sp>
      <p:pic>
        <p:nvPicPr>
          <p:cNvPr id="13" name="Picture 12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8858C573-9E07-550B-E361-D64A52867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84" y="2755900"/>
            <a:ext cx="2589184" cy="1720003"/>
          </a:xfrm>
          <a:prstGeom prst="rect">
            <a:avLst/>
          </a:prstGeom>
        </p:spPr>
      </p:pic>
      <p:pic>
        <p:nvPicPr>
          <p:cNvPr id="14" name="Picture 1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56C4E24-70A1-27D9-0DEF-E31E8F1F3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2755899"/>
            <a:ext cx="2589185" cy="1720003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EC38AF95-4065-E812-3926-08594D79F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2755899"/>
            <a:ext cx="2589183" cy="17200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69450B3-B17C-FB12-7ED8-316ABD236AC5}"/>
              </a:ext>
            </a:extLst>
          </p:cNvPr>
          <p:cNvSpPr/>
          <p:nvPr/>
        </p:nvSpPr>
        <p:spPr>
          <a:xfrm>
            <a:off x="34004" y="1885950"/>
            <a:ext cx="9097296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5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A92F7F-6CFA-8197-A9DB-7875278CC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and Neural Network are better predictors of credit fraud.</a:t>
            </a:r>
          </a:p>
          <a:p>
            <a:r>
              <a:rPr lang="en-US" dirty="0"/>
              <a:t>Further studies:</a:t>
            </a:r>
          </a:p>
          <a:p>
            <a:pPr lvl="1"/>
            <a:r>
              <a:rPr lang="en-US" dirty="0"/>
              <a:t>Use SMOTE to balance data</a:t>
            </a:r>
          </a:p>
          <a:p>
            <a:pPr lvl="1"/>
            <a:r>
              <a:rPr lang="en-US" dirty="0"/>
              <a:t>Perform </a:t>
            </a:r>
            <a:r>
              <a:rPr lang="en-US" b="1" dirty="0" err="1"/>
              <a:t>GridSearchCV</a:t>
            </a:r>
            <a:r>
              <a:rPr lang="en-US" dirty="0"/>
              <a:t> on Random Forest to identify optimal hyperparameters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91E11-6C91-F64C-90B5-39DD70E57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742D8B-8594-4B44-80B0-BECC0F075DC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5952C3-C646-20C4-97D6-37FD783765F1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4191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6096"/>
                </a:solidFill>
                <a:latin typeface="Calibri"/>
                <a:ea typeface="Geneva" pitchFamily="-65" charset="-128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9pPr>
          </a:lstStyle>
          <a:p>
            <a:pPr algn="ctr"/>
            <a:r>
              <a:rPr lang="en-US" sz="2400" b="0" dirty="0"/>
              <a:t>Conclusion &amp; Future Studies</a:t>
            </a:r>
          </a:p>
        </p:txBody>
      </p:sp>
    </p:spTree>
    <p:extLst>
      <p:ext uri="{BB962C8B-B14F-4D97-AF65-F5344CB8AC3E}">
        <p14:creationId xmlns:p14="http://schemas.microsoft.com/office/powerpoint/2010/main" val="416292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66ED-4D45-E44D-B8B1-9C2A3101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3627-267D-004F-94BF-63E6F1C2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E2337-1E4F-774E-919D-D374915A7E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4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C9EA8B0-6B20-A3AD-CC86-0B473C5B7A50}"/>
              </a:ext>
            </a:extLst>
          </p:cNvPr>
          <p:cNvCxnSpPr>
            <a:cxnSpLocks/>
          </p:cNvCxnSpPr>
          <p:nvPr/>
        </p:nvCxnSpPr>
        <p:spPr>
          <a:xfrm>
            <a:off x="4057653" y="3143253"/>
            <a:ext cx="1543053" cy="0"/>
          </a:xfrm>
          <a:prstGeom prst="line">
            <a:avLst/>
          </a:prstGeom>
          <a:ln w="19050">
            <a:solidFill>
              <a:srgbClr val="256D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D4D6A8C-A15D-A542-3CA4-B7115A121C71}"/>
              </a:ext>
            </a:extLst>
          </p:cNvPr>
          <p:cNvCxnSpPr>
            <a:cxnSpLocks/>
          </p:cNvCxnSpPr>
          <p:nvPr/>
        </p:nvCxnSpPr>
        <p:spPr>
          <a:xfrm>
            <a:off x="2514599" y="3143253"/>
            <a:ext cx="1543053" cy="0"/>
          </a:xfrm>
          <a:prstGeom prst="line">
            <a:avLst/>
          </a:prstGeom>
          <a:ln w="19050">
            <a:solidFill>
              <a:srgbClr val="256D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FFC9BF-E077-CE5C-3F88-7147EB60CA7D}"/>
              </a:ext>
            </a:extLst>
          </p:cNvPr>
          <p:cNvCxnSpPr>
            <a:cxnSpLocks/>
          </p:cNvCxnSpPr>
          <p:nvPr/>
        </p:nvCxnSpPr>
        <p:spPr>
          <a:xfrm>
            <a:off x="971547" y="3143253"/>
            <a:ext cx="1543053" cy="0"/>
          </a:xfrm>
          <a:prstGeom prst="line">
            <a:avLst/>
          </a:prstGeom>
          <a:ln w="19050">
            <a:solidFill>
              <a:srgbClr val="256D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4AAA948-613A-9104-18B9-DBF40C67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81400" cy="742950"/>
          </a:xfrm>
        </p:spPr>
        <p:txBody>
          <a:bodyPr/>
          <a:lstStyle/>
          <a:p>
            <a:r>
              <a:rPr lang="en-US" sz="2400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AE49F-D598-5481-23CF-4FA1750D71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F8207E-B1F9-CDD0-7175-2DE18BE476B1}"/>
              </a:ext>
            </a:extLst>
          </p:cNvPr>
          <p:cNvCxnSpPr>
            <a:cxnSpLocks/>
          </p:cNvCxnSpPr>
          <p:nvPr/>
        </p:nvCxnSpPr>
        <p:spPr>
          <a:xfrm>
            <a:off x="0" y="3143253"/>
            <a:ext cx="914400" cy="0"/>
          </a:xfrm>
          <a:prstGeom prst="line">
            <a:avLst/>
          </a:prstGeom>
          <a:ln w="19050">
            <a:solidFill>
              <a:srgbClr val="256D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3F5336E-97B7-9C91-859C-CF5CE08E15FB}"/>
              </a:ext>
            </a:extLst>
          </p:cNvPr>
          <p:cNvSpPr/>
          <p:nvPr/>
        </p:nvSpPr>
        <p:spPr>
          <a:xfrm>
            <a:off x="838200" y="3067053"/>
            <a:ext cx="152400" cy="152400"/>
          </a:xfrm>
          <a:prstGeom prst="ellipse">
            <a:avLst/>
          </a:prstGeom>
          <a:solidFill>
            <a:srgbClr val="256D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nut 39">
            <a:extLst>
              <a:ext uri="{FF2B5EF4-FFF2-40B4-BE49-F238E27FC236}">
                <a16:creationId xmlns:a16="http://schemas.microsoft.com/office/drawing/2014/main" id="{195B70C1-2F69-474C-F82D-0DD5904CB17C}"/>
              </a:ext>
            </a:extLst>
          </p:cNvPr>
          <p:cNvSpPr/>
          <p:nvPr/>
        </p:nvSpPr>
        <p:spPr>
          <a:xfrm>
            <a:off x="571497" y="2800350"/>
            <a:ext cx="685805" cy="685805"/>
          </a:xfrm>
          <a:prstGeom prst="donut">
            <a:avLst>
              <a:gd name="adj" fmla="val 3099"/>
            </a:avLst>
          </a:prstGeom>
          <a:solidFill>
            <a:srgbClr val="256D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Donut 40">
            <a:extLst>
              <a:ext uri="{FF2B5EF4-FFF2-40B4-BE49-F238E27FC236}">
                <a16:creationId xmlns:a16="http://schemas.microsoft.com/office/drawing/2014/main" id="{943E4DDD-3549-CCD0-4DB1-48B2447FE365}"/>
              </a:ext>
            </a:extLst>
          </p:cNvPr>
          <p:cNvSpPr/>
          <p:nvPr/>
        </p:nvSpPr>
        <p:spPr>
          <a:xfrm>
            <a:off x="696683" y="2925536"/>
            <a:ext cx="435434" cy="435434"/>
          </a:xfrm>
          <a:prstGeom prst="donut">
            <a:avLst>
              <a:gd name="adj" fmla="val 3099"/>
            </a:avLst>
          </a:prstGeom>
          <a:solidFill>
            <a:srgbClr val="256D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ACC424-2CD5-5C2F-E40E-09B4BD8064FC}"/>
              </a:ext>
            </a:extLst>
          </p:cNvPr>
          <p:cNvCxnSpPr>
            <a:cxnSpLocks/>
          </p:cNvCxnSpPr>
          <p:nvPr/>
        </p:nvCxnSpPr>
        <p:spPr>
          <a:xfrm>
            <a:off x="914399" y="3486155"/>
            <a:ext cx="0" cy="457195"/>
          </a:xfrm>
          <a:prstGeom prst="line">
            <a:avLst/>
          </a:prstGeom>
          <a:ln w="19050">
            <a:solidFill>
              <a:srgbClr val="256D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28F9C67D-2F0B-14F4-3D4B-D2A5C2DE2E32}"/>
              </a:ext>
            </a:extLst>
          </p:cNvPr>
          <p:cNvSpPr/>
          <p:nvPr/>
        </p:nvSpPr>
        <p:spPr>
          <a:xfrm>
            <a:off x="381002" y="2609856"/>
            <a:ext cx="1066794" cy="1066794"/>
          </a:xfrm>
          <a:prstGeom prst="arc">
            <a:avLst>
              <a:gd name="adj1" fmla="val 5429816"/>
              <a:gd name="adj2" fmla="val 10787135"/>
            </a:avLst>
          </a:prstGeom>
          <a:ln>
            <a:solidFill>
              <a:srgbClr val="256D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2F6D59-CFE4-FA9D-47F3-55143AC633C2}"/>
              </a:ext>
            </a:extLst>
          </p:cNvPr>
          <p:cNvSpPr/>
          <p:nvPr/>
        </p:nvSpPr>
        <p:spPr>
          <a:xfrm>
            <a:off x="856686" y="3867144"/>
            <a:ext cx="114297" cy="114297"/>
          </a:xfrm>
          <a:prstGeom prst="ellipse">
            <a:avLst/>
          </a:prstGeom>
          <a:solidFill>
            <a:srgbClr val="256D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FB43A0E-7A98-F4A6-568B-5C4E83D6A4E8}"/>
              </a:ext>
            </a:extLst>
          </p:cNvPr>
          <p:cNvSpPr/>
          <p:nvPr/>
        </p:nvSpPr>
        <p:spPr>
          <a:xfrm>
            <a:off x="2438401" y="3067053"/>
            <a:ext cx="152400" cy="152400"/>
          </a:xfrm>
          <a:prstGeom prst="ellipse">
            <a:avLst/>
          </a:prstGeom>
          <a:solidFill>
            <a:srgbClr val="256D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nut 56">
            <a:extLst>
              <a:ext uri="{FF2B5EF4-FFF2-40B4-BE49-F238E27FC236}">
                <a16:creationId xmlns:a16="http://schemas.microsoft.com/office/drawing/2014/main" id="{AB08DBD5-213C-0A27-1E5D-8CB95D60501A}"/>
              </a:ext>
            </a:extLst>
          </p:cNvPr>
          <p:cNvSpPr/>
          <p:nvPr/>
        </p:nvSpPr>
        <p:spPr>
          <a:xfrm>
            <a:off x="2171698" y="2800350"/>
            <a:ext cx="685805" cy="685805"/>
          </a:xfrm>
          <a:prstGeom prst="donut">
            <a:avLst>
              <a:gd name="adj" fmla="val 3099"/>
            </a:avLst>
          </a:prstGeom>
          <a:solidFill>
            <a:srgbClr val="256D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Donut 57">
            <a:extLst>
              <a:ext uri="{FF2B5EF4-FFF2-40B4-BE49-F238E27FC236}">
                <a16:creationId xmlns:a16="http://schemas.microsoft.com/office/drawing/2014/main" id="{6B9F8895-FA77-5160-C618-BD54444948CA}"/>
              </a:ext>
            </a:extLst>
          </p:cNvPr>
          <p:cNvSpPr/>
          <p:nvPr/>
        </p:nvSpPr>
        <p:spPr>
          <a:xfrm>
            <a:off x="2296884" y="2925536"/>
            <a:ext cx="435434" cy="435434"/>
          </a:xfrm>
          <a:prstGeom prst="donut">
            <a:avLst>
              <a:gd name="adj" fmla="val 3099"/>
            </a:avLst>
          </a:prstGeom>
          <a:solidFill>
            <a:srgbClr val="256D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022F66A-DCF4-82AA-34FB-D5C3D9E7C9AE}"/>
              </a:ext>
            </a:extLst>
          </p:cNvPr>
          <p:cNvCxnSpPr>
            <a:cxnSpLocks/>
          </p:cNvCxnSpPr>
          <p:nvPr/>
        </p:nvCxnSpPr>
        <p:spPr>
          <a:xfrm>
            <a:off x="2514600" y="2343150"/>
            <a:ext cx="0" cy="457200"/>
          </a:xfrm>
          <a:prstGeom prst="line">
            <a:avLst/>
          </a:prstGeom>
          <a:ln w="19050">
            <a:solidFill>
              <a:srgbClr val="256D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076159BF-A525-5801-00B5-06762A13DAD0}"/>
              </a:ext>
            </a:extLst>
          </p:cNvPr>
          <p:cNvSpPr/>
          <p:nvPr/>
        </p:nvSpPr>
        <p:spPr>
          <a:xfrm rot="5400000">
            <a:off x="1981203" y="2609856"/>
            <a:ext cx="1066794" cy="1066794"/>
          </a:xfrm>
          <a:prstGeom prst="arc">
            <a:avLst>
              <a:gd name="adj1" fmla="val 5352141"/>
              <a:gd name="adj2" fmla="val 10787135"/>
            </a:avLst>
          </a:prstGeom>
          <a:ln>
            <a:solidFill>
              <a:srgbClr val="256D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63337C8-079C-DB6C-B792-5455EAE03D41}"/>
              </a:ext>
            </a:extLst>
          </p:cNvPr>
          <p:cNvSpPr/>
          <p:nvPr/>
        </p:nvSpPr>
        <p:spPr>
          <a:xfrm>
            <a:off x="2457449" y="2286001"/>
            <a:ext cx="114297" cy="114297"/>
          </a:xfrm>
          <a:prstGeom prst="ellipse">
            <a:avLst/>
          </a:prstGeom>
          <a:solidFill>
            <a:srgbClr val="256D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42FD193-5F1A-1D94-653E-1A7E8F891C6C}"/>
              </a:ext>
            </a:extLst>
          </p:cNvPr>
          <p:cNvSpPr/>
          <p:nvPr/>
        </p:nvSpPr>
        <p:spPr>
          <a:xfrm>
            <a:off x="3981454" y="3067053"/>
            <a:ext cx="152400" cy="152400"/>
          </a:xfrm>
          <a:prstGeom prst="ellipse">
            <a:avLst/>
          </a:prstGeom>
          <a:solidFill>
            <a:srgbClr val="256D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nut 63">
            <a:extLst>
              <a:ext uri="{FF2B5EF4-FFF2-40B4-BE49-F238E27FC236}">
                <a16:creationId xmlns:a16="http://schemas.microsoft.com/office/drawing/2014/main" id="{ABD301D2-9C42-5B85-B177-97ED95757FB7}"/>
              </a:ext>
            </a:extLst>
          </p:cNvPr>
          <p:cNvSpPr/>
          <p:nvPr/>
        </p:nvSpPr>
        <p:spPr>
          <a:xfrm>
            <a:off x="3714751" y="2800350"/>
            <a:ext cx="685805" cy="685805"/>
          </a:xfrm>
          <a:prstGeom prst="donut">
            <a:avLst>
              <a:gd name="adj" fmla="val 3099"/>
            </a:avLst>
          </a:prstGeom>
          <a:solidFill>
            <a:srgbClr val="256D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Donut 64">
            <a:extLst>
              <a:ext uri="{FF2B5EF4-FFF2-40B4-BE49-F238E27FC236}">
                <a16:creationId xmlns:a16="http://schemas.microsoft.com/office/drawing/2014/main" id="{56C6C4F4-B3C0-CDC4-8585-C89419E7E1E5}"/>
              </a:ext>
            </a:extLst>
          </p:cNvPr>
          <p:cNvSpPr/>
          <p:nvPr/>
        </p:nvSpPr>
        <p:spPr>
          <a:xfrm>
            <a:off x="3839937" y="2925536"/>
            <a:ext cx="435434" cy="435434"/>
          </a:xfrm>
          <a:prstGeom prst="donut">
            <a:avLst>
              <a:gd name="adj" fmla="val 3099"/>
            </a:avLst>
          </a:prstGeom>
          <a:solidFill>
            <a:srgbClr val="256D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D715971-6464-7F03-7992-0AE499185026}"/>
              </a:ext>
            </a:extLst>
          </p:cNvPr>
          <p:cNvCxnSpPr>
            <a:cxnSpLocks/>
          </p:cNvCxnSpPr>
          <p:nvPr/>
        </p:nvCxnSpPr>
        <p:spPr>
          <a:xfrm>
            <a:off x="4057653" y="3486155"/>
            <a:ext cx="0" cy="761995"/>
          </a:xfrm>
          <a:prstGeom prst="line">
            <a:avLst/>
          </a:prstGeom>
          <a:ln w="19050">
            <a:solidFill>
              <a:srgbClr val="256D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Arc 66">
            <a:extLst>
              <a:ext uri="{FF2B5EF4-FFF2-40B4-BE49-F238E27FC236}">
                <a16:creationId xmlns:a16="http://schemas.microsoft.com/office/drawing/2014/main" id="{DAE4E114-C3B8-F646-E278-B2EB49ABF607}"/>
              </a:ext>
            </a:extLst>
          </p:cNvPr>
          <p:cNvSpPr/>
          <p:nvPr/>
        </p:nvSpPr>
        <p:spPr>
          <a:xfrm>
            <a:off x="3524256" y="2609856"/>
            <a:ext cx="1066794" cy="1066794"/>
          </a:xfrm>
          <a:prstGeom prst="arc">
            <a:avLst>
              <a:gd name="adj1" fmla="val 5394542"/>
              <a:gd name="adj2" fmla="val 10787135"/>
            </a:avLst>
          </a:prstGeom>
          <a:ln>
            <a:solidFill>
              <a:srgbClr val="256D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D8469FA-E8A4-54CD-78CB-C31989DF7329}"/>
              </a:ext>
            </a:extLst>
          </p:cNvPr>
          <p:cNvSpPr/>
          <p:nvPr/>
        </p:nvSpPr>
        <p:spPr>
          <a:xfrm>
            <a:off x="4000504" y="4191001"/>
            <a:ext cx="114297" cy="114297"/>
          </a:xfrm>
          <a:prstGeom prst="ellipse">
            <a:avLst/>
          </a:prstGeom>
          <a:solidFill>
            <a:srgbClr val="256D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92D8523-3368-1A52-6089-83E2B40E8930}"/>
              </a:ext>
            </a:extLst>
          </p:cNvPr>
          <p:cNvSpPr/>
          <p:nvPr/>
        </p:nvSpPr>
        <p:spPr>
          <a:xfrm>
            <a:off x="5524506" y="3067053"/>
            <a:ext cx="152400" cy="152400"/>
          </a:xfrm>
          <a:prstGeom prst="ellipse">
            <a:avLst/>
          </a:prstGeom>
          <a:solidFill>
            <a:srgbClr val="256D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nut 72">
            <a:extLst>
              <a:ext uri="{FF2B5EF4-FFF2-40B4-BE49-F238E27FC236}">
                <a16:creationId xmlns:a16="http://schemas.microsoft.com/office/drawing/2014/main" id="{F6CFCB85-71BC-5C73-FEED-6F2883FA3A83}"/>
              </a:ext>
            </a:extLst>
          </p:cNvPr>
          <p:cNvSpPr/>
          <p:nvPr/>
        </p:nvSpPr>
        <p:spPr>
          <a:xfrm>
            <a:off x="5257803" y="2800350"/>
            <a:ext cx="685805" cy="685805"/>
          </a:xfrm>
          <a:prstGeom prst="donut">
            <a:avLst>
              <a:gd name="adj" fmla="val 3099"/>
            </a:avLst>
          </a:prstGeom>
          <a:solidFill>
            <a:srgbClr val="256D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EEFFCCBB-5E79-1992-8645-9F2A20439C63}"/>
              </a:ext>
            </a:extLst>
          </p:cNvPr>
          <p:cNvSpPr/>
          <p:nvPr/>
        </p:nvSpPr>
        <p:spPr>
          <a:xfrm>
            <a:off x="5382989" y="2925536"/>
            <a:ext cx="435434" cy="435434"/>
          </a:xfrm>
          <a:prstGeom prst="donut">
            <a:avLst>
              <a:gd name="adj" fmla="val 3099"/>
            </a:avLst>
          </a:prstGeom>
          <a:solidFill>
            <a:srgbClr val="256D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118404-14EB-95DB-664E-0A15EC16CEE1}"/>
              </a:ext>
            </a:extLst>
          </p:cNvPr>
          <p:cNvCxnSpPr>
            <a:cxnSpLocks/>
          </p:cNvCxnSpPr>
          <p:nvPr/>
        </p:nvCxnSpPr>
        <p:spPr>
          <a:xfrm>
            <a:off x="5600705" y="1885950"/>
            <a:ext cx="0" cy="914400"/>
          </a:xfrm>
          <a:prstGeom prst="line">
            <a:avLst/>
          </a:prstGeom>
          <a:ln w="19050">
            <a:solidFill>
              <a:srgbClr val="256D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Arc 75">
            <a:extLst>
              <a:ext uri="{FF2B5EF4-FFF2-40B4-BE49-F238E27FC236}">
                <a16:creationId xmlns:a16="http://schemas.microsoft.com/office/drawing/2014/main" id="{5B5E6166-0745-AFEA-692C-1E02ED878953}"/>
              </a:ext>
            </a:extLst>
          </p:cNvPr>
          <p:cNvSpPr/>
          <p:nvPr/>
        </p:nvSpPr>
        <p:spPr>
          <a:xfrm rot="5400000">
            <a:off x="5067308" y="2609856"/>
            <a:ext cx="1066794" cy="1066794"/>
          </a:xfrm>
          <a:prstGeom prst="arc">
            <a:avLst>
              <a:gd name="adj1" fmla="val 5352141"/>
              <a:gd name="adj2" fmla="val 10787135"/>
            </a:avLst>
          </a:prstGeom>
          <a:ln>
            <a:solidFill>
              <a:srgbClr val="256D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FC0D846-3E03-D145-D989-7FB8CB6F5861}"/>
              </a:ext>
            </a:extLst>
          </p:cNvPr>
          <p:cNvSpPr/>
          <p:nvPr/>
        </p:nvSpPr>
        <p:spPr>
          <a:xfrm>
            <a:off x="5543556" y="1828801"/>
            <a:ext cx="114297" cy="114297"/>
          </a:xfrm>
          <a:prstGeom prst="ellipse">
            <a:avLst/>
          </a:prstGeom>
          <a:solidFill>
            <a:srgbClr val="256D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E188E7-A71E-8454-E2E3-BE0DB3B354B0}"/>
              </a:ext>
            </a:extLst>
          </p:cNvPr>
          <p:cNvSpPr txBox="1"/>
          <p:nvPr/>
        </p:nvSpPr>
        <p:spPr>
          <a:xfrm>
            <a:off x="529661" y="2483027"/>
            <a:ext cx="75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256D85"/>
                </a:solidFill>
              </a:rPr>
              <a:t>2019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38226E-8F96-169A-07F3-1492DDF0DFE6}"/>
              </a:ext>
            </a:extLst>
          </p:cNvPr>
          <p:cNvSpPr txBox="1"/>
          <p:nvPr/>
        </p:nvSpPr>
        <p:spPr>
          <a:xfrm>
            <a:off x="2137732" y="3456912"/>
            <a:ext cx="75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256D85"/>
                </a:solidFill>
              </a:rPr>
              <a:t>2020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5EE6837-8861-3A64-3252-B26BB4F71FB5}"/>
              </a:ext>
            </a:extLst>
          </p:cNvPr>
          <p:cNvSpPr txBox="1"/>
          <p:nvPr/>
        </p:nvSpPr>
        <p:spPr>
          <a:xfrm>
            <a:off x="3673769" y="2485061"/>
            <a:ext cx="75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256D85"/>
                </a:solidFill>
              </a:rPr>
              <a:t>2021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452275E-6225-FB26-961C-59632835CFBE}"/>
              </a:ext>
            </a:extLst>
          </p:cNvPr>
          <p:cNvSpPr txBox="1"/>
          <p:nvPr/>
        </p:nvSpPr>
        <p:spPr>
          <a:xfrm>
            <a:off x="5219435" y="3450677"/>
            <a:ext cx="75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256D85"/>
                </a:solidFill>
              </a:rPr>
              <a:t>2022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9CF485E-94EE-E98D-DB50-520315AF82C3}"/>
              </a:ext>
            </a:extLst>
          </p:cNvPr>
          <p:cNvSpPr txBox="1"/>
          <p:nvPr/>
        </p:nvSpPr>
        <p:spPr>
          <a:xfrm>
            <a:off x="499839" y="3981441"/>
            <a:ext cx="817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56D85"/>
                </a:solidFill>
              </a:rPr>
              <a:t>$28.7bn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12AB205-4E30-8DDD-5D17-3E7B866BC3A2}"/>
              </a:ext>
            </a:extLst>
          </p:cNvPr>
          <p:cNvSpPr txBox="1"/>
          <p:nvPr/>
        </p:nvSpPr>
        <p:spPr>
          <a:xfrm>
            <a:off x="2105705" y="2058112"/>
            <a:ext cx="817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56D85"/>
                </a:solidFill>
              </a:rPr>
              <a:t>$28.6bn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79CC34E-CDCC-576D-89F4-69BE77A88479}"/>
              </a:ext>
            </a:extLst>
          </p:cNvPr>
          <p:cNvSpPr txBox="1"/>
          <p:nvPr/>
        </p:nvSpPr>
        <p:spPr>
          <a:xfrm>
            <a:off x="3645539" y="4299411"/>
            <a:ext cx="817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56D85"/>
                </a:solidFill>
              </a:rPr>
              <a:t>$32.2bn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35204AF-CC5D-BC24-33E9-595560E1B99F}"/>
              </a:ext>
            </a:extLst>
          </p:cNvPr>
          <p:cNvSpPr txBox="1"/>
          <p:nvPr/>
        </p:nvSpPr>
        <p:spPr>
          <a:xfrm>
            <a:off x="5190937" y="1580275"/>
            <a:ext cx="817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56D85"/>
                </a:solidFill>
              </a:rPr>
              <a:t>$34.4bn</a:t>
            </a:r>
          </a:p>
        </p:txBody>
      </p:sp>
      <p:pic>
        <p:nvPicPr>
          <p:cNvPr id="96" name="Picture 95" descr="Graphical user interface&#10;&#10;Description automatically generated">
            <a:extLst>
              <a:ext uri="{FF2B5EF4-FFF2-40B4-BE49-F238E27FC236}">
                <a16:creationId xmlns:a16="http://schemas.microsoft.com/office/drawing/2014/main" id="{705A2E57-64E1-0EFD-3068-F0144266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814" y="220670"/>
            <a:ext cx="3581401" cy="1211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8D8CB9-C0F5-AAE1-BB79-039A09E5568E}"/>
              </a:ext>
            </a:extLst>
          </p:cNvPr>
          <p:cNvSpPr txBox="1"/>
          <p:nvPr/>
        </p:nvSpPr>
        <p:spPr>
          <a:xfrm>
            <a:off x="5410200" y="4324350"/>
            <a:ext cx="38318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Source: https://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wallethub.com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/cc/credit-debit-card-fraud-statistics/25725</a:t>
            </a:r>
          </a:p>
        </p:txBody>
      </p:sp>
    </p:spTree>
    <p:extLst>
      <p:ext uri="{BB962C8B-B14F-4D97-AF65-F5344CB8AC3E}">
        <p14:creationId xmlns:p14="http://schemas.microsoft.com/office/powerpoint/2010/main" val="13270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A92F7F-6CFA-8197-A9DB-7875278CC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obtained from </a:t>
            </a:r>
            <a:r>
              <a:rPr lang="en-US" dirty="0" err="1"/>
              <a:t>kaggle.com</a:t>
            </a:r>
            <a:endParaRPr lang="en-US" dirty="0"/>
          </a:p>
          <a:p>
            <a:r>
              <a:rPr lang="en-US" dirty="0"/>
              <a:t>Contains transactions made by European credit cards on Sept’13</a:t>
            </a:r>
          </a:p>
          <a:p>
            <a:r>
              <a:rPr lang="en-US" dirty="0"/>
              <a:t>Features transformed by PCA except amount of transaction</a:t>
            </a:r>
          </a:p>
          <a:p>
            <a:r>
              <a:rPr lang="en-US" dirty="0"/>
              <a:t>Dependent variable flags fraud transactions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91E11-6C91-F64C-90B5-39DD70E57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742D8B-8594-4B44-80B0-BECC0F075DC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14FB12A-6865-C78C-742F-A13C5E9B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81400" cy="742950"/>
          </a:xfrm>
        </p:spPr>
        <p:txBody>
          <a:bodyPr/>
          <a:lstStyle/>
          <a:p>
            <a:r>
              <a:rPr lang="en-US" sz="2400" dirty="0"/>
              <a:t>Data</a:t>
            </a: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71B7BD65-6338-7873-466A-066245DD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87119"/>
            <a:ext cx="2308933" cy="173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3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C26C0-2186-D10E-EDA2-23F54FEBB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2684D6-852D-1872-59AF-835C2FE3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81400" cy="742950"/>
          </a:xfrm>
        </p:spPr>
        <p:txBody>
          <a:bodyPr/>
          <a:lstStyle/>
          <a:p>
            <a:r>
              <a:rPr lang="en-US" sz="2400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F8D1D-2EFA-BD80-3F66-902B812B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856316"/>
            <a:ext cx="2743200" cy="1804546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F24AC14E-9143-1B02-9706-AD3D60316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9250"/>
            <a:ext cx="8229600" cy="2651125"/>
          </a:xfrm>
        </p:spPr>
        <p:txBody>
          <a:bodyPr/>
          <a:lstStyle/>
          <a:p>
            <a:r>
              <a:rPr lang="en-US" dirty="0"/>
              <a:t>Contains 284,806 observations</a:t>
            </a:r>
          </a:p>
          <a:p>
            <a:r>
              <a:rPr lang="en-US" dirty="0"/>
              <a:t>31 Variables</a:t>
            </a:r>
          </a:p>
          <a:p>
            <a:r>
              <a:rPr lang="en-US" dirty="0"/>
              <a:t>Highly unbalanced</a:t>
            </a:r>
          </a:p>
          <a:p>
            <a:pPr lvl="1"/>
            <a:r>
              <a:rPr lang="en-US" dirty="0"/>
              <a:t>%Fraud: 99.8%</a:t>
            </a:r>
          </a:p>
          <a:p>
            <a:pPr lvl="1"/>
            <a:r>
              <a:rPr lang="en-US" dirty="0"/>
              <a:t>%Non-fraud: 0.2%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1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614D9-8558-9009-1641-9AFB78A2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153AB3-DE0F-A933-0836-2AF3F79D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81400" cy="742950"/>
          </a:xfrm>
        </p:spPr>
        <p:txBody>
          <a:bodyPr/>
          <a:lstStyle/>
          <a:p>
            <a:r>
              <a:rPr lang="en-US" sz="2400" dirty="0"/>
              <a:t>Methodology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7A19412-2D3D-70A4-4395-956F858919A5}"/>
              </a:ext>
            </a:extLst>
          </p:cNvPr>
          <p:cNvSpPr/>
          <p:nvPr/>
        </p:nvSpPr>
        <p:spPr>
          <a:xfrm>
            <a:off x="861729" y="1733550"/>
            <a:ext cx="7420542" cy="1676400"/>
          </a:xfrm>
          <a:custGeom>
            <a:avLst/>
            <a:gdLst>
              <a:gd name="connsiteX0" fmla="*/ 3710271 w 7420542"/>
              <a:gd name="connsiteY0" fmla="*/ 0 h 1676400"/>
              <a:gd name="connsiteX1" fmla="*/ 4568768 w 7420542"/>
              <a:gd name="connsiteY1" fmla="*/ 699695 h 1676400"/>
              <a:gd name="connsiteX2" fmla="*/ 4582730 w 7420542"/>
              <a:gd name="connsiteY2" fmla="*/ 838200 h 1676400"/>
              <a:gd name="connsiteX3" fmla="*/ 4580579 w 7420542"/>
              <a:gd name="connsiteY3" fmla="*/ 838200 h 1676400"/>
              <a:gd name="connsiteX4" fmla="*/ 4587586 w 7420542"/>
              <a:gd name="connsiteY4" fmla="*/ 907703 h 1676400"/>
              <a:gd name="connsiteX5" fmla="*/ 5129177 w 7420542"/>
              <a:gd name="connsiteY5" fmla="*/ 1349113 h 1676400"/>
              <a:gd name="connsiteX6" fmla="*/ 5670769 w 7420542"/>
              <a:gd name="connsiteY6" fmla="*/ 907703 h 1676400"/>
              <a:gd name="connsiteX7" fmla="*/ 5677775 w 7420542"/>
              <a:gd name="connsiteY7" fmla="*/ 838200 h 1676400"/>
              <a:gd name="connsiteX8" fmla="*/ 5675624 w 7420542"/>
              <a:gd name="connsiteY8" fmla="*/ 838200 h 1676400"/>
              <a:gd name="connsiteX9" fmla="*/ 5689587 w 7420542"/>
              <a:gd name="connsiteY9" fmla="*/ 699695 h 1676400"/>
              <a:gd name="connsiteX10" fmla="*/ 6548083 w 7420542"/>
              <a:gd name="connsiteY10" fmla="*/ 0 h 1676400"/>
              <a:gd name="connsiteX11" fmla="*/ 7406580 w 7420542"/>
              <a:gd name="connsiteY11" fmla="*/ 699695 h 1676400"/>
              <a:gd name="connsiteX12" fmla="*/ 7420542 w 7420542"/>
              <a:gd name="connsiteY12" fmla="*/ 838200 h 1676400"/>
              <a:gd name="connsiteX13" fmla="*/ 7420125 w 7420542"/>
              <a:gd name="connsiteY13" fmla="*/ 838200 h 1676400"/>
              <a:gd name="connsiteX14" fmla="*/ 7420542 w 7420542"/>
              <a:gd name="connsiteY14" fmla="*/ 840105 h 1676400"/>
              <a:gd name="connsiteX15" fmla="*/ 7257536 w 7420542"/>
              <a:gd name="connsiteY15" fmla="*/ 990600 h 1676400"/>
              <a:gd name="connsiteX16" fmla="*/ 7094530 w 7420542"/>
              <a:gd name="connsiteY16" fmla="*/ 840105 h 1676400"/>
              <a:gd name="connsiteX17" fmla="*/ 7096397 w 7420542"/>
              <a:gd name="connsiteY17" fmla="*/ 831569 h 1676400"/>
              <a:gd name="connsiteX18" fmla="*/ 7089675 w 7420542"/>
              <a:gd name="connsiteY18" fmla="*/ 764887 h 1676400"/>
              <a:gd name="connsiteX19" fmla="*/ 6548083 w 7420542"/>
              <a:gd name="connsiteY19" fmla="*/ 323477 h 1676400"/>
              <a:gd name="connsiteX20" fmla="*/ 6006492 w 7420542"/>
              <a:gd name="connsiteY20" fmla="*/ 764887 h 1676400"/>
              <a:gd name="connsiteX21" fmla="*/ 5999485 w 7420542"/>
              <a:gd name="connsiteY21" fmla="*/ 834390 h 1676400"/>
              <a:gd name="connsiteX22" fmla="*/ 6001636 w 7420542"/>
              <a:gd name="connsiteY22" fmla="*/ 834390 h 1676400"/>
              <a:gd name="connsiteX23" fmla="*/ 5987674 w 7420542"/>
              <a:gd name="connsiteY23" fmla="*/ 972895 h 1676400"/>
              <a:gd name="connsiteX24" fmla="*/ 5129177 w 7420542"/>
              <a:gd name="connsiteY24" fmla="*/ 1672590 h 1676400"/>
              <a:gd name="connsiteX25" fmla="*/ 4270681 w 7420542"/>
              <a:gd name="connsiteY25" fmla="*/ 972895 h 1676400"/>
              <a:gd name="connsiteX26" fmla="*/ 4256718 w 7420542"/>
              <a:gd name="connsiteY26" fmla="*/ 834390 h 1676400"/>
              <a:gd name="connsiteX27" fmla="*/ 4258869 w 7420542"/>
              <a:gd name="connsiteY27" fmla="*/ 834390 h 1676400"/>
              <a:gd name="connsiteX28" fmla="*/ 4251863 w 7420542"/>
              <a:gd name="connsiteY28" fmla="*/ 764887 h 1676400"/>
              <a:gd name="connsiteX29" fmla="*/ 3710271 w 7420542"/>
              <a:gd name="connsiteY29" fmla="*/ 323477 h 1676400"/>
              <a:gd name="connsiteX30" fmla="*/ 3168680 w 7420542"/>
              <a:gd name="connsiteY30" fmla="*/ 764887 h 1676400"/>
              <a:gd name="connsiteX31" fmla="*/ 3161289 w 7420542"/>
              <a:gd name="connsiteY31" fmla="*/ 838200 h 1676400"/>
              <a:gd name="connsiteX32" fmla="*/ 3163824 w 7420542"/>
              <a:gd name="connsiteY32" fmla="*/ 838200 h 1676400"/>
              <a:gd name="connsiteX33" fmla="*/ 3149862 w 7420542"/>
              <a:gd name="connsiteY33" fmla="*/ 976705 h 1676400"/>
              <a:gd name="connsiteX34" fmla="*/ 2291365 w 7420542"/>
              <a:gd name="connsiteY34" fmla="*/ 1676400 h 1676400"/>
              <a:gd name="connsiteX35" fmla="*/ 1432870 w 7420542"/>
              <a:gd name="connsiteY35" fmla="*/ 976705 h 1676400"/>
              <a:gd name="connsiteX36" fmla="*/ 1418906 w 7420542"/>
              <a:gd name="connsiteY36" fmla="*/ 838200 h 1676400"/>
              <a:gd name="connsiteX37" fmla="*/ 1421057 w 7420542"/>
              <a:gd name="connsiteY37" fmla="*/ 838200 h 1676400"/>
              <a:gd name="connsiteX38" fmla="*/ 1414052 w 7420542"/>
              <a:gd name="connsiteY38" fmla="*/ 768697 h 1676400"/>
              <a:gd name="connsiteX39" fmla="*/ 872460 w 7420542"/>
              <a:gd name="connsiteY39" fmla="*/ 327287 h 1676400"/>
              <a:gd name="connsiteX40" fmla="*/ 330869 w 7420542"/>
              <a:gd name="connsiteY40" fmla="*/ 768697 h 1676400"/>
              <a:gd name="connsiteX41" fmla="*/ 324409 w 7420542"/>
              <a:gd name="connsiteY41" fmla="*/ 832774 h 1676400"/>
              <a:gd name="connsiteX42" fmla="*/ 326012 w 7420542"/>
              <a:gd name="connsiteY42" fmla="*/ 840105 h 1676400"/>
              <a:gd name="connsiteX43" fmla="*/ 163006 w 7420542"/>
              <a:gd name="connsiteY43" fmla="*/ 990600 h 1676400"/>
              <a:gd name="connsiteX44" fmla="*/ 12810 w 7420542"/>
              <a:gd name="connsiteY44" fmla="*/ 898685 h 1676400"/>
              <a:gd name="connsiteX45" fmla="*/ 417 w 7420542"/>
              <a:gd name="connsiteY45" fmla="*/ 842010 h 1676400"/>
              <a:gd name="connsiteX46" fmla="*/ 1 w 7420542"/>
              <a:gd name="connsiteY46" fmla="*/ 842010 h 1676400"/>
              <a:gd name="connsiteX47" fmla="*/ 132 w 7420542"/>
              <a:gd name="connsiteY47" fmla="*/ 840708 h 1676400"/>
              <a:gd name="connsiteX48" fmla="*/ 0 w 7420542"/>
              <a:gd name="connsiteY48" fmla="*/ 840105 h 1676400"/>
              <a:gd name="connsiteX49" fmla="*/ 358 w 7420542"/>
              <a:gd name="connsiteY49" fmla="*/ 838470 h 1676400"/>
              <a:gd name="connsiteX50" fmla="*/ 13964 w 7420542"/>
              <a:gd name="connsiteY50" fmla="*/ 703505 h 1676400"/>
              <a:gd name="connsiteX51" fmla="*/ 872460 w 7420542"/>
              <a:gd name="connsiteY51" fmla="*/ 3810 h 1676400"/>
              <a:gd name="connsiteX52" fmla="*/ 1730956 w 7420542"/>
              <a:gd name="connsiteY52" fmla="*/ 703505 h 1676400"/>
              <a:gd name="connsiteX53" fmla="*/ 1744918 w 7420542"/>
              <a:gd name="connsiteY53" fmla="*/ 842010 h 1676400"/>
              <a:gd name="connsiteX54" fmla="*/ 1742768 w 7420542"/>
              <a:gd name="connsiteY54" fmla="*/ 842010 h 1676400"/>
              <a:gd name="connsiteX55" fmla="*/ 1749775 w 7420542"/>
              <a:gd name="connsiteY55" fmla="*/ 911513 h 1676400"/>
              <a:gd name="connsiteX56" fmla="*/ 2291365 w 7420542"/>
              <a:gd name="connsiteY56" fmla="*/ 1352923 h 1676400"/>
              <a:gd name="connsiteX57" fmla="*/ 2832957 w 7420542"/>
              <a:gd name="connsiteY57" fmla="*/ 911513 h 1676400"/>
              <a:gd name="connsiteX58" fmla="*/ 2840347 w 7420542"/>
              <a:gd name="connsiteY58" fmla="*/ 838200 h 1676400"/>
              <a:gd name="connsiteX59" fmla="*/ 2837812 w 7420542"/>
              <a:gd name="connsiteY59" fmla="*/ 838200 h 1676400"/>
              <a:gd name="connsiteX60" fmla="*/ 2851775 w 7420542"/>
              <a:gd name="connsiteY60" fmla="*/ 699695 h 1676400"/>
              <a:gd name="connsiteX61" fmla="*/ 3710271 w 7420542"/>
              <a:gd name="connsiteY61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420542" h="1676400">
                <a:moveTo>
                  <a:pt x="3710271" y="0"/>
                </a:moveTo>
                <a:cubicBezTo>
                  <a:pt x="4133742" y="0"/>
                  <a:pt x="4487056" y="300380"/>
                  <a:pt x="4568768" y="699695"/>
                </a:cubicBezTo>
                <a:lnTo>
                  <a:pt x="4582730" y="838200"/>
                </a:lnTo>
                <a:lnTo>
                  <a:pt x="4580579" y="838200"/>
                </a:lnTo>
                <a:lnTo>
                  <a:pt x="4587586" y="907703"/>
                </a:lnTo>
                <a:cubicBezTo>
                  <a:pt x="4639134" y="1159615"/>
                  <a:pt x="4862026" y="1349113"/>
                  <a:pt x="5129177" y="1349113"/>
                </a:cubicBezTo>
                <a:cubicBezTo>
                  <a:pt x="5396329" y="1349113"/>
                  <a:pt x="5619220" y="1159615"/>
                  <a:pt x="5670769" y="907703"/>
                </a:cubicBezTo>
                <a:lnTo>
                  <a:pt x="5677775" y="838200"/>
                </a:lnTo>
                <a:lnTo>
                  <a:pt x="5675624" y="838200"/>
                </a:lnTo>
                <a:lnTo>
                  <a:pt x="5689587" y="699695"/>
                </a:lnTo>
                <a:cubicBezTo>
                  <a:pt x="5771298" y="300380"/>
                  <a:pt x="6124612" y="0"/>
                  <a:pt x="6548083" y="0"/>
                </a:cubicBezTo>
                <a:cubicBezTo>
                  <a:pt x="6971554" y="0"/>
                  <a:pt x="7324868" y="300380"/>
                  <a:pt x="7406580" y="699695"/>
                </a:cubicBezTo>
                <a:lnTo>
                  <a:pt x="7420542" y="838200"/>
                </a:lnTo>
                <a:lnTo>
                  <a:pt x="7420125" y="838200"/>
                </a:lnTo>
                <a:lnTo>
                  <a:pt x="7420542" y="840105"/>
                </a:lnTo>
                <a:cubicBezTo>
                  <a:pt x="7420542" y="923221"/>
                  <a:pt x="7347562" y="990600"/>
                  <a:pt x="7257536" y="990600"/>
                </a:cubicBezTo>
                <a:cubicBezTo>
                  <a:pt x="7167510" y="990600"/>
                  <a:pt x="7094530" y="923221"/>
                  <a:pt x="7094530" y="840105"/>
                </a:cubicBezTo>
                <a:lnTo>
                  <a:pt x="7096397" y="831569"/>
                </a:lnTo>
                <a:lnTo>
                  <a:pt x="7089675" y="764887"/>
                </a:lnTo>
                <a:cubicBezTo>
                  <a:pt x="7038126" y="512975"/>
                  <a:pt x="6815235" y="323477"/>
                  <a:pt x="6548083" y="323477"/>
                </a:cubicBezTo>
                <a:cubicBezTo>
                  <a:pt x="6280932" y="323477"/>
                  <a:pt x="6058040" y="512975"/>
                  <a:pt x="6006492" y="764887"/>
                </a:cubicBezTo>
                <a:lnTo>
                  <a:pt x="5999485" y="834390"/>
                </a:lnTo>
                <a:lnTo>
                  <a:pt x="6001636" y="834390"/>
                </a:lnTo>
                <a:lnTo>
                  <a:pt x="5987674" y="972895"/>
                </a:lnTo>
                <a:cubicBezTo>
                  <a:pt x="5905962" y="1372210"/>
                  <a:pt x="5552648" y="1672590"/>
                  <a:pt x="5129177" y="1672590"/>
                </a:cubicBezTo>
                <a:cubicBezTo>
                  <a:pt x="4705706" y="1672590"/>
                  <a:pt x="4352392" y="1372210"/>
                  <a:pt x="4270681" y="972895"/>
                </a:cubicBezTo>
                <a:lnTo>
                  <a:pt x="4256718" y="834390"/>
                </a:lnTo>
                <a:lnTo>
                  <a:pt x="4258869" y="834390"/>
                </a:lnTo>
                <a:lnTo>
                  <a:pt x="4251863" y="764887"/>
                </a:lnTo>
                <a:cubicBezTo>
                  <a:pt x="4200314" y="512975"/>
                  <a:pt x="3977423" y="323477"/>
                  <a:pt x="3710271" y="323477"/>
                </a:cubicBezTo>
                <a:cubicBezTo>
                  <a:pt x="3443120" y="323477"/>
                  <a:pt x="3220228" y="512975"/>
                  <a:pt x="3168680" y="764887"/>
                </a:cubicBezTo>
                <a:lnTo>
                  <a:pt x="3161289" y="838200"/>
                </a:lnTo>
                <a:lnTo>
                  <a:pt x="3163824" y="838200"/>
                </a:lnTo>
                <a:lnTo>
                  <a:pt x="3149862" y="976705"/>
                </a:lnTo>
                <a:cubicBezTo>
                  <a:pt x="3068150" y="1376020"/>
                  <a:pt x="2714837" y="1676400"/>
                  <a:pt x="2291365" y="1676400"/>
                </a:cubicBezTo>
                <a:cubicBezTo>
                  <a:pt x="1867894" y="1676400"/>
                  <a:pt x="1514580" y="1376020"/>
                  <a:pt x="1432870" y="976705"/>
                </a:cubicBezTo>
                <a:lnTo>
                  <a:pt x="1418906" y="838200"/>
                </a:lnTo>
                <a:lnTo>
                  <a:pt x="1421057" y="838200"/>
                </a:lnTo>
                <a:lnTo>
                  <a:pt x="1414052" y="768697"/>
                </a:lnTo>
                <a:cubicBezTo>
                  <a:pt x="1362503" y="516785"/>
                  <a:pt x="1139612" y="327287"/>
                  <a:pt x="872460" y="327287"/>
                </a:cubicBezTo>
                <a:cubicBezTo>
                  <a:pt x="605309" y="327287"/>
                  <a:pt x="382417" y="516785"/>
                  <a:pt x="330869" y="768697"/>
                </a:cubicBezTo>
                <a:lnTo>
                  <a:pt x="324409" y="832774"/>
                </a:lnTo>
                <a:lnTo>
                  <a:pt x="326012" y="840105"/>
                </a:lnTo>
                <a:cubicBezTo>
                  <a:pt x="326012" y="923221"/>
                  <a:pt x="253032" y="990600"/>
                  <a:pt x="163006" y="990600"/>
                </a:cubicBezTo>
                <a:cubicBezTo>
                  <a:pt x="95487" y="990600"/>
                  <a:pt x="37555" y="952699"/>
                  <a:pt x="12810" y="898685"/>
                </a:cubicBezTo>
                <a:lnTo>
                  <a:pt x="417" y="842010"/>
                </a:lnTo>
                <a:lnTo>
                  <a:pt x="1" y="842010"/>
                </a:lnTo>
                <a:lnTo>
                  <a:pt x="132" y="840708"/>
                </a:lnTo>
                <a:lnTo>
                  <a:pt x="0" y="840105"/>
                </a:lnTo>
                <a:lnTo>
                  <a:pt x="358" y="838470"/>
                </a:lnTo>
                <a:lnTo>
                  <a:pt x="13964" y="703505"/>
                </a:lnTo>
                <a:cubicBezTo>
                  <a:pt x="95674" y="304190"/>
                  <a:pt x="448989" y="3810"/>
                  <a:pt x="872460" y="3810"/>
                </a:cubicBezTo>
                <a:cubicBezTo>
                  <a:pt x="1295931" y="3810"/>
                  <a:pt x="1649245" y="304190"/>
                  <a:pt x="1730956" y="703505"/>
                </a:cubicBezTo>
                <a:lnTo>
                  <a:pt x="1744918" y="842010"/>
                </a:lnTo>
                <a:lnTo>
                  <a:pt x="1742768" y="842010"/>
                </a:lnTo>
                <a:lnTo>
                  <a:pt x="1749775" y="911513"/>
                </a:lnTo>
                <a:cubicBezTo>
                  <a:pt x="1801322" y="1163425"/>
                  <a:pt x="2024214" y="1352923"/>
                  <a:pt x="2291365" y="1352923"/>
                </a:cubicBezTo>
                <a:cubicBezTo>
                  <a:pt x="2558518" y="1352923"/>
                  <a:pt x="2781409" y="1163425"/>
                  <a:pt x="2832957" y="911513"/>
                </a:cubicBezTo>
                <a:lnTo>
                  <a:pt x="2840347" y="838200"/>
                </a:lnTo>
                <a:lnTo>
                  <a:pt x="2837812" y="838200"/>
                </a:lnTo>
                <a:lnTo>
                  <a:pt x="2851775" y="699695"/>
                </a:lnTo>
                <a:cubicBezTo>
                  <a:pt x="2933486" y="300380"/>
                  <a:pt x="3286800" y="0"/>
                  <a:pt x="3710271" y="0"/>
                </a:cubicBezTo>
                <a:close/>
              </a:path>
            </a:pathLst>
          </a:custGeom>
          <a:gradFill flip="none" rotWithShape="1">
            <a:gsLst>
              <a:gs pos="0">
                <a:srgbClr val="256D85"/>
              </a:gs>
              <a:gs pos="50000">
                <a:srgbClr val="009193"/>
              </a:gs>
              <a:gs pos="100000">
                <a:srgbClr val="006096"/>
              </a:gs>
            </a:gsLst>
            <a:lin ang="10800000" scaled="1"/>
            <a:tileRect/>
          </a:gradFill>
          <a:ln>
            <a:noFill/>
          </a:ln>
          <a:effectLst>
            <a:outerShdw blurRad="190500" dist="114300" dir="8100000" algn="tr" rotWithShape="0">
              <a:prstClr val="black">
                <a:alpha val="6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CFB237A-B36E-4953-BE5D-6A402C21C013}"/>
              </a:ext>
            </a:extLst>
          </p:cNvPr>
          <p:cNvSpPr/>
          <p:nvPr/>
        </p:nvSpPr>
        <p:spPr>
          <a:xfrm>
            <a:off x="3886200" y="1885950"/>
            <a:ext cx="1371600" cy="1371600"/>
          </a:xfrm>
          <a:prstGeom prst="arc">
            <a:avLst>
              <a:gd name="adj1" fmla="val 10798300"/>
              <a:gd name="adj2" fmla="val 0"/>
            </a:avLst>
          </a:prstGeom>
          <a:ln w="28575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4412163-3C4F-139D-0BD2-F2A2ECBC0812}"/>
              </a:ext>
            </a:extLst>
          </p:cNvPr>
          <p:cNvSpPr/>
          <p:nvPr/>
        </p:nvSpPr>
        <p:spPr>
          <a:xfrm flipV="1">
            <a:off x="5257800" y="1893794"/>
            <a:ext cx="1447800" cy="1371600"/>
          </a:xfrm>
          <a:prstGeom prst="arc">
            <a:avLst>
              <a:gd name="adj1" fmla="val 10798300"/>
              <a:gd name="adj2" fmla="val 0"/>
            </a:avLst>
          </a:prstGeom>
          <a:ln w="28575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B4A75142-41C3-CC22-B5D3-B9F8C7ECE704}"/>
              </a:ext>
            </a:extLst>
          </p:cNvPr>
          <p:cNvSpPr/>
          <p:nvPr/>
        </p:nvSpPr>
        <p:spPr>
          <a:xfrm>
            <a:off x="6705600" y="1885950"/>
            <a:ext cx="1447800" cy="1379444"/>
          </a:xfrm>
          <a:prstGeom prst="arc">
            <a:avLst>
              <a:gd name="adj1" fmla="val 10798300"/>
              <a:gd name="adj2" fmla="val 0"/>
            </a:avLst>
          </a:prstGeom>
          <a:ln w="28575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736A2CDB-2D0D-0171-AF0D-9BC4217B0BA5}"/>
              </a:ext>
            </a:extLst>
          </p:cNvPr>
          <p:cNvSpPr/>
          <p:nvPr/>
        </p:nvSpPr>
        <p:spPr>
          <a:xfrm flipV="1">
            <a:off x="2438400" y="1897156"/>
            <a:ext cx="1447800" cy="1371600"/>
          </a:xfrm>
          <a:prstGeom prst="arc">
            <a:avLst>
              <a:gd name="adj1" fmla="val 10798300"/>
              <a:gd name="adj2" fmla="val 0"/>
            </a:avLst>
          </a:prstGeom>
          <a:ln w="28575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7A37D14-B87A-DC9B-2EE8-7DCD72066854}"/>
              </a:ext>
            </a:extLst>
          </p:cNvPr>
          <p:cNvSpPr/>
          <p:nvPr/>
        </p:nvSpPr>
        <p:spPr>
          <a:xfrm>
            <a:off x="1028700" y="1885950"/>
            <a:ext cx="1396253" cy="1379444"/>
          </a:xfrm>
          <a:prstGeom prst="arc">
            <a:avLst>
              <a:gd name="adj1" fmla="val 10798300"/>
              <a:gd name="adj2" fmla="val 0"/>
            </a:avLst>
          </a:prstGeom>
          <a:ln w="28575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45C274-06F1-A8B9-7E47-B5445F59F6EF}"/>
              </a:ext>
            </a:extLst>
          </p:cNvPr>
          <p:cNvSpPr/>
          <p:nvPr/>
        </p:nvSpPr>
        <p:spPr>
          <a:xfrm>
            <a:off x="4020674" y="2053936"/>
            <a:ext cx="1097934" cy="110359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14300" dir="8100000" algn="tr" rotWithShape="0">
              <a:prstClr val="black">
                <a:alpha val="6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C0514E-8A8E-34CE-02A2-08B97367D215}"/>
              </a:ext>
            </a:extLst>
          </p:cNvPr>
          <p:cNvSpPr/>
          <p:nvPr/>
        </p:nvSpPr>
        <p:spPr>
          <a:xfrm>
            <a:off x="1183834" y="2053936"/>
            <a:ext cx="1097935" cy="110359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14300" dir="8100000" algn="tr" rotWithShape="0">
              <a:prstClr val="black">
                <a:alpha val="6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C46216-4765-AA36-C46E-29A086356E4B}"/>
              </a:ext>
            </a:extLst>
          </p:cNvPr>
          <p:cNvSpPr/>
          <p:nvPr/>
        </p:nvSpPr>
        <p:spPr>
          <a:xfrm>
            <a:off x="6860734" y="2053936"/>
            <a:ext cx="1097935" cy="11035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14300" dir="8100000" algn="tr" rotWithShape="0">
              <a:prstClr val="black">
                <a:alpha val="6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B86489-29CB-E81D-DD3A-59522CD64A22}"/>
              </a:ext>
            </a:extLst>
          </p:cNvPr>
          <p:cNvSpPr/>
          <p:nvPr/>
        </p:nvSpPr>
        <p:spPr>
          <a:xfrm>
            <a:off x="2605487" y="2019954"/>
            <a:ext cx="1097934" cy="110359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14300" dir="8100000" algn="tr" rotWithShape="0">
              <a:prstClr val="black">
                <a:alpha val="6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604B52-7FD2-D61C-0158-8CB1627D3AE5}"/>
              </a:ext>
            </a:extLst>
          </p:cNvPr>
          <p:cNvSpPr/>
          <p:nvPr/>
        </p:nvSpPr>
        <p:spPr>
          <a:xfrm>
            <a:off x="5443447" y="2007254"/>
            <a:ext cx="1097934" cy="110359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14300" dir="8100000" algn="tr" rotWithShape="0">
              <a:prstClr val="black">
                <a:alpha val="6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92470A-2881-54A1-5287-E6F116E4EB10}"/>
              </a:ext>
            </a:extLst>
          </p:cNvPr>
          <p:cNvGrpSpPr/>
          <p:nvPr/>
        </p:nvGrpSpPr>
        <p:grpSpPr>
          <a:xfrm>
            <a:off x="4495800" y="1123950"/>
            <a:ext cx="152400" cy="609600"/>
            <a:chOff x="4495800" y="1123950"/>
            <a:chExt cx="152400" cy="6096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955FCF4-AEAB-5A84-6011-A979F8EC850C}"/>
                </a:ext>
              </a:extLst>
            </p:cNvPr>
            <p:cNvCxnSpPr>
              <a:stCxn id="15" idx="0"/>
            </p:cNvCxnSpPr>
            <p:nvPr/>
          </p:nvCxnSpPr>
          <p:spPr>
            <a:xfrm flipV="1">
              <a:off x="4572000" y="1276350"/>
              <a:ext cx="0" cy="4572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BADF624-7569-872A-E2F1-51F85425CB8B}"/>
                </a:ext>
              </a:extLst>
            </p:cNvPr>
            <p:cNvSpPr/>
            <p:nvPr/>
          </p:nvSpPr>
          <p:spPr>
            <a:xfrm>
              <a:off x="4495800" y="1123950"/>
              <a:ext cx="152400" cy="1524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F5AE811-7D54-01B6-04B1-F96E61D78F0F}"/>
                </a:ext>
              </a:extLst>
            </p:cNvPr>
            <p:cNvSpPr/>
            <p:nvPr/>
          </p:nvSpPr>
          <p:spPr>
            <a:xfrm>
              <a:off x="4533902" y="1162050"/>
              <a:ext cx="76196" cy="76200"/>
            </a:xfrm>
            <a:prstGeom prst="ellipse">
              <a:avLst/>
            </a:prstGeom>
            <a:solidFill>
              <a:srgbClr val="03909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57423E-BB48-298B-253C-B52616BEFA01}"/>
              </a:ext>
            </a:extLst>
          </p:cNvPr>
          <p:cNvGrpSpPr/>
          <p:nvPr/>
        </p:nvGrpSpPr>
        <p:grpSpPr>
          <a:xfrm>
            <a:off x="1659082" y="1123950"/>
            <a:ext cx="152400" cy="609600"/>
            <a:chOff x="4495800" y="1123950"/>
            <a:chExt cx="152400" cy="60960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0C29077-ADFF-0479-0CBD-CC7B8B3B6E92}"/>
                </a:ext>
              </a:extLst>
            </p:cNvPr>
            <p:cNvCxnSpPr/>
            <p:nvPr/>
          </p:nvCxnSpPr>
          <p:spPr>
            <a:xfrm flipV="1">
              <a:off x="4572000" y="1276350"/>
              <a:ext cx="0" cy="4572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14EDB3-2706-BBC1-2CB5-6298C2779174}"/>
                </a:ext>
              </a:extLst>
            </p:cNvPr>
            <p:cNvSpPr/>
            <p:nvPr/>
          </p:nvSpPr>
          <p:spPr>
            <a:xfrm>
              <a:off x="4495800" y="1123950"/>
              <a:ext cx="152400" cy="1524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BE51BF4-6A74-F0B4-7812-988F845AC72A}"/>
                </a:ext>
              </a:extLst>
            </p:cNvPr>
            <p:cNvSpPr/>
            <p:nvPr/>
          </p:nvSpPr>
          <p:spPr>
            <a:xfrm>
              <a:off x="4533902" y="1162050"/>
              <a:ext cx="76196" cy="76200"/>
            </a:xfrm>
            <a:prstGeom prst="ellipse">
              <a:avLst/>
            </a:prstGeom>
            <a:solidFill>
              <a:srgbClr val="0C6B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689681-A1FD-EA5C-C2A8-6DD3F8C19A2F}"/>
              </a:ext>
            </a:extLst>
          </p:cNvPr>
          <p:cNvGrpSpPr/>
          <p:nvPr/>
        </p:nvGrpSpPr>
        <p:grpSpPr>
          <a:xfrm>
            <a:off x="7353300" y="1123950"/>
            <a:ext cx="152400" cy="609600"/>
            <a:chOff x="4495800" y="1123950"/>
            <a:chExt cx="152400" cy="6096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50C71AF-BB47-DB4F-75CF-8457B5A67486}"/>
                </a:ext>
              </a:extLst>
            </p:cNvPr>
            <p:cNvCxnSpPr/>
            <p:nvPr/>
          </p:nvCxnSpPr>
          <p:spPr>
            <a:xfrm flipV="1">
              <a:off x="4572000" y="1276350"/>
              <a:ext cx="0" cy="4572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8EB23CB-CC46-7C19-9F21-CB7B3CF05159}"/>
                </a:ext>
              </a:extLst>
            </p:cNvPr>
            <p:cNvSpPr/>
            <p:nvPr/>
          </p:nvSpPr>
          <p:spPr>
            <a:xfrm>
              <a:off x="4495800" y="1123950"/>
              <a:ext cx="152400" cy="1524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E2FD13B-8726-DDC3-54A5-CECE44190A76}"/>
                </a:ext>
              </a:extLst>
            </p:cNvPr>
            <p:cNvSpPr/>
            <p:nvPr/>
          </p:nvSpPr>
          <p:spPr>
            <a:xfrm>
              <a:off x="4533902" y="1162050"/>
              <a:ext cx="76196" cy="76200"/>
            </a:xfrm>
            <a:prstGeom prst="ellipse">
              <a:avLst/>
            </a:prstGeom>
            <a:solidFill>
              <a:srgbClr val="1D758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168D1E5-5FE0-C158-BB6E-01AD77E70A02}"/>
              </a:ext>
            </a:extLst>
          </p:cNvPr>
          <p:cNvSpPr txBox="1"/>
          <p:nvPr/>
        </p:nvSpPr>
        <p:spPr>
          <a:xfrm>
            <a:off x="1506682" y="2386568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C6B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F93A1F-933D-EA4C-AA07-E432181B76B3}"/>
              </a:ext>
            </a:extLst>
          </p:cNvPr>
          <p:cNvSpPr txBox="1"/>
          <p:nvPr/>
        </p:nvSpPr>
        <p:spPr>
          <a:xfrm>
            <a:off x="2920253" y="2386568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87E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1EDBFF-D050-687B-BE5A-3B6799419308}"/>
              </a:ext>
            </a:extLst>
          </p:cNvPr>
          <p:cNvSpPr txBox="1"/>
          <p:nvPr/>
        </p:nvSpPr>
        <p:spPr>
          <a:xfrm>
            <a:off x="4356100" y="2386568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38E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28FCC0-2282-E002-84FC-37AF9CD8E345}"/>
              </a:ext>
            </a:extLst>
          </p:cNvPr>
          <p:cNvSpPr txBox="1"/>
          <p:nvPr/>
        </p:nvSpPr>
        <p:spPr>
          <a:xfrm>
            <a:off x="5763814" y="2386568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E82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190761-0CB9-7F87-7F95-C501D92A60F2}"/>
              </a:ext>
            </a:extLst>
          </p:cNvPr>
          <p:cNvSpPr txBox="1"/>
          <p:nvPr/>
        </p:nvSpPr>
        <p:spPr>
          <a:xfrm>
            <a:off x="7199168" y="2386568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1C75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ECABC71-D09B-60BD-9BD7-8532F77D1B92}"/>
              </a:ext>
            </a:extLst>
          </p:cNvPr>
          <p:cNvGrpSpPr/>
          <p:nvPr/>
        </p:nvGrpSpPr>
        <p:grpSpPr>
          <a:xfrm flipH="1" flipV="1">
            <a:off x="3072653" y="3409950"/>
            <a:ext cx="152400" cy="609600"/>
            <a:chOff x="4495800" y="1123950"/>
            <a:chExt cx="152400" cy="6096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48F2270-EE3A-22B8-7CF0-D3CFB9EBF1EA}"/>
                </a:ext>
              </a:extLst>
            </p:cNvPr>
            <p:cNvCxnSpPr/>
            <p:nvPr/>
          </p:nvCxnSpPr>
          <p:spPr>
            <a:xfrm flipV="1">
              <a:off x="4572000" y="1276350"/>
              <a:ext cx="0" cy="4572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E2EEB5B-86D7-768A-42C5-805667EB1B6B}"/>
                </a:ext>
              </a:extLst>
            </p:cNvPr>
            <p:cNvSpPr/>
            <p:nvPr/>
          </p:nvSpPr>
          <p:spPr>
            <a:xfrm>
              <a:off x="4495800" y="1123950"/>
              <a:ext cx="152400" cy="1524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362C635-B004-DFA7-4953-06412408BEC1}"/>
                </a:ext>
              </a:extLst>
            </p:cNvPr>
            <p:cNvSpPr/>
            <p:nvPr/>
          </p:nvSpPr>
          <p:spPr>
            <a:xfrm>
              <a:off x="4533902" y="1162050"/>
              <a:ext cx="76196" cy="76200"/>
            </a:xfrm>
            <a:prstGeom prst="ellipse">
              <a:avLst/>
            </a:prstGeom>
            <a:solidFill>
              <a:srgbClr val="0C6B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BD66B30-6A73-0AD3-FB3D-69C6FF52B4C3}"/>
              </a:ext>
            </a:extLst>
          </p:cNvPr>
          <p:cNvGrpSpPr/>
          <p:nvPr/>
        </p:nvGrpSpPr>
        <p:grpSpPr>
          <a:xfrm flipH="1" flipV="1">
            <a:off x="5905500" y="3397904"/>
            <a:ext cx="152400" cy="609600"/>
            <a:chOff x="4495800" y="1123950"/>
            <a:chExt cx="152400" cy="6096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8C82E01-1645-5A26-1BAA-5BE01E47E19B}"/>
                </a:ext>
              </a:extLst>
            </p:cNvPr>
            <p:cNvCxnSpPr/>
            <p:nvPr/>
          </p:nvCxnSpPr>
          <p:spPr>
            <a:xfrm flipV="1">
              <a:off x="4572000" y="1276350"/>
              <a:ext cx="0" cy="4572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7530833-02C2-36EC-8151-5488A55DB2D9}"/>
                </a:ext>
              </a:extLst>
            </p:cNvPr>
            <p:cNvSpPr/>
            <p:nvPr/>
          </p:nvSpPr>
          <p:spPr>
            <a:xfrm>
              <a:off x="4495800" y="1123950"/>
              <a:ext cx="152400" cy="1524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D4E1B07-FAC8-9A27-22A7-D561BF3D4720}"/>
                </a:ext>
              </a:extLst>
            </p:cNvPr>
            <p:cNvSpPr/>
            <p:nvPr/>
          </p:nvSpPr>
          <p:spPr>
            <a:xfrm>
              <a:off x="4533902" y="1162050"/>
              <a:ext cx="76196" cy="76200"/>
            </a:xfrm>
            <a:prstGeom prst="ellipse">
              <a:avLst/>
            </a:prstGeom>
            <a:solidFill>
              <a:srgbClr val="0C6B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4A152A6-34F2-56A5-6F3E-F3B833412910}"/>
              </a:ext>
            </a:extLst>
          </p:cNvPr>
          <p:cNvSpPr txBox="1"/>
          <p:nvPr/>
        </p:nvSpPr>
        <p:spPr>
          <a:xfrm>
            <a:off x="1030432" y="604913"/>
            <a:ext cx="14200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Split data into 70% training and 30% out of sample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453894-6ED7-E6D9-9893-ED1C71B0A145}"/>
              </a:ext>
            </a:extLst>
          </p:cNvPr>
          <p:cNvSpPr txBox="1"/>
          <p:nvPr/>
        </p:nvSpPr>
        <p:spPr>
          <a:xfrm>
            <a:off x="2351366" y="4057650"/>
            <a:ext cx="16110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Perform 5-fold CV with Logistic Regression &amp; Random Forest Classifier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8AD52B-D13E-663A-705E-DFD49093BCD4}"/>
              </a:ext>
            </a:extLst>
          </p:cNvPr>
          <p:cNvSpPr txBox="1"/>
          <p:nvPr/>
        </p:nvSpPr>
        <p:spPr>
          <a:xfrm>
            <a:off x="3778541" y="604252"/>
            <a:ext cx="15821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Proceed with Model that gives best CV score &amp; build Neural Net Classifier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5420EF-0697-FDCC-3AEF-662AA1945644}"/>
              </a:ext>
            </a:extLst>
          </p:cNvPr>
          <p:cNvSpPr txBox="1"/>
          <p:nvPr/>
        </p:nvSpPr>
        <p:spPr>
          <a:xfrm>
            <a:off x="5240056" y="4007504"/>
            <a:ext cx="148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Evaluate the built models using relevant metrics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4DE68E-B82C-81FD-8121-EC9CCBD42EAD}"/>
              </a:ext>
            </a:extLst>
          </p:cNvPr>
          <p:cNvSpPr txBox="1"/>
          <p:nvPr/>
        </p:nvSpPr>
        <p:spPr>
          <a:xfrm>
            <a:off x="6828983" y="886485"/>
            <a:ext cx="1324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Compare final models</a:t>
            </a:r>
          </a:p>
        </p:txBody>
      </p:sp>
    </p:spTree>
    <p:extLst>
      <p:ext uri="{BB962C8B-B14F-4D97-AF65-F5344CB8AC3E}">
        <p14:creationId xmlns:p14="http://schemas.microsoft.com/office/powerpoint/2010/main" val="41558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614D9-8558-9009-1641-9AFB78A2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153AB3-DE0F-A933-0836-2AF3F79D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81400" cy="742950"/>
          </a:xfrm>
        </p:spPr>
        <p:txBody>
          <a:bodyPr/>
          <a:lstStyle/>
          <a:p>
            <a:r>
              <a:rPr lang="en-US" sz="2400" dirty="0"/>
              <a:t>Results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FB22F96-FB7F-42C2-0BDB-46350C70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795066"/>
            <a:ext cx="2635250" cy="116765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ECDF720-17A4-9589-C907-33FEE4D16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822867"/>
            <a:ext cx="3752850" cy="1173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28D3A8-CBBD-58D6-E137-2D4D8627F49C}"/>
              </a:ext>
            </a:extLst>
          </p:cNvPr>
          <p:cNvSpPr txBox="1"/>
          <p:nvPr/>
        </p:nvSpPr>
        <p:spPr>
          <a:xfrm>
            <a:off x="171450" y="2027077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Logistic Regression Avg. F1 Score: 72%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19F86-FE29-AF83-DD86-BF8E72059FCC}"/>
              </a:ext>
            </a:extLst>
          </p:cNvPr>
          <p:cNvSpPr txBox="1"/>
          <p:nvPr/>
        </p:nvSpPr>
        <p:spPr>
          <a:xfrm>
            <a:off x="4845050" y="3999275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Random Forest Classifier Avg. F1 Score: 85%</a:t>
            </a:r>
          </a:p>
        </p:txBody>
      </p:sp>
    </p:spTree>
    <p:extLst>
      <p:ext uri="{BB962C8B-B14F-4D97-AF65-F5344CB8AC3E}">
        <p14:creationId xmlns:p14="http://schemas.microsoft.com/office/powerpoint/2010/main" val="354999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55252-4785-9BE8-503D-11257730D0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581452-70D0-55A8-544B-D8BD6BDB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81400" cy="742950"/>
          </a:xfrm>
        </p:spPr>
        <p:txBody>
          <a:bodyPr/>
          <a:lstStyle/>
          <a:p>
            <a:r>
              <a:rPr lang="en-US" sz="2400" dirty="0"/>
              <a:t>Results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A62BAA1-5AB2-9AD3-F834-AC8D60F3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02959"/>
            <a:ext cx="2971800" cy="129831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4A341CF-EE36-A164-0932-971A61BF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33227"/>
            <a:ext cx="3686769" cy="1228923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13D2D21-D71F-E0A6-82A0-2FBFD69DB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16394"/>
            <a:ext cx="1981200" cy="998654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C1DD7E6-7189-D07E-9771-4BEE18BE7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344" y="2650365"/>
            <a:ext cx="2144475" cy="1080955"/>
          </a:xfrm>
          <a:prstGeom prst="rect">
            <a:avLst/>
          </a:prstGeom>
        </p:spPr>
      </p:pic>
      <p:pic>
        <p:nvPicPr>
          <p:cNvPr id="16" name="Picture 15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9EA8F0EB-41C4-81A8-579B-33C9A52A2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8441" y="2980640"/>
            <a:ext cx="2174565" cy="1501359"/>
          </a:xfrm>
          <a:prstGeom prst="rect">
            <a:avLst/>
          </a:prstGeom>
        </p:spPr>
      </p:pic>
      <p:pic>
        <p:nvPicPr>
          <p:cNvPr id="18" name="Picture 1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1BACD49-BF5D-0F06-823D-66AC8EA0CE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8441" y="985853"/>
            <a:ext cx="2174565" cy="144457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963992-B3B9-FCF5-5670-4477F814A8F5}"/>
              </a:ext>
            </a:extLst>
          </p:cNvPr>
          <p:cNvCxnSpPr/>
          <p:nvPr/>
        </p:nvCxnSpPr>
        <p:spPr>
          <a:xfrm>
            <a:off x="0" y="257175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269F90-A0A1-EC46-3249-FD937AC8D24A}"/>
              </a:ext>
            </a:extLst>
          </p:cNvPr>
          <p:cNvSpPr txBox="1"/>
          <p:nvPr/>
        </p:nvSpPr>
        <p:spPr>
          <a:xfrm>
            <a:off x="4572000" y="2273598"/>
            <a:ext cx="1999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 Report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6737D7-473F-E10C-B949-1D5990C74752}"/>
              </a:ext>
            </a:extLst>
          </p:cNvPr>
          <p:cNvSpPr txBox="1"/>
          <p:nvPr/>
        </p:nvSpPr>
        <p:spPr>
          <a:xfrm>
            <a:off x="6849074" y="619839"/>
            <a:ext cx="1999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Confusion Matrix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D5AB82-078B-44B9-B786-EEA23A73E2C9}"/>
              </a:ext>
            </a:extLst>
          </p:cNvPr>
          <p:cNvSpPr txBox="1"/>
          <p:nvPr/>
        </p:nvSpPr>
        <p:spPr>
          <a:xfrm rot="16200000">
            <a:off x="-441006" y="1169000"/>
            <a:ext cx="132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 Forest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5F908F-B769-D12F-DAB9-E450C3F72B6B}"/>
              </a:ext>
            </a:extLst>
          </p:cNvPr>
          <p:cNvSpPr txBox="1"/>
          <p:nvPr/>
        </p:nvSpPr>
        <p:spPr>
          <a:xfrm rot="16200000">
            <a:off x="-637295" y="3307274"/>
            <a:ext cx="1717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44748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55252-4785-9BE8-503D-11257730D0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581452-70D0-55A8-544B-D8BD6BDB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53000" cy="742950"/>
          </a:xfrm>
        </p:spPr>
        <p:txBody>
          <a:bodyPr/>
          <a:lstStyle/>
          <a:p>
            <a:r>
              <a:rPr lang="en-US" sz="2400" dirty="0"/>
              <a:t>Random Forest – Variable Importance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F7316FB-D5C2-00BF-47AC-86A0C715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869950"/>
            <a:ext cx="4381500" cy="340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70A026-552A-BBBA-A339-7CD2B857370C}"/>
              </a:ext>
            </a:extLst>
          </p:cNvPr>
          <p:cNvSpPr txBox="1"/>
          <p:nvPr/>
        </p:nvSpPr>
        <p:spPr>
          <a:xfrm>
            <a:off x="762000" y="2110085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6096"/>
                </a:solidFill>
                <a:latin typeface="+mn-lt"/>
              </a:rPr>
              <a:t>V17, V14, V10, V12, V11 &amp; V4 are most important in detecting credit fraud.</a:t>
            </a:r>
          </a:p>
        </p:txBody>
      </p:sp>
    </p:spTree>
    <p:extLst>
      <p:ext uri="{BB962C8B-B14F-4D97-AF65-F5344CB8AC3E}">
        <p14:creationId xmlns:p14="http://schemas.microsoft.com/office/powerpoint/2010/main" val="327213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D Primary and Secondary">
      <a:dk1>
        <a:sysClr val="windowText" lastClr="000000"/>
      </a:dk1>
      <a:lt1>
        <a:sysClr val="window" lastClr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3470</TotalTime>
  <Words>252</Words>
  <Application>Microsoft Macintosh PowerPoint</Application>
  <PresentationFormat>On-screen Show (16:9)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Helvetica Neue</vt:lpstr>
      <vt:lpstr>Office Theme</vt:lpstr>
      <vt:lpstr>PowerPoint Presentation</vt:lpstr>
      <vt:lpstr>Outline</vt:lpstr>
      <vt:lpstr>Introduction</vt:lpstr>
      <vt:lpstr>Data</vt:lpstr>
      <vt:lpstr>Data</vt:lpstr>
      <vt:lpstr>Methodology</vt:lpstr>
      <vt:lpstr>Results</vt:lpstr>
      <vt:lpstr>Results</vt:lpstr>
      <vt:lpstr>Random Forest – Variable Importance</vt:lpstr>
      <vt:lpstr>Results – Neural Network</vt:lpstr>
      <vt:lpstr>Model Comparison</vt:lpstr>
      <vt:lpstr>PowerPoint Presentation</vt:lpstr>
    </vt:vector>
  </TitlesOfParts>
  <Company>University of 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Gail Armstrong</dc:creator>
  <cp:lastModifiedBy>Okley, Elton Tetteh</cp:lastModifiedBy>
  <cp:revision>67</cp:revision>
  <dcterms:created xsi:type="dcterms:W3CDTF">2014-12-16T17:00:44Z</dcterms:created>
  <dcterms:modified xsi:type="dcterms:W3CDTF">2022-12-11T21:35:45Z</dcterms:modified>
</cp:coreProperties>
</file>