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8" r:id="rId5"/>
    <p:sldId id="260" r:id="rId6"/>
    <p:sldId id="261" r:id="rId7"/>
    <p:sldId id="263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EDA39-381B-4E39-8772-CE1312981EA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B4FC-F6EB-42D1-BF2B-B2DC0A6AC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9DB1-CF9B-2D4C-BCA2-7748C58168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4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A81A-D070-4D57-9090-BC00CF2C445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6793-FC10-41C2-A2F0-E4D2DF3AF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Automation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58197" y="1794261"/>
            <a:ext cx="1746606" cy="472611"/>
          </a:xfrm>
          <a:prstGeom prst="rect">
            <a:avLst/>
          </a:prstGeom>
          <a:solidFill>
            <a:srgbClr val="008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Is it raining?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3904803" y="2030566"/>
            <a:ext cx="1561672" cy="1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3031500" y="2266872"/>
            <a:ext cx="0" cy="1052202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58466" y="169068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YES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6057" y="253942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NO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5372" y="3321034"/>
            <a:ext cx="1746606" cy="472611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Leave the House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66475" y="1794261"/>
            <a:ext cx="1746606" cy="567835"/>
          </a:xfrm>
          <a:prstGeom prst="rect">
            <a:avLst/>
          </a:prstGeom>
          <a:solidFill>
            <a:srgbClr val="008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you have an Umbrella?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10254" y="2078176"/>
            <a:ext cx="1561672" cy="1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774753" y="1794260"/>
            <a:ext cx="1746606" cy="567835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Take it and head to 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66744" y="174475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YES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5" name="Straight Arrow Connector 14"/>
          <p:cNvCxnSpPr>
            <a:stCxn id="11" idx="2"/>
            <a:endCxn id="17" idx="0"/>
          </p:cNvCxnSpPr>
          <p:nvPr/>
        </p:nvCxnSpPr>
        <p:spPr>
          <a:xfrm flipH="1">
            <a:off x="6336952" y="2362096"/>
            <a:ext cx="2826" cy="956978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7159" y="253942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NO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63649" y="3319074"/>
            <a:ext cx="1746606" cy="571500"/>
          </a:xfrm>
          <a:prstGeom prst="rect">
            <a:avLst/>
          </a:prstGeom>
          <a:solidFill>
            <a:srgbClr val="008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you have a jacket?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210254" y="3602406"/>
            <a:ext cx="1561672" cy="1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71925" y="3318490"/>
            <a:ext cx="1746606" cy="567835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Take it and head to work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3917" y="3272651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YES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36952" y="3892723"/>
            <a:ext cx="2826" cy="956978"/>
          </a:xfrm>
          <a:prstGeom prst="straightConnector1">
            <a:avLst/>
          </a:prstGeom>
          <a:ln w="57150">
            <a:solidFill>
              <a:srgbClr val="0085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27159" y="4070055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NO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63648" y="4849701"/>
            <a:ext cx="1746606" cy="1806933"/>
          </a:xfrm>
          <a:prstGeom prst="rect">
            <a:avLst/>
          </a:prstGeom>
          <a:solidFill>
            <a:srgbClr val="910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Prepare yourself mentally and physically to get totally soaked on your way to work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4" name="Picture 2" descr="Disappointed Face on WhatsApp 2.19.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20" y="6328487"/>
            <a:ext cx="282427" cy="28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 animBg="1"/>
      <p:bldP spid="11" grpId="0" animBg="1"/>
      <p:bldP spid="13" grpId="0" animBg="1"/>
      <p:bldP spid="14" grpId="0"/>
      <p:bldP spid="16" grpId="0"/>
      <p:bldP spid="17" grpId="0" animBg="1"/>
      <p:bldP spid="19" grpId="0" animBg="1"/>
      <p:bldP spid="20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-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1690688"/>
            <a:ext cx="48288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tabLst>
                <a:tab pos="0" algn="l"/>
              </a:tabLst>
            </a:pPr>
            <a:r>
              <a:rPr lang="en-US" dirty="0"/>
              <a:t>if it's raining then </a:t>
            </a:r>
            <a:endParaRPr lang="en-US" dirty="0" smtClean="0"/>
          </a:p>
          <a:p>
            <a:pPr defTabSz="457200">
              <a:tabLst>
                <a:tab pos="0" algn="l"/>
              </a:tabLst>
            </a:pPr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you have an umbrella then </a:t>
            </a:r>
            <a:endParaRPr lang="en-US" dirty="0" smtClean="0"/>
          </a:p>
          <a:p>
            <a:pPr defTabSz="457200">
              <a:tabLst>
                <a:tab pos="0" algn="l"/>
              </a:tabLst>
            </a:pPr>
            <a:r>
              <a:rPr lang="en-US" dirty="0"/>
              <a:t>	</a:t>
            </a:r>
            <a:r>
              <a:rPr lang="en-US" dirty="0" smtClean="0"/>
              <a:t>		grab </a:t>
            </a:r>
            <a:r>
              <a:rPr lang="en-US" dirty="0"/>
              <a:t>your umbrella and go to work </a:t>
            </a:r>
            <a:endParaRPr lang="en-US" dirty="0" smtClean="0"/>
          </a:p>
          <a:p>
            <a:pPr defTabSz="457200">
              <a:tabLst>
                <a:tab pos="0" algn="l"/>
              </a:tabLst>
            </a:pPr>
            <a:r>
              <a:rPr lang="en-US" dirty="0"/>
              <a:t>	</a:t>
            </a:r>
            <a:r>
              <a:rPr lang="en-US" dirty="0" smtClean="0"/>
              <a:t>	otherwise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</a:t>
            </a:r>
            <a:r>
              <a:rPr lang="en-US" dirty="0" smtClean="0"/>
              <a:t>		if </a:t>
            </a:r>
            <a:r>
              <a:rPr lang="en-US" dirty="0"/>
              <a:t>you have a jacket then </a:t>
            </a:r>
            <a:endParaRPr lang="en-US" dirty="0" smtClean="0"/>
          </a:p>
          <a:p>
            <a:pPr defTabSz="457200">
              <a:tabLst>
                <a:tab pos="0" algn="l"/>
              </a:tabLst>
            </a:pPr>
            <a:r>
              <a:rPr lang="en-US" dirty="0"/>
              <a:t>	</a:t>
            </a:r>
            <a:r>
              <a:rPr lang="en-US" dirty="0" smtClean="0"/>
              <a:t>			grab </a:t>
            </a:r>
            <a:r>
              <a:rPr lang="en-US" dirty="0"/>
              <a:t>your jacket and go to work </a:t>
            </a:r>
            <a:endParaRPr lang="en-US" dirty="0" smtClean="0"/>
          </a:p>
          <a:p>
            <a:pPr defTabSz="457200">
              <a:tabLst>
                <a:tab pos="0" algn="l"/>
              </a:tabLst>
            </a:pPr>
            <a:r>
              <a:rPr lang="en-US" dirty="0"/>
              <a:t>	</a:t>
            </a:r>
            <a:r>
              <a:rPr lang="en-US" dirty="0" smtClean="0"/>
              <a:t>		otherwise </a:t>
            </a:r>
          </a:p>
          <a:p>
            <a:pPr defTabSz="457200">
              <a:tabLst>
                <a:tab pos="0" algn="l"/>
              </a:tabLst>
            </a:pPr>
            <a:r>
              <a:rPr lang="en-US" dirty="0"/>
              <a:t>	</a:t>
            </a:r>
            <a:r>
              <a:rPr lang="en-US" dirty="0" smtClean="0"/>
              <a:t>			Sadly</a:t>
            </a:r>
            <a:r>
              <a:rPr lang="en-US" dirty="0"/>
              <a:t>, you're going to get soaked :/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3999012"/>
            <a:ext cx="95821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Course Goals</a:t>
            </a:r>
            <a:endParaRPr lang="en-US" dirty="0" smtClean="0"/>
          </a:p>
          <a:p>
            <a:r>
              <a:rPr lang="en-US" dirty="0" smtClean="0"/>
              <a:t>Innovation</a:t>
            </a:r>
          </a:p>
          <a:p>
            <a:r>
              <a:rPr lang="en-US" dirty="0" smtClean="0"/>
              <a:t>Development Environment</a:t>
            </a:r>
          </a:p>
          <a:p>
            <a:r>
              <a:rPr lang="en-US" dirty="0" smtClean="0"/>
              <a:t>Coding Tools</a:t>
            </a:r>
          </a:p>
          <a:p>
            <a:r>
              <a:rPr lang="en-US" dirty="0" smtClean="0"/>
              <a:t>Programming Basics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Flow Control</a:t>
            </a:r>
          </a:p>
          <a:p>
            <a:r>
              <a:rPr lang="en-US" dirty="0" smtClean="0"/>
              <a:t>Questions &amp;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>
                <a:solidFill>
                  <a:srgbClr val="00857D"/>
                </a:solidFill>
                <a:latin typeface="Georgia" panose="02040502050405020303" pitchFamily="18" charset="0"/>
              </a:rPr>
              <a:t>UPS MBA Intern – LATAM GFF Pricing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17533" y="1310010"/>
            <a:ext cx="7505637" cy="4493153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Education</a:t>
            </a:r>
          </a:p>
          <a:p>
            <a:pPr lvl="1" algn="just"/>
            <a:r>
              <a:rPr lang="en-US" dirty="0"/>
              <a:t>University of South Carolina</a:t>
            </a:r>
          </a:p>
          <a:p>
            <a:pPr lvl="2" algn="just"/>
            <a:r>
              <a:rPr lang="en-US" dirty="0" smtClean="0"/>
              <a:t>B.A. Russian Language, Literature, and Culture, 2011</a:t>
            </a:r>
          </a:p>
          <a:p>
            <a:pPr lvl="2" algn="just"/>
            <a:r>
              <a:rPr lang="en-US" dirty="0" smtClean="0"/>
              <a:t>Masters of </a:t>
            </a:r>
            <a:r>
              <a:rPr lang="en-US" dirty="0"/>
              <a:t>International Business, </a:t>
            </a:r>
            <a:r>
              <a:rPr lang="en-US" dirty="0" smtClean="0"/>
              <a:t>2019</a:t>
            </a:r>
            <a:endParaRPr lang="en-US" sz="1600" dirty="0"/>
          </a:p>
          <a:p>
            <a:pPr lvl="1" algn="just"/>
            <a:r>
              <a:rPr lang="en-US" dirty="0" smtClean="0"/>
              <a:t>Higher School of Economics – Moscow, Russia</a:t>
            </a:r>
          </a:p>
          <a:p>
            <a:pPr lvl="2" algn="just"/>
            <a:r>
              <a:rPr lang="en-US" dirty="0" smtClean="0"/>
              <a:t>Masters of International Business, expected 2020</a:t>
            </a:r>
          </a:p>
          <a:p>
            <a:r>
              <a:rPr lang="en-US" u="sng" dirty="0" smtClean="0"/>
              <a:t>Work Experience</a:t>
            </a:r>
          </a:p>
          <a:p>
            <a:pPr lvl="1" algn="just"/>
            <a:r>
              <a:rPr lang="en-US" dirty="0" smtClean="0"/>
              <a:t>10</a:t>
            </a:r>
            <a:r>
              <a:rPr lang="en-US" baseline="30000" dirty="0" smtClean="0"/>
              <a:t>+</a:t>
            </a:r>
            <a:r>
              <a:rPr lang="en-US" dirty="0" smtClean="0"/>
              <a:t> years of work experience including:</a:t>
            </a:r>
            <a:endParaRPr lang="en-US" dirty="0"/>
          </a:p>
          <a:p>
            <a:pPr lvl="2" algn="just"/>
            <a:r>
              <a:rPr lang="en-US" dirty="0" smtClean="0"/>
              <a:t>U.S. Army</a:t>
            </a:r>
          </a:p>
          <a:p>
            <a:pPr lvl="2" algn="just"/>
            <a:r>
              <a:rPr lang="en-US" dirty="0" smtClean="0"/>
              <a:t>DoD Contracting</a:t>
            </a:r>
          </a:p>
          <a:p>
            <a:pPr lvl="2" algn="just"/>
            <a:r>
              <a:rPr lang="en-US" dirty="0" smtClean="0"/>
              <a:t>Healthcare Consulting</a:t>
            </a:r>
          </a:p>
          <a:p>
            <a:pPr lvl="2" algn="just"/>
            <a:r>
              <a:rPr lang="en-US" dirty="0" smtClean="0"/>
              <a:t>Software Engineering &amp; Legacy Enterprise Data Systems</a:t>
            </a:r>
          </a:p>
          <a:p>
            <a:pPr marL="285750" indent="-285750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2F45-BA5D-4C7A-ACC7-D44B34072B97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38200" y="1310010"/>
            <a:ext cx="2732926" cy="3960634"/>
            <a:chOff x="5430362" y="2530267"/>
            <a:chExt cx="2732926" cy="3960634"/>
          </a:xfrm>
        </p:grpSpPr>
        <p:sp>
          <p:nvSpPr>
            <p:cNvPr id="10" name="Rectangle 9"/>
            <p:cNvSpPr/>
            <p:nvPr/>
          </p:nvSpPr>
          <p:spPr>
            <a:xfrm>
              <a:off x="5430362" y="2530267"/>
              <a:ext cx="2732926" cy="3960634"/>
            </a:xfrm>
            <a:prstGeom prst="rect">
              <a:avLst/>
            </a:prstGeom>
            <a:solidFill>
              <a:srgbClr val="33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769" y="2680500"/>
              <a:ext cx="2440112" cy="3660168"/>
            </a:xfrm>
            <a:prstGeom prst="rect">
              <a:avLst/>
            </a:prstGeom>
          </p:spPr>
        </p:pic>
      </p:grpSp>
      <p:sp>
        <p:nvSpPr>
          <p:cNvPr id="12" name="Content Placeholder 6"/>
          <p:cNvSpPr txBox="1">
            <a:spLocks/>
          </p:cNvSpPr>
          <p:nvPr/>
        </p:nvSpPr>
        <p:spPr>
          <a:xfrm>
            <a:off x="838200" y="5426582"/>
            <a:ext cx="2732926" cy="3765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80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03597" indent="-203597" algn="l" defTabSz="6858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29816" indent="-215504" algn="l" defTabSz="6858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charset="2"/>
              <a:buChar char="§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5319" indent="-215504" algn="l" defTabSz="6858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charset="2"/>
              <a:buChar char="§"/>
              <a:tabLst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0822" indent="-220266" algn="l" defTabSz="6858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Wingdings" charset="2"/>
              <a:buChar char="§"/>
              <a:tabLst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William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 an understanding of programming basics.</a:t>
            </a:r>
          </a:p>
          <a:p>
            <a:r>
              <a:rPr lang="en-US" dirty="0" smtClean="0"/>
              <a:t>Learn to identify automatable processes.</a:t>
            </a:r>
          </a:p>
          <a:p>
            <a:r>
              <a:rPr lang="en-US" dirty="0" smtClean="0"/>
              <a:t>Develop a recipe book for working with data.</a:t>
            </a:r>
          </a:p>
          <a:p>
            <a:r>
              <a:rPr lang="en-US" dirty="0" smtClean="0"/>
              <a:t>Build curiosity.</a:t>
            </a:r>
          </a:p>
          <a:p>
            <a:endParaRPr lang="en-US" b="1" i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drives innovation at a company like UPS?</a:t>
            </a:r>
          </a:p>
          <a:p>
            <a:r>
              <a:rPr lang="en-US" dirty="0" smtClean="0"/>
              <a:t>What </a:t>
            </a:r>
            <a:r>
              <a:rPr lang="en-US" b="1" i="1" u="sng" dirty="0" smtClean="0"/>
              <a:t>should</a:t>
            </a:r>
            <a:r>
              <a:rPr lang="en-US" dirty="0" smtClean="0"/>
              <a:t> drive innovation at UPS?</a:t>
            </a:r>
          </a:p>
          <a:p>
            <a:endParaRPr lang="en-US" b="1" i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development environment?</a:t>
            </a:r>
          </a:p>
          <a:p>
            <a:pPr lvl="1"/>
            <a:r>
              <a:rPr lang="en-US" dirty="0" smtClean="0"/>
              <a:t>Tools, programs, and computer settings needed to create software.</a:t>
            </a:r>
          </a:p>
          <a:p>
            <a:r>
              <a:rPr lang="en-US" dirty="0" smtClean="0"/>
              <a:t>Setting up your “</a:t>
            </a:r>
            <a:r>
              <a:rPr lang="en-US" dirty="0" err="1" smtClean="0"/>
              <a:t>dev</a:t>
            </a:r>
            <a:r>
              <a:rPr lang="en-US" dirty="0" smtClean="0"/>
              <a:t>” environment is one of the more complex (annoying) aspects of programming – even though it should be 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 an easy-to-use programming language that can do simple automation as well as incredibly advanced AI projects.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 – a tool which allows us to mix human-readable information with executable code and visualizations.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9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key vocabulary words we need to be familiar with to discuss programming:</a:t>
            </a:r>
          </a:p>
          <a:p>
            <a:pPr lvl="1"/>
            <a:r>
              <a:rPr lang="en-US" dirty="0" smtClean="0"/>
              <a:t>Operators – a character that represents an action (+, -, /, *, etc.).</a:t>
            </a:r>
          </a:p>
          <a:p>
            <a:pPr lvl="1"/>
            <a:r>
              <a:rPr lang="en-US" dirty="0" smtClean="0"/>
              <a:t>Data Types – a “kind” of data based on its value (integer, text/string, etc.).</a:t>
            </a:r>
          </a:p>
          <a:p>
            <a:pPr lvl="1"/>
            <a:r>
              <a:rPr lang="en-US" dirty="0" smtClean="0"/>
              <a:t>Syntax – the grammar behind a programming language.</a:t>
            </a:r>
          </a:p>
          <a:p>
            <a:pPr lvl="1"/>
            <a:r>
              <a:rPr lang="en-US" dirty="0" smtClean="0"/>
              <a:t>Comments – messages written into code that the computer ignores.</a:t>
            </a:r>
          </a:p>
          <a:p>
            <a:pPr lvl="1"/>
            <a:r>
              <a:rPr lang="en-US" dirty="0" smtClean="0"/>
              <a:t>Errors – a mistake in a program’s code which causes unexpected or incorrect behavior (also called an exception).</a:t>
            </a:r>
          </a:p>
          <a:p>
            <a:pPr lvl="1"/>
            <a:r>
              <a:rPr lang="en-US" dirty="0" smtClean="0"/>
              <a:t>Variable – an object that stores a value for later use.</a:t>
            </a:r>
          </a:p>
          <a:p>
            <a:r>
              <a:rPr lang="en-US" b="1" i="1" u="sng" dirty="0" smtClean="0"/>
              <a:t>Everyone can program and you do it every day!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773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methods, sub-routines, and procedures (among others).</a:t>
            </a:r>
          </a:p>
          <a:p>
            <a:r>
              <a:rPr lang="en-US" dirty="0" smtClean="0"/>
              <a:t>Single units of work in a repeatable and reusable form.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715" y="3277394"/>
            <a:ext cx="466657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417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Office Theme</vt:lpstr>
      <vt:lpstr>Python Automation Basics</vt:lpstr>
      <vt:lpstr>Agenda</vt:lpstr>
      <vt:lpstr>Introduction UPS MBA Intern – LATAM GFF Pricing </vt:lpstr>
      <vt:lpstr>Course Goals</vt:lpstr>
      <vt:lpstr>Innovation</vt:lpstr>
      <vt:lpstr>Development Environment</vt:lpstr>
      <vt:lpstr>Coding Tools</vt:lpstr>
      <vt:lpstr>Programming Basics</vt:lpstr>
      <vt:lpstr>Functions</vt:lpstr>
      <vt:lpstr>Flow Control</vt:lpstr>
      <vt:lpstr>Flow Control - Pseudocode</vt:lpstr>
      <vt:lpstr>Questions &amp; Examples</vt:lpstr>
    </vt:vector>
  </TitlesOfParts>
  <Company>UPS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Automation Basics</dc:title>
  <dc:creator>Brown William (PPX0LTJ)</dc:creator>
  <cp:lastModifiedBy>Brown William (PPX0LTJ)</cp:lastModifiedBy>
  <cp:revision>18</cp:revision>
  <dcterms:created xsi:type="dcterms:W3CDTF">2019-07-22T13:43:01Z</dcterms:created>
  <dcterms:modified xsi:type="dcterms:W3CDTF">2019-07-22T19:55:07Z</dcterms:modified>
</cp:coreProperties>
</file>