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1" r:id="rId5"/>
    <p:sldId id="263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own" userId="f5cdd9e1f07807f2" providerId="LiveId" clId="{56BBC5C5-4393-4490-BE3E-54FCEBD30C05}"/>
    <pc:docChg chg="custSel delSld modSld">
      <pc:chgData name="William Brown" userId="f5cdd9e1f07807f2" providerId="LiveId" clId="{56BBC5C5-4393-4490-BE3E-54FCEBD30C05}" dt="2020-02-09T04:44:42.777" v="5" actId="27636"/>
      <pc:docMkLst>
        <pc:docMk/>
      </pc:docMkLst>
      <pc:sldChg chg="modSp">
        <pc:chgData name="William Brown" userId="f5cdd9e1f07807f2" providerId="LiveId" clId="{56BBC5C5-4393-4490-BE3E-54FCEBD30C05}" dt="2020-02-09T04:44:42.777" v="5" actId="27636"/>
        <pc:sldMkLst>
          <pc:docMk/>
          <pc:sldMk cId="3001369235" sldId="257"/>
        </pc:sldMkLst>
        <pc:spChg chg="mod">
          <ac:chgData name="William Brown" userId="f5cdd9e1f07807f2" providerId="LiveId" clId="{56BBC5C5-4393-4490-BE3E-54FCEBD30C05}" dt="2020-02-09T04:44:42.777" v="5" actId="27636"/>
          <ac:spMkLst>
            <pc:docMk/>
            <pc:sldMk cId="3001369235" sldId="257"/>
            <ac:spMk id="3" creationId="{00000000-0000-0000-0000-000000000000}"/>
          </ac:spMkLst>
        </pc:spChg>
      </pc:sldChg>
      <pc:sldChg chg="del">
        <pc:chgData name="William Brown" userId="f5cdd9e1f07807f2" providerId="LiveId" clId="{56BBC5C5-4393-4490-BE3E-54FCEBD30C05}" dt="2020-02-09T04:41:24.368" v="1" actId="2696"/>
        <pc:sldMkLst>
          <pc:docMk/>
          <pc:sldMk cId="2830499643" sldId="260"/>
        </pc:sldMkLst>
      </pc:sldChg>
      <pc:sldChg chg="del">
        <pc:chgData name="William Brown" userId="f5cdd9e1f07807f2" providerId="LiveId" clId="{56BBC5C5-4393-4490-BE3E-54FCEBD30C05}" dt="2020-02-09T03:16:50.082" v="0" actId="2696"/>
        <pc:sldMkLst>
          <pc:docMk/>
          <pc:sldMk cId="85150060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DA39-381B-4E39-8772-CE1312981EA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B4FC-F6EB-42D1-BF2B-B2DC0A6A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A81A-D070-4D57-9090-BC00CF2C445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Automation Basics</a:t>
            </a:r>
          </a:p>
        </p:txBody>
      </p:sp>
    </p:spTree>
    <p:extLst>
      <p:ext uri="{BB962C8B-B14F-4D97-AF65-F5344CB8AC3E}">
        <p14:creationId xmlns:p14="http://schemas.microsoft.com/office/powerpoint/2010/main" val="21795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1428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/>
              <a:t>Course Goals</a:t>
            </a:r>
            <a:endParaRPr lang="en-US" dirty="0"/>
          </a:p>
          <a:p>
            <a:r>
              <a:rPr lang="en-US" dirty="0"/>
              <a:t>Development Environment</a:t>
            </a:r>
          </a:p>
          <a:p>
            <a:r>
              <a:rPr lang="en-US" dirty="0"/>
              <a:t>Coding Tools</a:t>
            </a:r>
          </a:p>
          <a:p>
            <a:r>
              <a:rPr lang="en-US" dirty="0"/>
              <a:t>Programming Basics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Questions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30013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an understanding of programming basics.</a:t>
            </a:r>
          </a:p>
          <a:p>
            <a:r>
              <a:rPr lang="en-US" dirty="0"/>
              <a:t>Learn to identify automatable processes.</a:t>
            </a:r>
          </a:p>
          <a:p>
            <a:r>
              <a:rPr lang="en-US" dirty="0"/>
              <a:t>Develop a recipe book for working with data.</a:t>
            </a:r>
          </a:p>
          <a:p>
            <a:r>
              <a:rPr lang="en-US" dirty="0"/>
              <a:t>Build curiosity.</a:t>
            </a:r>
          </a:p>
          <a:p>
            <a:endParaRPr lang="en-US" b="1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development environment?</a:t>
            </a:r>
          </a:p>
          <a:p>
            <a:pPr lvl="1"/>
            <a:r>
              <a:rPr lang="en-US" dirty="0"/>
              <a:t>Tools, programs, and computer settings needed to create software.</a:t>
            </a:r>
          </a:p>
          <a:p>
            <a:r>
              <a:rPr lang="en-US" dirty="0"/>
              <a:t>Setting up your “</a:t>
            </a:r>
            <a:r>
              <a:rPr lang="en-US" dirty="0" err="1"/>
              <a:t>dev</a:t>
            </a:r>
            <a:r>
              <a:rPr lang="en-US" dirty="0"/>
              <a:t>” environment is one of the more complex (annoying) aspects of programming – even though it should be 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 an easy-to-use programming language that can do simple automation as well as incredibly advanced AI projects.</a:t>
            </a:r>
          </a:p>
          <a:p>
            <a:r>
              <a:rPr lang="en-US" dirty="0" err="1"/>
              <a:t>Jupyter</a:t>
            </a:r>
            <a:r>
              <a:rPr lang="en-US" dirty="0"/>
              <a:t> Notebook – a tool which allows us to mix human-readable information with executable code and visualizations.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key vocabulary words we need to be familiar with to discuss programming:</a:t>
            </a:r>
          </a:p>
          <a:p>
            <a:pPr lvl="1"/>
            <a:r>
              <a:rPr lang="en-US" dirty="0"/>
              <a:t>Operators – a character that represents an action (+, -, /, *, etc.).</a:t>
            </a:r>
          </a:p>
          <a:p>
            <a:pPr lvl="1"/>
            <a:r>
              <a:rPr lang="en-US" dirty="0"/>
              <a:t>Data Types – a “kind” of data based on its value (integer, text/string, etc.).</a:t>
            </a:r>
          </a:p>
          <a:p>
            <a:pPr lvl="1"/>
            <a:r>
              <a:rPr lang="en-US" dirty="0"/>
              <a:t>Syntax – the grammar behind a programming language.</a:t>
            </a:r>
          </a:p>
          <a:p>
            <a:pPr lvl="1"/>
            <a:r>
              <a:rPr lang="en-US" dirty="0"/>
              <a:t>Comments – messages written into code that the computer ignores.</a:t>
            </a:r>
          </a:p>
          <a:p>
            <a:pPr lvl="1"/>
            <a:r>
              <a:rPr lang="en-US" dirty="0"/>
              <a:t>Errors – a mistake in a program’s code which causes unexpected or incorrect behavior (also called an exception).</a:t>
            </a:r>
          </a:p>
          <a:p>
            <a:pPr lvl="1"/>
            <a:r>
              <a:rPr lang="en-US" dirty="0"/>
              <a:t>Variable – an object that stores a value for later use.</a:t>
            </a:r>
          </a:p>
          <a:p>
            <a:r>
              <a:rPr lang="en-US" b="1" i="1" u="sng" dirty="0"/>
              <a:t>Everyone can program and you do it every day!</a:t>
            </a:r>
          </a:p>
        </p:txBody>
      </p:sp>
    </p:spTree>
    <p:extLst>
      <p:ext uri="{BB962C8B-B14F-4D97-AF65-F5344CB8AC3E}">
        <p14:creationId xmlns:p14="http://schemas.microsoft.com/office/powerpoint/2010/main" val="277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methods, sub-routines, and procedures (among others).</a:t>
            </a:r>
          </a:p>
          <a:p>
            <a:r>
              <a:rPr lang="en-US" dirty="0"/>
              <a:t>Single units of work in a repeatable and reusable form.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15" y="3277394"/>
            <a:ext cx="466657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8197" y="1794261"/>
            <a:ext cx="1746606" cy="472611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Is it raining?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3904803" y="203056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031500" y="2266872"/>
            <a:ext cx="0" cy="1052202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466" y="16906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6057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372" y="3321034"/>
            <a:ext cx="1746606" cy="472611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Leave the House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6475" y="1794261"/>
            <a:ext cx="1746606" cy="567835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you have an Umbrella?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10254" y="207817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74753" y="179426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 it and head to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6744" y="1744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 flipH="1">
            <a:off x="6336952" y="2362096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7159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3649" y="3319074"/>
            <a:ext cx="1746606" cy="571500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you have a jacket?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10254" y="360240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71925" y="331849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 it and head to work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3917" y="32726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36952" y="3892723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159" y="407005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3648" y="4849701"/>
            <a:ext cx="1746606" cy="1806933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Prepare yourself mentally and physically to get totally soaked on your way to work</a:t>
            </a:r>
          </a:p>
        </p:txBody>
      </p:sp>
      <p:pic>
        <p:nvPicPr>
          <p:cNvPr id="24" name="Picture 2" descr="Disappointed Face on WhatsApp 2.19.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20" y="6328487"/>
            <a:ext cx="282427" cy="2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 animBg="1"/>
      <p:bldP spid="13" grpId="0" animBg="1"/>
      <p:bldP spid="14" grpId="0"/>
      <p:bldP spid="16" grpId="0"/>
      <p:bldP spid="17" grpId="0" animBg="1"/>
      <p:bldP spid="19" grpId="0" animBg="1"/>
      <p:bldP spid="20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-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1690688"/>
            <a:ext cx="4828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tabLst>
                <a:tab pos="0" algn="l"/>
              </a:tabLst>
            </a:pPr>
            <a:r>
              <a:rPr lang="en-US" dirty="0"/>
              <a:t>if it's raining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if you have an umbrella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grab your umbrella and go to work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if you have a jacket then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	grab your jacket and go to work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			Sadly, you're going to get soaked :/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999012"/>
            <a:ext cx="9582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392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Python Automation Basics</vt:lpstr>
      <vt:lpstr>Agenda</vt:lpstr>
      <vt:lpstr>Course Goals</vt:lpstr>
      <vt:lpstr>Development Environment</vt:lpstr>
      <vt:lpstr>Coding Tools</vt:lpstr>
      <vt:lpstr>Programming Basics</vt:lpstr>
      <vt:lpstr>Functions</vt:lpstr>
      <vt:lpstr>Flow Control</vt:lpstr>
      <vt:lpstr>Flow Control - Pseudocode</vt:lpstr>
      <vt:lpstr>Questions &amp; Examples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Automation Basics</dc:title>
  <dc:creator>Brown William (PPX0LTJ)</dc:creator>
  <cp:lastModifiedBy>William Brown</cp:lastModifiedBy>
  <cp:revision>18</cp:revision>
  <dcterms:created xsi:type="dcterms:W3CDTF">2019-07-22T13:43:01Z</dcterms:created>
  <dcterms:modified xsi:type="dcterms:W3CDTF">2020-02-09T04:44:50Z</dcterms:modified>
</cp:coreProperties>
</file>