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97" r:id="rId6"/>
    <p:sldId id="258" r:id="rId7"/>
    <p:sldId id="285" r:id="rId8"/>
    <p:sldId id="260" r:id="rId9"/>
    <p:sldId id="259" r:id="rId10"/>
    <p:sldId id="289" r:id="rId11"/>
    <p:sldId id="262" r:id="rId12"/>
    <p:sldId id="287" r:id="rId13"/>
    <p:sldId id="261" r:id="rId14"/>
    <p:sldId id="288" r:id="rId15"/>
    <p:sldId id="286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81305" autoAdjust="0"/>
  </p:normalViewPr>
  <p:slideViewPr>
    <p:cSldViewPr snapToGrid="0">
      <p:cViewPr varScale="1">
        <p:scale>
          <a:sx n="79" d="100"/>
          <a:sy n="79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C10F7217-6903-4B1E-A17A-63C26222E9EE}"/>
    <pc:docChg chg="custSel modSld">
      <pc:chgData name="SHEPHERD, Cara (cjmck3)" userId="c1c3412e-71b4-4f4c-bffd-8e4b35a11f1a" providerId="ADAL" clId="{C10F7217-6903-4B1E-A17A-63C26222E9EE}" dt="2025-04-01T22:35:12.739" v="4" actId="2710"/>
      <pc:docMkLst>
        <pc:docMk/>
      </pc:docMkLst>
      <pc:sldChg chg="modSp mod">
        <pc:chgData name="SHEPHERD, Cara (cjmck3)" userId="c1c3412e-71b4-4f4c-bffd-8e4b35a11f1a" providerId="ADAL" clId="{C10F7217-6903-4B1E-A17A-63C26222E9EE}" dt="2025-04-01T22:35:12.739" v="4" actId="2710"/>
        <pc:sldMkLst>
          <pc:docMk/>
          <pc:sldMk cId="2991771439" sldId="258"/>
        </pc:sldMkLst>
        <pc:spChg chg="mod">
          <ac:chgData name="SHEPHERD, Cara (cjmck3)" userId="c1c3412e-71b4-4f4c-bffd-8e4b35a11f1a" providerId="ADAL" clId="{C10F7217-6903-4B1E-A17A-63C26222E9EE}" dt="2025-04-01T22:35:12.739" v="4" actId="2710"/>
          <ac:spMkLst>
            <pc:docMk/>
            <pc:sldMk cId="2991771439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9BE04-7823-4B87-A650-648C25107F6C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215B4-5404-413F-8EBA-4E3153B871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12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2.28 mole C</a:t>
            </a:r>
          </a:p>
          <a:p>
            <a:r>
              <a:rPr lang="en-AU" dirty="0"/>
              <a:t>4.54</a:t>
            </a:r>
            <a:r>
              <a:rPr lang="en-AU" baseline="0" dirty="0"/>
              <a:t> mole O</a:t>
            </a:r>
            <a:endParaRPr lang="en-AU" dirty="0"/>
          </a:p>
          <a:p>
            <a:r>
              <a:rPr lang="en-AU" dirty="0"/>
              <a:t>CO2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15B4-5404-413F-8EBA-4E3153B8714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74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62-16 = 46g O2 = 2.875 mole O</a:t>
            </a:r>
          </a:p>
          <a:p>
            <a:r>
              <a:rPr lang="en-AU" dirty="0"/>
              <a:t>16.06/14.00 = 1.147 moles N</a:t>
            </a:r>
          </a:p>
          <a:p>
            <a:endParaRPr lang="en-AU" dirty="0"/>
          </a:p>
          <a:p>
            <a:r>
              <a:rPr lang="en-AU" dirty="0"/>
              <a:t>2.875/1.147 = 2.5</a:t>
            </a:r>
          </a:p>
          <a:p>
            <a:endParaRPr lang="en-AU" dirty="0"/>
          </a:p>
          <a:p>
            <a:r>
              <a:rPr lang="en-AU" dirty="0"/>
              <a:t>N2O5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15B4-5404-413F-8EBA-4E3153B8714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27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C6H6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15B4-5404-413F-8EBA-4E3153B8714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959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Molar mass of a C</a:t>
            </a:r>
            <a:r>
              <a:rPr lang="en-AU" baseline="-25000" dirty="0"/>
              <a:t>2</a:t>
            </a:r>
            <a:r>
              <a:rPr lang="en-AU" dirty="0"/>
              <a:t>H</a:t>
            </a:r>
            <a:r>
              <a:rPr lang="en-AU" baseline="-25000" dirty="0"/>
              <a:t>5</a:t>
            </a:r>
            <a:r>
              <a:rPr lang="en-AU" dirty="0"/>
              <a:t> unit = (12.01x2) + (1.01x5) = 29.07</a:t>
            </a:r>
          </a:p>
          <a:p>
            <a:r>
              <a:rPr lang="en-AU" dirty="0"/>
              <a:t>59/29.07 = 2.  Molecular formula = C</a:t>
            </a:r>
            <a:r>
              <a:rPr lang="en-AU" baseline="-25000" dirty="0"/>
              <a:t>4</a:t>
            </a:r>
            <a:r>
              <a:rPr lang="en-AU" dirty="0"/>
              <a:t>H</a:t>
            </a:r>
            <a:r>
              <a:rPr lang="en-AU" baseline="-25000" dirty="0"/>
              <a:t>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215B4-5404-413F-8EBA-4E3153B8714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851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Topic 3.5 –Mole Concepts: Part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90872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empirical formula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03350"/>
            <a:ext cx="4754880" cy="822960"/>
          </a:xfrm>
        </p:spPr>
        <p:txBody>
          <a:bodyPr/>
          <a:lstStyle/>
          <a:p>
            <a:r>
              <a:rPr lang="en-AU" dirty="0"/>
              <a:t>From Mass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4572" y="2201978"/>
            <a:ext cx="4754880" cy="3341572"/>
          </a:xfrm>
        </p:spPr>
        <p:txBody>
          <a:bodyPr/>
          <a:lstStyle/>
          <a:p>
            <a:r>
              <a:rPr lang="en-AU" dirty="0"/>
              <a:t>E.g. 5g of Magnesium is heated and allowed to react with 14.6g Chlorine gas.  A white powder is formed.  Determine the Empirical formula of the compound. </a:t>
            </a:r>
            <a:endParaRPr lang="en-AU" baseline="-25000" dirty="0"/>
          </a:p>
          <a:p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578" y="4215162"/>
            <a:ext cx="4753312" cy="2891067"/>
          </a:xfrm>
        </p:spPr>
        <p:txBody>
          <a:bodyPr>
            <a:normAutofit/>
          </a:bodyPr>
          <a:lstStyle/>
          <a:p>
            <a:r>
              <a:rPr lang="en-AU" dirty="0"/>
              <a:t>Mass Mg = 5g</a:t>
            </a:r>
          </a:p>
          <a:p>
            <a:r>
              <a:rPr lang="en-AU" dirty="0"/>
              <a:t>Molar Mass Mg = 24.3g/mole</a:t>
            </a:r>
          </a:p>
          <a:p>
            <a:endParaRPr lang="en-AU" dirty="0"/>
          </a:p>
          <a:p>
            <a:r>
              <a:rPr lang="en-AU" dirty="0"/>
              <a:t>Mass Chlorine = 14.6g</a:t>
            </a:r>
          </a:p>
          <a:p>
            <a:r>
              <a:rPr lang="en-AU" dirty="0"/>
              <a:t>Molar Mass Cl = 35.45g/mole</a:t>
            </a:r>
          </a:p>
          <a:p>
            <a:pPr marL="266700" indent="-180975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6550" y="2526310"/>
                <a:ext cx="4729756" cy="2821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5725"/>
                <a:r>
                  <a:rPr lang="en-AU" dirty="0"/>
                  <a:t>Number of moles:</a:t>
                </a:r>
              </a:p>
              <a:p>
                <a:pPr marL="440436" lvl="1" indent="-180975">
                  <a:buFont typeface="Arial" panose="020B0604020202020204" pitchFamily="34" charset="0"/>
                  <a:buChar char="•"/>
                </a:pPr>
                <a:r>
                  <a:rPr lang="en-AU" dirty="0"/>
                  <a:t>M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𝑎𝑔𝑛𝑒𝑠𝑖𝑢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24.31</m:t>
                        </m:r>
                      </m:den>
                    </m:f>
                  </m:oMath>
                </a14:m>
                <a:r>
                  <a:rPr lang="en-AU" dirty="0"/>
                  <a:t> = 0.206 moles</a:t>
                </a:r>
              </a:p>
              <a:p>
                <a:pPr marL="440436" lvl="1" indent="-180975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440436" lvl="1" indent="-1809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𝐶h𝑙𝑜𝑟𝑖𝑛𝑒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14.6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35.45</m:t>
                        </m:r>
                      </m:den>
                    </m:f>
                  </m:oMath>
                </a14:m>
                <a:r>
                  <a:rPr lang="en-AU" dirty="0"/>
                  <a:t> = 0.411moles</a:t>
                </a:r>
              </a:p>
              <a:p>
                <a:pPr marL="440436" lvl="1" indent="-180975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66700" indent="-180975">
                  <a:buFont typeface="Arial" panose="020B0604020202020204" pitchFamily="34" charset="0"/>
                  <a:buChar char="•"/>
                </a:pPr>
                <a:r>
                  <a:rPr lang="en-AU" dirty="0"/>
                  <a:t>Mg : Cl = 0.206 : 0.411</a:t>
                </a:r>
              </a:p>
              <a:p>
                <a:pPr marL="85725" indent="0">
                  <a:buNone/>
                </a:pPr>
                <a:r>
                  <a:rPr lang="en-AU" dirty="0"/>
                  <a:t>	 = 1 : 2 </a:t>
                </a:r>
              </a:p>
              <a:p>
                <a:pPr marL="266700" indent="-180975">
                  <a:buFont typeface="Arial" panose="020B0604020202020204" pitchFamily="34" charset="0"/>
                  <a:buChar char="•"/>
                </a:pPr>
                <a:r>
                  <a:rPr lang="en-AU" dirty="0"/>
                  <a:t>Empirical formula = MgCl</a:t>
                </a:r>
                <a:r>
                  <a:rPr lang="en-AU" baseline="-25000" dirty="0"/>
                  <a:t>2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550" y="2526310"/>
                <a:ext cx="4729756" cy="2821798"/>
              </a:xfrm>
              <a:prstGeom prst="rect">
                <a:avLst/>
              </a:prstGeom>
              <a:blipFill>
                <a:blip r:embed="rId2"/>
                <a:stretch>
                  <a:fillRect t="-1080" r="-1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6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74" y="1908500"/>
            <a:ext cx="7263345" cy="4023360"/>
          </a:xfrm>
        </p:spPr>
        <p:txBody>
          <a:bodyPr/>
          <a:lstStyle/>
          <a:p>
            <a:r>
              <a:rPr lang="en-AU" dirty="0"/>
              <a:t>A 16.06g sample of Nitrogen reacts with Oxygen to form 62.00g of a compound containing only Nitrogen and Oxygen atoms.  Determine the empirical formula of the compound.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6026" y="783895"/>
            <a:ext cx="28820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HINT: you will also need to calculate the mass of Oxygen.  This would equal to the mass of the NO compound minus the mass of Nitrogen.</a:t>
            </a:r>
          </a:p>
        </p:txBody>
      </p:sp>
    </p:spTree>
    <p:extLst>
      <p:ext uri="{BB962C8B-B14F-4D97-AF65-F5344CB8AC3E}">
        <p14:creationId xmlns:p14="http://schemas.microsoft.com/office/powerpoint/2010/main" val="392213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Determining Molecular formula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138182" cy="4023360"/>
          </a:xfrm>
        </p:spPr>
        <p:txBody>
          <a:bodyPr>
            <a:normAutofit lnSpcReduction="10000"/>
          </a:bodyPr>
          <a:lstStyle/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dirty="0"/>
              <a:t>E.g. a compound has the empirical formula CH.  The molar mass of this compound is 78g/mole.  Determine the molecular formula of this compound.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/>
                  <a:t>Empirical formula = CH</a:t>
                </a:r>
              </a:p>
              <a:p>
                <a:r>
                  <a:rPr lang="en-AU" dirty="0"/>
                  <a:t>Ratio of C : H is 1:1, therefore for every 1 mole of C, there is 1 mole of H.</a:t>
                </a:r>
              </a:p>
              <a:p>
                <a:r>
                  <a:rPr lang="en-AU" dirty="0"/>
                  <a:t>Molar mass CH = 12.01 + 1.01</a:t>
                </a:r>
              </a:p>
              <a:p>
                <a:r>
                  <a:rPr lang="en-AU" dirty="0"/>
                  <a:t> = 13.02g/mole</a:t>
                </a:r>
              </a:p>
              <a:p>
                <a:r>
                  <a:rPr lang="en-AU" dirty="0"/>
                  <a:t>Number of CH units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78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13.02</m:t>
                        </m:r>
                      </m:den>
                    </m:f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dirty="0"/>
              </a:p>
              <a:p>
                <a:r>
                  <a:rPr lang="en-AU" dirty="0"/>
                  <a:t> 		 = 6</a:t>
                </a:r>
              </a:p>
              <a:p>
                <a:endParaRPr lang="en-AU" dirty="0"/>
              </a:p>
              <a:p>
                <a:r>
                  <a:rPr lang="en-AU" dirty="0"/>
                  <a:t>Therefore Molecular formula is C</a:t>
                </a:r>
                <a:r>
                  <a:rPr lang="en-AU" baseline="-25000" dirty="0"/>
                  <a:t>6</a:t>
                </a:r>
                <a:r>
                  <a:rPr lang="en-AU" dirty="0"/>
                  <a:t>H</a:t>
                </a:r>
                <a:r>
                  <a:rPr lang="en-AU" baseline="-25000" dirty="0"/>
                  <a:t>6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769" t="-2576" r="-20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703570" y="4171950"/>
            <a:ext cx="3897630" cy="1245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091940" y="4846320"/>
            <a:ext cx="1405890" cy="388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3321" y="5234940"/>
            <a:ext cx="4192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We’re essentially asking how many of these</a:t>
            </a:r>
            <a:br>
              <a:rPr lang="en-AU" dirty="0"/>
            </a:br>
            <a:r>
              <a:rPr lang="en-AU" dirty="0"/>
              <a:t>CH units are needed to make up 78 g/</a:t>
            </a:r>
            <a:r>
              <a:rPr lang="en-AU" dirty="0" err="1"/>
              <a:t>mol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2360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compound has an empirical formula C</a:t>
            </a:r>
            <a:r>
              <a:rPr lang="en-AU" baseline="-25000" dirty="0"/>
              <a:t>2</a:t>
            </a:r>
            <a:r>
              <a:rPr lang="en-AU" dirty="0"/>
              <a:t>H</a:t>
            </a:r>
            <a:r>
              <a:rPr lang="en-AU" baseline="-25000" dirty="0"/>
              <a:t>5</a:t>
            </a:r>
            <a:r>
              <a:rPr lang="en-AU" dirty="0"/>
              <a:t>.  The molar mass of this compound was determined to be 58g/mol.  Calculate the molecular formula of the compound.</a:t>
            </a:r>
          </a:p>
        </p:txBody>
      </p:sp>
    </p:spTree>
    <p:extLst>
      <p:ext uri="{BB962C8B-B14F-4D97-AF65-F5344CB8AC3E}">
        <p14:creationId xmlns:p14="http://schemas.microsoft.com/office/powerpoint/2010/main" val="11192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Vocab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Empirical Formula</a:t>
            </a:r>
          </a:p>
          <a:p>
            <a:r>
              <a:rPr lang="en-AU" dirty="0"/>
              <a:t>Molecular formula</a:t>
            </a:r>
          </a:p>
          <a:p>
            <a:r>
              <a:rPr lang="en-AU" dirty="0"/>
              <a:t>Moles</a:t>
            </a:r>
          </a:p>
          <a:p>
            <a:r>
              <a:rPr lang="en-AU" dirty="0"/>
              <a:t>Mass</a:t>
            </a:r>
          </a:p>
          <a:p>
            <a:r>
              <a:rPr lang="en-AU" dirty="0"/>
              <a:t>Molar mass</a:t>
            </a:r>
          </a:p>
          <a:p>
            <a:r>
              <a:rPr lang="en-AU" dirty="0"/>
              <a:t>Percentage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217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1800" b="1" i="0" dirty="0">
                <a:effectLst/>
                <a:latin typeface="Calibri" panose="020F0502020204030204" pitchFamily="34" charset="0"/>
              </a:rPr>
              <a:t>Topic 3.3 Mole Concept and Law of Conservation of Mass</a:t>
            </a:r>
            <a:r>
              <a:rPr lang="en-GB" sz="1800" b="0" i="0" dirty="0">
                <a:effectLst/>
                <a:latin typeface="Calibri" panose="020F0502020204030204" pitchFamily="34" charset="0"/>
              </a:rPr>
              <a:t> </a:t>
            </a:r>
            <a:endParaRPr lang="en-GB" b="0" i="0" dirty="0"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Determine the percentage composition from relative atomic masses; empirical formula of a compound from the percentage composition by mass; and molecular formula of a compound from its empirical formula and molar mass.</a:t>
            </a:r>
          </a:p>
          <a:p>
            <a:pPr marL="104775" indent="0">
              <a:buNone/>
            </a:pP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Three quick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Determine the relative molecular mass of Nitrogen Dioxide (NO</a:t>
            </a:r>
            <a:r>
              <a:rPr lang="en-AU" baseline="-25000" dirty="0"/>
              <a:t>2</a:t>
            </a:r>
            <a:r>
              <a:rPr lang="en-AU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Determine the number of moles of Nitrogen Dioxide in a 37g sample.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Calculate the number of molecules in this sample.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263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brainstorm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dirty="0"/>
              <a:t>What determines the formula of a molecule?</a:t>
            </a:r>
          </a:p>
          <a:p>
            <a:pPr marL="443611" lvl="1" indent="-176213">
              <a:buFont typeface="Arial" panose="020B0604020202020204" pitchFamily="34" charset="0"/>
              <a:buChar char="•"/>
            </a:pPr>
            <a:r>
              <a:rPr lang="en-AU" dirty="0"/>
              <a:t>For covalent molecules , the number of electrons in its outer shell and how many electrons are needed to fill the outer shells for all atoms</a:t>
            </a:r>
          </a:p>
          <a:p>
            <a:pPr marL="443611" lvl="1" indent="-176213">
              <a:buFont typeface="Arial" panose="020B0604020202020204" pitchFamily="34" charset="0"/>
              <a:buChar char="•"/>
            </a:pPr>
            <a:endParaRPr lang="en-AU" dirty="0"/>
          </a:p>
          <a:p>
            <a:pPr marL="443611" lvl="1" indent="-176213">
              <a:buFont typeface="Arial" panose="020B0604020202020204" pitchFamily="34" charset="0"/>
              <a:buChar char="•"/>
            </a:pPr>
            <a:r>
              <a:rPr lang="en-AU" dirty="0"/>
              <a:t>For ionic molecules, the number of ions that are electrostatically attracted, to balance the overall charge</a:t>
            </a:r>
          </a:p>
          <a:p>
            <a:pPr marL="443611" lvl="1" indent="-176213">
              <a:buFont typeface="Arial" panose="020B0604020202020204" pitchFamily="34" charset="0"/>
              <a:buChar char="•"/>
            </a:pPr>
            <a:endParaRPr lang="en-AU" dirty="0"/>
          </a:p>
          <a:p>
            <a:pPr marL="443611" lvl="1" indent="-176213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40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types of Formula of molecules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Molecular formula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>
                <a:solidFill>
                  <a:srgbClr val="C00000"/>
                </a:solidFill>
              </a:rPr>
              <a:t>actual number </a:t>
            </a:r>
            <a:r>
              <a:rPr lang="en-AU" dirty="0"/>
              <a:t>of each atom in a molecule</a:t>
            </a:r>
          </a:p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dirty="0"/>
              <a:t>E.g. </a:t>
            </a:r>
          </a:p>
          <a:p>
            <a:pPr marL="443611" lvl="1" indent="-176213">
              <a:buFont typeface="Arial" panose="020B0604020202020204" pitchFamily="34" charset="0"/>
              <a:buChar char="•"/>
            </a:pPr>
            <a:r>
              <a:rPr lang="en-AU" dirty="0"/>
              <a:t>Water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443611" lvl="1" indent="-176213">
              <a:buFont typeface="Arial" panose="020B0604020202020204" pitchFamily="34" charset="0"/>
              <a:buChar char="•"/>
            </a:pPr>
            <a:r>
              <a:rPr lang="en-AU" dirty="0"/>
              <a:t>Carbon dioxide CO</a:t>
            </a:r>
            <a:r>
              <a:rPr lang="en-AU" baseline="-25000" dirty="0"/>
              <a:t>2</a:t>
            </a:r>
          </a:p>
          <a:p>
            <a:pPr marL="443611" lvl="1" indent="-176213">
              <a:buFont typeface="Arial" panose="020B0604020202020204" pitchFamily="34" charset="0"/>
              <a:buChar char="•"/>
            </a:pPr>
            <a:r>
              <a:rPr lang="en-AU" dirty="0"/>
              <a:t>Glucose C</a:t>
            </a:r>
            <a:r>
              <a:rPr lang="en-AU" baseline="-25000" dirty="0"/>
              <a:t>6</a:t>
            </a:r>
            <a:r>
              <a:rPr lang="en-AU" dirty="0"/>
              <a:t>H</a:t>
            </a:r>
            <a:r>
              <a:rPr lang="en-AU" baseline="-25000" dirty="0"/>
              <a:t>12</a:t>
            </a:r>
            <a:r>
              <a:rPr lang="en-AU" dirty="0"/>
              <a:t>O</a:t>
            </a:r>
            <a:r>
              <a:rPr lang="en-AU" baseline="-25000" dirty="0"/>
              <a:t>6</a:t>
            </a:r>
          </a:p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dirty="0"/>
              <a:t>Most commonly, we use the molecular formula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Empirical formula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66700" indent="-180975">
              <a:buFont typeface="Arial" panose="020B0604020202020204" pitchFamily="34" charset="0"/>
              <a:buChar char="•"/>
            </a:pPr>
            <a:r>
              <a:rPr lang="en-AU" dirty="0"/>
              <a:t>The </a:t>
            </a:r>
            <a:r>
              <a:rPr lang="en-AU" dirty="0">
                <a:solidFill>
                  <a:srgbClr val="C00000"/>
                </a:solidFill>
              </a:rPr>
              <a:t>ratio</a:t>
            </a:r>
            <a:r>
              <a:rPr lang="en-AU" dirty="0"/>
              <a:t> of different atoms in a molecule</a:t>
            </a:r>
          </a:p>
          <a:p>
            <a:pPr marL="266700" indent="-180975">
              <a:buFont typeface="Arial" panose="020B0604020202020204" pitchFamily="34" charset="0"/>
              <a:buChar char="•"/>
            </a:pPr>
            <a:r>
              <a:rPr lang="en-AU" dirty="0"/>
              <a:t>E.g. </a:t>
            </a:r>
          </a:p>
          <a:p>
            <a:pPr marL="440436" lvl="1" indent="-180975">
              <a:buFont typeface="Arial" panose="020B0604020202020204" pitchFamily="34" charset="0"/>
              <a:buChar char="•"/>
            </a:pPr>
            <a:r>
              <a:rPr lang="en-AU" dirty="0"/>
              <a:t>water 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440436" lvl="1" indent="-180975">
              <a:buFont typeface="Arial" panose="020B0604020202020204" pitchFamily="34" charset="0"/>
              <a:buChar char="•"/>
            </a:pPr>
            <a:r>
              <a:rPr lang="en-AU" dirty="0"/>
              <a:t>Carbon dioxide CO</a:t>
            </a:r>
            <a:r>
              <a:rPr lang="en-AU" baseline="-25000" dirty="0"/>
              <a:t>2</a:t>
            </a:r>
          </a:p>
          <a:p>
            <a:pPr marL="440436" lvl="1" indent="-180975">
              <a:buFont typeface="Arial" panose="020B0604020202020204" pitchFamily="34" charset="0"/>
              <a:buChar char="•"/>
            </a:pPr>
            <a:r>
              <a:rPr lang="en-AU" dirty="0"/>
              <a:t>Glucose CH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endParaRPr lang="en-AU" baseline="-25000" dirty="0"/>
          </a:p>
          <a:p>
            <a:pPr marL="266700" indent="-180975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544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Classify these as either Empirical or Molecular Formula: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CH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err="1"/>
              <a:t>HCl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Identify which of these molecules the formula could be both Empirical and Molecular</a:t>
            </a:r>
          </a:p>
        </p:txBody>
      </p:sp>
    </p:spTree>
    <p:extLst>
      <p:ext uri="{BB962C8B-B14F-4D97-AF65-F5344CB8AC3E}">
        <p14:creationId xmlns:p14="http://schemas.microsoft.com/office/powerpoint/2010/main" val="2761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902" y="-240338"/>
            <a:ext cx="9720072" cy="1499616"/>
          </a:xfrm>
        </p:spPr>
        <p:txBody>
          <a:bodyPr/>
          <a:lstStyle/>
          <a:p>
            <a:r>
              <a:rPr lang="en-AU" dirty="0"/>
              <a:t>Determining empirical formula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650175"/>
            <a:ext cx="4754880" cy="822960"/>
          </a:xfrm>
        </p:spPr>
        <p:txBody>
          <a:bodyPr/>
          <a:lstStyle/>
          <a:p>
            <a:r>
              <a:rPr lang="en-AU" dirty="0"/>
              <a:t>From Percentage:</a:t>
            </a:r>
            <a:endParaRPr lang="en-A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-22860" y="1838326"/>
            <a:ext cx="4754880" cy="1444192"/>
          </a:xfrm>
        </p:spPr>
        <p:txBody>
          <a:bodyPr/>
          <a:lstStyle/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dirty="0"/>
              <a:t>E.g. a compound contains 60.3% Magnesium and 39.7% Oxygen.  Determine the empirical formula.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0" y="3007247"/>
            <a:ext cx="5525922" cy="4537276"/>
          </a:xfrm>
        </p:spPr>
        <p:txBody>
          <a:bodyPr>
            <a:normAutofit/>
          </a:bodyPr>
          <a:lstStyle/>
          <a:p>
            <a:pPr marL="85725" indent="0">
              <a:buNone/>
            </a:pPr>
            <a:r>
              <a:rPr lang="en-AU" dirty="0"/>
              <a:t>Molar mass Mg = 24.31</a:t>
            </a:r>
          </a:p>
          <a:p>
            <a:pPr marL="85725" indent="0">
              <a:buNone/>
            </a:pPr>
            <a:r>
              <a:rPr lang="en-AU" dirty="0"/>
              <a:t>Molar mass O = 16.00</a:t>
            </a:r>
          </a:p>
          <a:p>
            <a:pPr marL="266700" indent="-180975">
              <a:buFont typeface="Arial" panose="020B0604020202020204" pitchFamily="34" charset="0"/>
              <a:buChar char="•"/>
            </a:pPr>
            <a:endParaRPr lang="en-AU" dirty="0"/>
          </a:p>
          <a:p>
            <a:pPr marL="85725" indent="0">
              <a:buNone/>
            </a:pPr>
            <a:r>
              <a:rPr lang="en-AU" dirty="0"/>
              <a:t>Assume mass of compound is 100g (because % is 100%)</a:t>
            </a:r>
          </a:p>
          <a:p>
            <a:pPr marL="85725" indent="0">
              <a:buNone/>
            </a:pPr>
            <a:r>
              <a:rPr lang="en-AU" dirty="0"/>
              <a:t>Therefore,</a:t>
            </a:r>
          </a:p>
          <a:p>
            <a:pPr marL="259461" lvl="1" indent="0">
              <a:buNone/>
            </a:pPr>
            <a:r>
              <a:rPr lang="en-AU" dirty="0"/>
              <a:t>Mg = 60.3g and O = 39.7g</a:t>
            </a:r>
          </a:p>
          <a:p>
            <a:pPr marL="85725" indent="0">
              <a:buNone/>
            </a:pPr>
            <a:r>
              <a:rPr lang="en-AU" dirty="0"/>
              <a:t>Find the number of moles of each:</a:t>
            </a:r>
          </a:p>
          <a:p>
            <a:pPr marL="440436" lvl="1" indent="-180975">
              <a:buFont typeface="Arial" panose="020B0604020202020204" pitchFamily="34" charset="0"/>
              <a:buChar char="•"/>
            </a:pPr>
            <a:endParaRPr lang="en-AU" dirty="0"/>
          </a:p>
          <a:p>
            <a:pPr marL="440436" lvl="1" indent="-180975">
              <a:buFont typeface="Arial" panose="020B0604020202020204" pitchFamily="34" charset="0"/>
              <a:buChar char="•"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42448" y="2716286"/>
                <a:ext cx="4474879" cy="1432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59461" lvl="1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𝑚𝑎𝑔𝑛𝑒𝑠𝑖𝑢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60.3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24.31</m:t>
                        </m:r>
                      </m:den>
                    </m:f>
                  </m:oMath>
                </a14:m>
                <a:r>
                  <a:rPr lang="en-AU" dirty="0"/>
                  <a:t> = 2.48moles</a:t>
                </a:r>
              </a:p>
              <a:p>
                <a:pPr marL="440436" lvl="1" indent="-180975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59461" lvl="1"/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𝑜𝑥𝑦𝑔𝑒𝑛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39.7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16.00</m:t>
                        </m:r>
                      </m:den>
                    </m:f>
                  </m:oMath>
                </a14:m>
                <a:r>
                  <a:rPr lang="en-AU" dirty="0"/>
                  <a:t> = 2.48moles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48" y="2716286"/>
                <a:ext cx="4474879" cy="1432893"/>
              </a:xfrm>
              <a:prstGeom prst="rect">
                <a:avLst/>
              </a:prstGeom>
              <a:blipFill>
                <a:blip r:embed="rId2"/>
                <a:stretch>
                  <a:fillRect r="-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91208" y="4384660"/>
            <a:ext cx="34944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6700" indent="-180975">
              <a:buFont typeface="Arial" panose="020B0604020202020204" pitchFamily="34" charset="0"/>
              <a:buChar char="•"/>
            </a:pPr>
            <a:r>
              <a:rPr lang="en-AU" sz="2000" dirty="0"/>
              <a:t>The ratio of Mg to O is:</a:t>
            </a:r>
          </a:p>
          <a:p>
            <a:pPr marL="85725"/>
            <a:r>
              <a:rPr lang="en-AU" sz="2000" dirty="0"/>
              <a:t>		2.48:2.48</a:t>
            </a:r>
          </a:p>
          <a:p>
            <a:pPr marL="85725"/>
            <a:r>
              <a:rPr lang="en-AU" sz="2000" dirty="0"/>
              <a:t>                 1: 1</a:t>
            </a:r>
          </a:p>
          <a:p>
            <a:r>
              <a:rPr lang="en-AU" dirty="0"/>
              <a:t>Therefore there is 1 Mg for each O</a:t>
            </a:r>
          </a:p>
          <a:p>
            <a:endParaRPr lang="en-AU" dirty="0"/>
          </a:p>
          <a:p>
            <a:r>
              <a:rPr lang="en-AU" dirty="0"/>
              <a:t>The empirical formula must be </a:t>
            </a:r>
            <a:r>
              <a:rPr lang="en-AU" dirty="0" err="1"/>
              <a:t>MgO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445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compound of Carbon and Oxygen contains 27.3% Carbon and 72.7% Oxygen by mass.  Determine the empirical formula of the compound.</a:t>
            </a:r>
          </a:p>
        </p:txBody>
      </p:sp>
    </p:spTree>
    <p:extLst>
      <p:ext uri="{BB962C8B-B14F-4D97-AF65-F5344CB8AC3E}">
        <p14:creationId xmlns:p14="http://schemas.microsoft.com/office/powerpoint/2010/main" val="65570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A9D0E-6111-4EAD-8238-F932890B53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3A8996-2783-4972-A5DD-425A64AA70B4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3.xml><?xml version="1.0" encoding="utf-8"?>
<ds:datastoreItem xmlns:ds="http://schemas.openxmlformats.org/officeDocument/2006/customXml" ds:itemID="{12257B50-DA40-42D8-AA32-9E1A90AA35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24709</TotalTime>
  <Words>737</Words>
  <Application>Microsoft Office PowerPoint</Application>
  <PresentationFormat>Widescreen</PresentationFormat>
  <Paragraphs>115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Segoe UI</vt:lpstr>
      <vt:lpstr>Tw Cen MT</vt:lpstr>
      <vt:lpstr>Tw Cen MT Condensed</vt:lpstr>
      <vt:lpstr>Wingdings 3</vt:lpstr>
      <vt:lpstr>Integral</vt:lpstr>
      <vt:lpstr>Topic 3.5 –Mole Concepts: Part 2 </vt:lpstr>
      <vt:lpstr>Vocab List</vt:lpstr>
      <vt:lpstr>Learning goal</vt:lpstr>
      <vt:lpstr>Three quick questions</vt:lpstr>
      <vt:lpstr>brainstorm</vt:lpstr>
      <vt:lpstr>Two types of Formula of molecules</vt:lpstr>
      <vt:lpstr>Your turn</vt:lpstr>
      <vt:lpstr>Determining empirical formula</vt:lpstr>
      <vt:lpstr>Your turn</vt:lpstr>
      <vt:lpstr>Determining empirical formula</vt:lpstr>
      <vt:lpstr>Your turn</vt:lpstr>
      <vt:lpstr>Determining Molecular formula</vt:lpstr>
      <vt:lpstr>Your turn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3.5 –Mole Concepts</dc:title>
  <dc:creator>IMHOFF, Michelle (mimho1)</dc:creator>
  <cp:lastModifiedBy>SHEPHERD, Cara (cjmck3)</cp:lastModifiedBy>
  <cp:revision>37</cp:revision>
  <dcterms:created xsi:type="dcterms:W3CDTF">2019-04-26T00:08:53Z</dcterms:created>
  <dcterms:modified xsi:type="dcterms:W3CDTF">2025-04-01T22:35:18Z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