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257" r:id="rId3"/>
    <p:sldId id="31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31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41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66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2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7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70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00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90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6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7616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E73FC-A76B-455A-A278-17CB06F54BD1}" type="datetimeFigureOut">
              <a:rPr lang="en-AU" smtClean="0"/>
              <a:t>3/02/2025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F0E3-A40D-4D81-AA83-A227825A5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Enthalpy l1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5EE75-0795-4890-8CBE-EDC63AB23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11 Chemistry</a:t>
            </a:r>
          </a:p>
        </p:txBody>
      </p:sp>
    </p:spTree>
    <p:extLst>
      <p:ext uri="{BB962C8B-B14F-4D97-AF65-F5344CB8AC3E}">
        <p14:creationId xmlns:p14="http://schemas.microsoft.com/office/powerpoint/2010/main" val="255238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DE15-4046-40E9-9FA2-74BC82D6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Endothermic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DD99-8FA2-44DC-B0CA-95B0EC56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55566" cy="4023360"/>
          </a:xfrm>
        </p:spPr>
        <p:txBody>
          <a:bodyPr/>
          <a:lstStyle/>
          <a:p>
            <a:r>
              <a:rPr lang="en-AU" sz="2800" b="1" i="1" dirty="0"/>
              <a:t>Energy is released to the surroundings.</a:t>
            </a:r>
            <a:endParaRPr lang="en-AU" sz="2800" b="1" dirty="0"/>
          </a:p>
          <a:p>
            <a:endParaRPr lang="en-AU" b="1" i="1" dirty="0"/>
          </a:p>
          <a:p>
            <a:r>
              <a:rPr lang="en-AU" dirty="0"/>
              <a:t>You would experience this as the reaction feeling hot because the reaction is releasing heat energy to the surroundings.</a:t>
            </a:r>
          </a:p>
          <a:p>
            <a:endParaRPr lang="en-AU" dirty="0"/>
          </a:p>
          <a:p>
            <a:r>
              <a:rPr lang="en-AU" dirty="0"/>
              <a:t>Energy could also be released as light or sound.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59789-A4B3-42AD-9041-5922B159F5AD}"/>
              </a:ext>
            </a:extLst>
          </p:cNvPr>
          <p:cNvSpPr/>
          <p:nvPr/>
        </p:nvSpPr>
        <p:spPr>
          <a:xfrm>
            <a:off x="8085221" y="2201779"/>
            <a:ext cx="3368842" cy="3621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Can you think of any reactions where energy is released?</a:t>
            </a:r>
          </a:p>
        </p:txBody>
      </p:sp>
    </p:spTree>
    <p:extLst>
      <p:ext uri="{BB962C8B-B14F-4D97-AF65-F5344CB8AC3E}">
        <p14:creationId xmlns:p14="http://schemas.microsoft.com/office/powerpoint/2010/main" val="33458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16B0-FD35-4A8E-AACC-28A4EF4D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696B-8DFD-4DEB-88E5-A4E76063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b="1" dirty="0"/>
              <a:t>Explain</a:t>
            </a:r>
            <a:r>
              <a:rPr lang="en-AU" dirty="0"/>
              <a:t> how exothermic reactions relate to the Law of Conservation of Energy.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b="1" dirty="0"/>
              <a:t>Explain</a:t>
            </a:r>
            <a:r>
              <a:rPr lang="en-AU" dirty="0"/>
              <a:t> how endothermic reactions relate to the breaking and forming of chemical bonds.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61170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5745-1A27-4F84-9F3F-7047D4F6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15B0-7482-4A52-8620-6EF01774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• Identify that chemical reactions and phase changes involve energy changes, commonly observable as changes in the temperature or the surroundings and/or the emission of light.</a:t>
            </a:r>
          </a:p>
          <a:p>
            <a:r>
              <a:rPr lang="en-AU" dirty="0"/>
              <a:t>• State that heat is a form of energy, and that temperature is a measure of the average kinetic energy of the particles. </a:t>
            </a:r>
          </a:p>
          <a:p>
            <a:r>
              <a:rPr lang="en-AU" dirty="0"/>
              <a:t>• Explain how endothermic and exothermic reactions relate to the law of conservation of energy and the breaking and reforming of bonds. </a:t>
            </a:r>
          </a:p>
          <a:p>
            <a:r>
              <a:rPr lang="en-AU" dirty="0"/>
              <a:t>• Discriminate between exothermic and endothermic reactions. </a:t>
            </a:r>
          </a:p>
        </p:txBody>
      </p:sp>
    </p:spTree>
    <p:extLst>
      <p:ext uri="{BB962C8B-B14F-4D97-AF65-F5344CB8AC3E}">
        <p14:creationId xmlns:p14="http://schemas.microsoft.com/office/powerpoint/2010/main" val="257206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56B4-9C54-474B-A9A3-AA232CF28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Signs of chemical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2D52-9F72-458B-9D85-29CB077F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237828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Change in temperature.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Light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Sound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Colour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Gas is produced (</a:t>
            </a:r>
            <a:r>
              <a:rPr lang="en-AU" i="1" dirty="0"/>
              <a:t>effervescence</a:t>
            </a:r>
            <a:r>
              <a:rPr lang="en-AU" dirty="0"/>
              <a:t>)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448AC8D-AD89-47E3-AFCD-8CBAE2A48CC2}"/>
              </a:ext>
            </a:extLst>
          </p:cNvPr>
          <p:cNvSpPr/>
          <p:nvPr/>
        </p:nvSpPr>
        <p:spPr>
          <a:xfrm>
            <a:off x="7766856" y="1755649"/>
            <a:ext cx="3322321" cy="281801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Which of these are also signs of physical changes?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390E2C-8DBA-48BA-826A-4DA2D6294E24}"/>
              </a:ext>
            </a:extLst>
          </p:cNvPr>
          <p:cNvSpPr/>
          <p:nvPr/>
        </p:nvSpPr>
        <p:spPr>
          <a:xfrm>
            <a:off x="1024127" y="4879571"/>
            <a:ext cx="5905917" cy="17323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Energy is commonly released as heat, light, or sound.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Heat can also be absorbed to provide energy for the reaction. </a:t>
            </a:r>
          </a:p>
        </p:txBody>
      </p:sp>
    </p:spTree>
    <p:extLst>
      <p:ext uri="{BB962C8B-B14F-4D97-AF65-F5344CB8AC3E}">
        <p14:creationId xmlns:p14="http://schemas.microsoft.com/office/powerpoint/2010/main" val="3684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E79A-4B91-4D01-84DB-F63C7A48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Chemical reactions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89D1-D5BB-4CAB-99E2-A2130448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All chemical reactions involve an exchange of energy. </a:t>
            </a:r>
          </a:p>
          <a:p>
            <a:endParaRPr lang="en-AU" dirty="0"/>
          </a:p>
          <a:p>
            <a:r>
              <a:rPr lang="en-AU" dirty="0"/>
              <a:t>Energy is lost when chemical bonds form and is gained when chemical bonds break in a chemical reaction.</a:t>
            </a:r>
          </a:p>
          <a:p>
            <a:endParaRPr lang="en-AU" dirty="0"/>
          </a:p>
          <a:p>
            <a:r>
              <a:rPr lang="en-AU" u="sng" dirty="0"/>
              <a:t>Enthalpy</a:t>
            </a:r>
            <a:r>
              <a:rPr lang="en-AU" dirty="0"/>
              <a:t> is a way to measure how much energy is lost or gained in a chemical reaction.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17675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B919-AEEF-4535-BEC8-F7A6EACE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Heat vs 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E113E-182D-41AE-966A-B58B235EF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7745799" cy="4023360"/>
              </a:xfrm>
            </p:spPr>
            <p:txBody>
              <a:bodyPr>
                <a:normAutofit lnSpcReduction="10000"/>
              </a:bodyPr>
              <a:lstStyle/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Heat is a measure of the amount of </a:t>
                </a:r>
                <a:r>
                  <a:rPr lang="en-AU" dirty="0">
                    <a:solidFill>
                      <a:srgbClr val="C00000"/>
                    </a:solidFill>
                  </a:rPr>
                  <a:t>thermal energy </a:t>
                </a:r>
                <a:r>
                  <a:rPr lang="en-AU" dirty="0"/>
                  <a:t>that can be transferred between objects. </a:t>
                </a:r>
              </a:p>
              <a:p>
                <a:pPr marL="443611" lvl="1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Objects can gain or lose heat, but not ‘have heat’.  It is not a property.   </a:t>
                </a:r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Heat is measured in Joules.</a:t>
                </a:r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This is also known as </a:t>
                </a:r>
                <a:r>
                  <a:rPr lang="en-AU" b="1" dirty="0"/>
                  <a:t>enthalpy,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endParaRPr lang="en-AU" dirty="0"/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Temperature is a measure of the </a:t>
                </a:r>
                <a:r>
                  <a:rPr lang="en-US" dirty="0">
                    <a:solidFill>
                      <a:srgbClr val="C00000"/>
                    </a:solidFill>
                  </a:rPr>
                  <a:t>average kinetic energy </a:t>
                </a:r>
                <a:r>
                  <a:rPr lang="en-US" dirty="0"/>
                  <a:t>of the particles. </a:t>
                </a:r>
                <a:r>
                  <a:rPr lang="en-AU" dirty="0"/>
                  <a:t>i.e. It is measure of the amount atoms/molecules move.</a:t>
                </a:r>
              </a:p>
              <a:p>
                <a:pPr marL="443611" lvl="1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Objects can be ‘hot’ or ‘cold’ and is a physical property.</a:t>
                </a:r>
              </a:p>
              <a:p>
                <a:pPr marL="269875" indent="-176213">
                  <a:buFont typeface="Arial" panose="020B0604020202020204" pitchFamily="34" charset="0"/>
                  <a:buChar char="•"/>
                </a:pPr>
                <a:r>
                  <a:rPr lang="en-AU" dirty="0"/>
                  <a:t>Temperature is measured in </a:t>
                </a:r>
                <a:r>
                  <a:rPr lang="en-AU" baseline="30000" dirty="0" err="1"/>
                  <a:t>o</a:t>
                </a:r>
                <a:r>
                  <a:rPr lang="en-AU" dirty="0" err="1"/>
                  <a:t>C</a:t>
                </a:r>
                <a:r>
                  <a:rPr lang="en-AU" dirty="0"/>
                  <a:t> or K (Kelvin).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5E113E-182D-41AE-966A-B58B235EF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7745799" cy="4023360"/>
              </a:xfrm>
              <a:blipFill>
                <a:blip r:embed="rId2"/>
                <a:stretch>
                  <a:fillRect l="-315" t="-2576" b="-2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468509-EC20-44FE-B959-30FC6D49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54" y="0"/>
            <a:ext cx="4788512" cy="22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3853-9FB9-4566-8F9B-03C74F6A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enthalpy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C8BED-7C96-4C24-9706-8A26E5E4B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13021"/>
            <a:ext cx="9720073" cy="4023360"/>
          </a:xfrm>
        </p:spPr>
        <p:txBody>
          <a:bodyPr>
            <a:normAutofit/>
          </a:bodyPr>
          <a:lstStyle/>
          <a:p>
            <a:r>
              <a:rPr lang="en-AU" sz="2400" b="1" dirty="0"/>
              <a:t>Enthalpy</a:t>
            </a:r>
            <a:r>
              <a:rPr lang="en-AU" sz="2400" dirty="0"/>
              <a:t> is energy lost or gained as </a:t>
            </a:r>
            <a:r>
              <a:rPr lang="en-AU" sz="2400" u="sng" dirty="0"/>
              <a:t>heat</a:t>
            </a:r>
            <a:r>
              <a:rPr lang="en-AU" sz="2400" dirty="0"/>
              <a:t>.</a:t>
            </a:r>
          </a:p>
          <a:p>
            <a:endParaRPr lang="en-AU" sz="2400" b="1" dirty="0"/>
          </a:p>
          <a:p>
            <a:r>
              <a:rPr lang="en-AU" sz="2400" b="1" dirty="0"/>
              <a:t>Enthalpy</a:t>
            </a:r>
            <a:r>
              <a:rPr lang="en-AU" sz="2400" dirty="0"/>
              <a:t> is represented in mathematical equations as ‘H’.</a:t>
            </a:r>
          </a:p>
          <a:p>
            <a:endParaRPr lang="en-AU" sz="2400" b="1" dirty="0"/>
          </a:p>
          <a:p>
            <a:r>
              <a:rPr lang="en-AU" sz="2400" dirty="0"/>
              <a:t>The </a:t>
            </a:r>
            <a:r>
              <a:rPr lang="en-AU" sz="2400" i="1" dirty="0"/>
              <a:t>change in enthalpy</a:t>
            </a:r>
            <a:r>
              <a:rPr lang="en-AU" sz="2400" dirty="0"/>
              <a:t> of a reaction can be calculated*: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1BA3B-A6D8-4274-A964-66AEFD4FE80A}"/>
              </a:ext>
            </a:extLst>
          </p:cNvPr>
          <p:cNvSpPr txBox="1"/>
          <p:nvPr/>
        </p:nvSpPr>
        <p:spPr>
          <a:xfrm>
            <a:off x="2589797" y="4773169"/>
            <a:ext cx="609399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4137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Δ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products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–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reactants</a:t>
            </a:r>
            <a:endParaRPr kumimoji="0" lang="en-AU" sz="32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E328D-DE50-49A0-BF1B-B54B1EA3AA14}"/>
              </a:ext>
            </a:extLst>
          </p:cNvPr>
          <p:cNvSpPr txBox="1"/>
          <p:nvPr/>
        </p:nvSpPr>
        <p:spPr>
          <a:xfrm>
            <a:off x="5884163" y="5903452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*We will come back to this later.</a:t>
            </a:r>
          </a:p>
        </p:txBody>
      </p:sp>
    </p:spTree>
    <p:extLst>
      <p:ext uri="{BB962C8B-B14F-4D97-AF65-F5344CB8AC3E}">
        <p14:creationId xmlns:p14="http://schemas.microsoft.com/office/powerpoint/2010/main" val="387186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2217-A326-45EA-B7C8-9B729A98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Law of conservation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9781-75E9-4317-A0A7-604D9750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308684"/>
          </a:xfrm>
        </p:spPr>
        <p:txBody>
          <a:bodyPr>
            <a:normAutofit/>
          </a:bodyPr>
          <a:lstStyle/>
          <a:p>
            <a:r>
              <a:rPr lang="en-AU" dirty="0"/>
              <a:t>Energy cannot be created or destroyed, but instead can be: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 Transferred – move from one substance to another.</a:t>
            </a:r>
          </a:p>
          <a:p>
            <a:pPr marL="310896" lvl="2" indent="0">
              <a:lnSpc>
                <a:spcPct val="150000"/>
              </a:lnSpc>
              <a:buNone/>
            </a:pPr>
            <a:r>
              <a:rPr lang="en-AU" sz="2000" i="1" dirty="0"/>
              <a:t>e.g. Chemical potential energy is transferred from one substance to another during a chemical reaction.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 Transformed – change from one type of energy into another type of energy.</a:t>
            </a:r>
          </a:p>
          <a:p>
            <a:pPr marL="356616" lvl="2" indent="0">
              <a:lnSpc>
                <a:spcPct val="150000"/>
              </a:lnSpc>
              <a:buNone/>
            </a:pPr>
            <a:r>
              <a:rPr lang="en-AU" sz="2000" i="1" dirty="0"/>
              <a:t>e.g. Chemical potential energy is transformed into heat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5966C-7284-4BA7-8F6B-B13B8F3A4747}"/>
              </a:ext>
            </a:extLst>
          </p:cNvPr>
          <p:cNvSpPr txBox="1"/>
          <p:nvPr/>
        </p:nvSpPr>
        <p:spPr>
          <a:xfrm>
            <a:off x="1843839" y="5839514"/>
            <a:ext cx="828675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Energy from a reaction could be observed as heat, light, or sound.</a:t>
            </a:r>
          </a:p>
        </p:txBody>
      </p:sp>
    </p:spTree>
    <p:extLst>
      <p:ext uri="{BB962C8B-B14F-4D97-AF65-F5344CB8AC3E}">
        <p14:creationId xmlns:p14="http://schemas.microsoft.com/office/powerpoint/2010/main" val="278084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1328-A87B-492D-92BA-A9648AE7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Endothermic vs exothermic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A77C-16AF-4A81-8C86-7F866741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Endothermic </a:t>
            </a:r>
            <a:r>
              <a:rPr lang="en-AU" dirty="0"/>
              <a:t>– net absorption of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 </a:t>
            </a:r>
            <a:r>
              <a:rPr lang="en-AU" dirty="0"/>
              <a:t>Products have more stored energy than the reactants.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 </a:t>
            </a:r>
            <a:r>
              <a:rPr lang="en-AU" dirty="0"/>
              <a:t>Heat is </a:t>
            </a:r>
            <a:r>
              <a:rPr lang="en-AU" b="1" i="1" dirty="0"/>
              <a:t>absorbed</a:t>
            </a:r>
            <a:r>
              <a:rPr lang="en-AU" dirty="0"/>
              <a:t> from the surroundings.</a:t>
            </a:r>
          </a:p>
          <a:p>
            <a:endParaRPr lang="en-AU" b="1" dirty="0"/>
          </a:p>
          <a:p>
            <a:r>
              <a:rPr lang="en-AU" b="1" dirty="0"/>
              <a:t>Exothermic</a:t>
            </a:r>
            <a:r>
              <a:rPr lang="en-AU" dirty="0"/>
              <a:t> – net release of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Reactants have more stored energy than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 </a:t>
            </a:r>
            <a:r>
              <a:rPr lang="en-AU" dirty="0"/>
              <a:t>Heat is </a:t>
            </a:r>
            <a:r>
              <a:rPr lang="en-AU" b="1" i="1" dirty="0"/>
              <a:t>released</a:t>
            </a:r>
            <a:r>
              <a:rPr lang="en-AU" dirty="0"/>
              <a:t> to the surroundings.</a:t>
            </a: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999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DE15-4046-40E9-9FA2-74BC82D6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Endothermic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DD99-8FA2-44DC-B0CA-95B0EC56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955566" cy="4023360"/>
          </a:xfrm>
        </p:spPr>
        <p:txBody>
          <a:bodyPr/>
          <a:lstStyle/>
          <a:p>
            <a:r>
              <a:rPr lang="en-AU" sz="2800" b="1" i="1" dirty="0"/>
              <a:t>Energy is absorbed from the surroundings.</a:t>
            </a:r>
            <a:endParaRPr lang="en-AU" sz="2800" b="1" dirty="0"/>
          </a:p>
          <a:p>
            <a:endParaRPr lang="en-AU" b="1" i="1" dirty="0"/>
          </a:p>
          <a:p>
            <a:r>
              <a:rPr lang="en-AU" dirty="0"/>
              <a:t>You would experience this as the reaction feeling cold because the reaction is using up heat energy from the surroundings.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59789-A4B3-42AD-9041-5922B159F5AD}"/>
              </a:ext>
            </a:extLst>
          </p:cNvPr>
          <p:cNvSpPr/>
          <p:nvPr/>
        </p:nvSpPr>
        <p:spPr>
          <a:xfrm>
            <a:off x="8085221" y="2201779"/>
            <a:ext cx="3368842" cy="3621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Can you think of any reactions where energy is absorbed?</a:t>
            </a:r>
          </a:p>
        </p:txBody>
      </p:sp>
    </p:spTree>
    <p:extLst>
      <p:ext uri="{BB962C8B-B14F-4D97-AF65-F5344CB8AC3E}">
        <p14:creationId xmlns:p14="http://schemas.microsoft.com/office/powerpoint/2010/main" val="522533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Props1.xml><?xml version="1.0" encoding="utf-8"?>
<ds:datastoreItem xmlns:ds="http://schemas.openxmlformats.org/officeDocument/2006/customXml" ds:itemID="{0077487A-ADDA-4332-A108-D61FF99A6B97}"/>
</file>

<file path=customXml/itemProps2.xml><?xml version="1.0" encoding="utf-8"?>
<ds:datastoreItem xmlns:ds="http://schemas.openxmlformats.org/officeDocument/2006/customXml" ds:itemID="{03A698DB-BD6C-4BDD-BB83-0B33D7374BEB}"/>
</file>

<file path=customXml/itemProps3.xml><?xml version="1.0" encoding="utf-8"?>
<ds:datastoreItem xmlns:ds="http://schemas.openxmlformats.org/officeDocument/2006/customXml" ds:itemID="{71199EC6-1045-4684-84DD-792A7DB1B1F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Cambria Math</vt:lpstr>
      <vt:lpstr>Tw Cen MT</vt:lpstr>
      <vt:lpstr>Tw Cen MT Condensed</vt:lpstr>
      <vt:lpstr>Wingdings 3</vt:lpstr>
      <vt:lpstr>Integral</vt:lpstr>
      <vt:lpstr>Enthalpy l1</vt:lpstr>
      <vt:lpstr>Learning objectives</vt:lpstr>
      <vt:lpstr>Signs of chemical reactions</vt:lpstr>
      <vt:lpstr>Chemical reactions and energy</vt:lpstr>
      <vt:lpstr>Heat vs temperature</vt:lpstr>
      <vt:lpstr>enthalpy</vt:lpstr>
      <vt:lpstr>Law of conservation of energy</vt:lpstr>
      <vt:lpstr>Endothermic vs exothermic reactions</vt:lpstr>
      <vt:lpstr>Endothermic reactions</vt:lpstr>
      <vt:lpstr>Endothermic reactions</vt:lpstr>
      <vt:lpstr>Check for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Enthalpy l1</dc:title>
  <dc:creator>SHEPHERD, Cara (cjmck3)</dc:creator>
  <cp:lastModifiedBy>SHEPHERD, Cara (cjmck3)</cp:lastModifiedBy>
  <cp:revision>1</cp:revision>
  <dcterms:created xsi:type="dcterms:W3CDTF">2025-02-03T06:15:57Z</dcterms:created>
  <dcterms:modified xsi:type="dcterms:W3CDTF">2025-02-03T06:16:37Z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</Properties>
</file>