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68" r:id="rId6"/>
    <p:sldId id="270" r:id="rId7"/>
    <p:sldId id="269" r:id="rId8"/>
    <p:sldId id="271" r:id="rId9"/>
    <p:sldId id="299" r:id="rId10"/>
    <p:sldId id="300" r:id="rId11"/>
    <p:sldId id="301" r:id="rId12"/>
    <p:sldId id="302" r:id="rId13"/>
    <p:sldId id="304" r:id="rId14"/>
    <p:sldId id="313" r:id="rId15"/>
    <p:sldId id="30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DBC544-7C38-DFE6-7291-5FF4B1E80E26}" v="1" dt="2025-02-07T00:21:08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4ADBC544-7C38-DFE6-7291-5FF4B1E80E26}"/>
    <pc:docChg chg="modSld">
      <pc:chgData name="TOMES, Eden (etome3)" userId="S::etome3@eq.edu.au::797a4461-a235-42c5-aa94-920663d44d5c" providerId="AD" clId="Web-{4ADBC544-7C38-DFE6-7291-5FF4B1E80E26}" dt="2025-02-07T00:21:08.526" v="0" actId="1076"/>
      <pc:docMkLst>
        <pc:docMk/>
      </pc:docMkLst>
      <pc:sldChg chg="modSp">
        <pc:chgData name="TOMES, Eden (etome3)" userId="S::etome3@eq.edu.au::797a4461-a235-42c5-aa94-920663d44d5c" providerId="AD" clId="Web-{4ADBC544-7C38-DFE6-7291-5FF4B1E80E26}" dt="2025-02-07T00:21:08.526" v="0" actId="1076"/>
        <pc:sldMkLst>
          <pc:docMk/>
          <pc:sldMk cId="2092418918" sldId="299"/>
        </pc:sldMkLst>
        <pc:picChg chg="mod">
          <ac:chgData name="TOMES, Eden (etome3)" userId="S::etome3@eq.edu.au::797a4461-a235-42c5-aa94-920663d44d5c" providerId="AD" clId="Web-{4ADBC544-7C38-DFE6-7291-5FF4B1E80E26}" dt="2025-02-07T00:21:08.526" v="0" actId="1076"/>
          <ac:picMkLst>
            <pc:docMk/>
            <pc:sldMk cId="2092418918" sldId="299"/>
            <ac:picMk id="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77BDE-5DA8-4898-A1AB-A22D9242089E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46BE8-854D-4AB6-B38D-CDDA3E04F49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87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Thermo</a:t>
            </a:r>
            <a:r>
              <a:rPr lang="en-AU" dirty="0"/>
              <a:t> = heat (e.g. thermal springs are hot springs!)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215B4-5404-413F-8EBA-4E3153B8714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35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AU" dirty="0"/>
              <a:t>Exothermic</a:t>
            </a:r>
          </a:p>
          <a:p>
            <a:pPr marL="228600" indent="-228600">
              <a:buAutoNum type="arabicPeriod"/>
            </a:pPr>
            <a:r>
              <a:rPr lang="en-AU" sz="1200" dirty="0"/>
              <a:t>2CH</a:t>
            </a:r>
            <a:r>
              <a:rPr lang="en-AU" sz="1200" baseline="-25000" dirty="0"/>
              <a:t>3</a:t>
            </a:r>
            <a:r>
              <a:rPr lang="en-AU" sz="1200" dirty="0"/>
              <a:t>OH</a:t>
            </a:r>
            <a:r>
              <a:rPr lang="en-AU" sz="1200" baseline="-25000" dirty="0"/>
              <a:t>(l)</a:t>
            </a:r>
            <a:r>
              <a:rPr lang="en-AU" sz="1200" dirty="0"/>
              <a:t> + 3O</a:t>
            </a:r>
            <a:r>
              <a:rPr lang="en-AU" sz="1200" baseline="-25000" dirty="0"/>
              <a:t>2(g)</a:t>
            </a:r>
            <a:r>
              <a:rPr lang="en-AU" sz="1200" dirty="0"/>
              <a:t> → 2CO</a:t>
            </a:r>
            <a:r>
              <a:rPr lang="en-AU" sz="1200" baseline="-25000" dirty="0"/>
              <a:t>2(g) </a:t>
            </a:r>
            <a:r>
              <a:rPr lang="en-AU" sz="1200" dirty="0"/>
              <a:t>+ 4H</a:t>
            </a:r>
            <a:r>
              <a:rPr lang="en-AU" sz="1200" baseline="-25000" dirty="0"/>
              <a:t>2</a:t>
            </a:r>
            <a:r>
              <a:rPr lang="en-AU" sz="1200" dirty="0"/>
              <a:t>O</a:t>
            </a:r>
            <a:r>
              <a:rPr lang="en-AU" sz="1200" baseline="-25000" dirty="0"/>
              <a:t>(l)</a:t>
            </a:r>
            <a:r>
              <a:rPr lang="en-AU" sz="1200" dirty="0"/>
              <a:t> </a:t>
            </a:r>
          </a:p>
          <a:p>
            <a:pPr marL="228600" indent="-228600">
              <a:buAutoNum type="arabicPeriod"/>
            </a:pPr>
            <a:endParaRPr lang="en-AU" dirty="0"/>
          </a:p>
          <a:p>
            <a:pPr marL="228600" indent="-228600">
              <a:buAutoNum type="arabicPeriod"/>
            </a:pPr>
            <a:r>
              <a:rPr lang="en-AU" sz="1200" i="1" dirty="0"/>
              <a:t>There are now twice as many</a:t>
            </a:r>
            <a:r>
              <a:rPr lang="en-AU" sz="1200" i="1" baseline="0" dirty="0"/>
              <a:t> moles of each substances, so the enthalpy will also double: </a:t>
            </a:r>
            <a:r>
              <a:rPr lang="el-GR" sz="1200" i="1" dirty="0"/>
              <a:t>Δ</a:t>
            </a:r>
            <a:r>
              <a:rPr lang="en-US" sz="1200" i="1" dirty="0"/>
              <a:t>H = -726kJ/mole x 2 = -1452kJ/mole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4215B4-5404-413F-8EBA-4E3153B8714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327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62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5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74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997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20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438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654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16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33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81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8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E73FC-A76B-455A-A278-17CB06F54BD1}" type="datetimeFigureOut">
              <a:rPr lang="en-AU" smtClean="0"/>
              <a:t>6/02/2025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0E3-A40D-4D81-AA83-A227825A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Enthalpy L2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EE75-0795-4890-8CBE-EDC63AB23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2552382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 your understanding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Identify: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The reactants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dirty="0"/>
              <a:t>The products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State whether reactants or products are more thermodynamically stable. Hint: which one has less energy?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Identify whether the reaction is exothermic or endothermic.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Balance the reaction and calculate </a:t>
            </a:r>
            <a:r>
              <a:rPr lang="el-GR" dirty="0"/>
              <a:t>Δ</a:t>
            </a:r>
            <a:r>
              <a:rPr lang="en-US" dirty="0"/>
              <a:t>H for the balanced reaction.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14"/>
          <a:stretch/>
        </p:blipFill>
        <p:spPr>
          <a:xfrm>
            <a:off x="6822648" y="2534855"/>
            <a:ext cx="4025962" cy="2963120"/>
          </a:xfrm>
        </p:spPr>
      </p:pic>
    </p:spTree>
    <p:extLst>
      <p:ext uri="{BB962C8B-B14F-4D97-AF65-F5344CB8AC3E}">
        <p14:creationId xmlns:p14="http://schemas.microsoft.com/office/powerpoint/2010/main" val="338421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Thermochemical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(l) </a:t>
            </a:r>
            <a:r>
              <a:rPr lang="en-AU" sz="2400" dirty="0"/>
              <a:t>→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(g) 		</a:t>
            </a:r>
            <a:r>
              <a:rPr lang="el-GR" sz="2400" dirty="0"/>
              <a:t>Δ</a:t>
            </a:r>
            <a:r>
              <a:rPr lang="en-US" sz="2400" dirty="0"/>
              <a:t>H = +41kJ/mole</a:t>
            </a:r>
          </a:p>
          <a:p>
            <a:pPr algn="ctr"/>
            <a:endParaRPr lang="en-AU" sz="2400" dirty="0"/>
          </a:p>
          <a:p>
            <a:pPr algn="ctr"/>
            <a:r>
              <a:rPr lang="en-AU" sz="2400" baseline="-25000" dirty="0"/>
              <a:t>  </a:t>
            </a:r>
            <a:r>
              <a:rPr lang="en-US" sz="2400" dirty="0"/>
              <a:t>H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(s) </a:t>
            </a:r>
            <a:r>
              <a:rPr lang="en-AU" sz="2400" dirty="0"/>
              <a:t>→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		</a:t>
            </a:r>
            <a:r>
              <a:rPr lang="el-GR" sz="2400" dirty="0"/>
              <a:t>Δ</a:t>
            </a:r>
            <a:r>
              <a:rPr lang="en-US" sz="2400" dirty="0"/>
              <a:t>H = +6kJ/mole</a:t>
            </a:r>
          </a:p>
          <a:p>
            <a:endParaRPr lang="en-US" sz="2400" dirty="0"/>
          </a:p>
          <a:p>
            <a:r>
              <a:rPr lang="en-AU" sz="2400" baseline="-25000" dirty="0"/>
              <a:t>  </a:t>
            </a:r>
            <a:r>
              <a:rPr lang="en-AU" sz="2400" dirty="0"/>
              <a:t>Are these reactions endo or exothermic?</a:t>
            </a:r>
          </a:p>
          <a:p>
            <a:r>
              <a:rPr lang="en-AU" sz="2400" dirty="0"/>
              <a:t>Which reaction requires more energy to go ahead?</a:t>
            </a:r>
            <a:endParaRPr lang="en-US" sz="24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191020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Thermochemical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Compare:</a:t>
            </a:r>
          </a:p>
          <a:p>
            <a:pPr algn="ctr"/>
            <a:r>
              <a:rPr lang="en-AU" sz="2400" dirty="0"/>
              <a:t>CH</a:t>
            </a:r>
            <a:r>
              <a:rPr lang="en-AU" sz="2400" baseline="-25000" dirty="0"/>
              <a:t>4(g) </a:t>
            </a:r>
            <a:r>
              <a:rPr lang="en-AU" sz="2400" dirty="0"/>
              <a:t>+ O</a:t>
            </a:r>
            <a:r>
              <a:rPr lang="en-AU" sz="2400" baseline="-25000" dirty="0"/>
              <a:t>2(g) </a:t>
            </a:r>
            <a:r>
              <a:rPr lang="en-AU" sz="2400" dirty="0">
                <a:latin typeface="Arial Narrow" panose="020B0606020202030204" pitchFamily="34" charset="0"/>
              </a:rPr>
              <a:t>→</a:t>
            </a:r>
            <a:r>
              <a:rPr lang="en-AU" sz="2400" dirty="0"/>
              <a:t> CO</a:t>
            </a:r>
            <a:r>
              <a:rPr lang="en-AU" sz="2400" baseline="-25000" dirty="0"/>
              <a:t>2(g) </a:t>
            </a:r>
            <a:r>
              <a:rPr lang="en-AU" sz="2400" dirty="0"/>
              <a:t>+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		</a:t>
            </a:r>
            <a:r>
              <a:rPr lang="el-GR" sz="2400" dirty="0"/>
              <a:t>Δ</a:t>
            </a:r>
            <a:r>
              <a:rPr lang="en-US" sz="2400" dirty="0"/>
              <a:t>H = -890kJ/mole</a:t>
            </a:r>
          </a:p>
          <a:p>
            <a:pPr algn="ctr"/>
            <a:endParaRPr lang="en-AU" sz="2400" dirty="0"/>
          </a:p>
          <a:p>
            <a:pPr algn="ctr"/>
            <a:r>
              <a:rPr lang="en-AU" sz="2400" baseline="-25000" dirty="0"/>
              <a:t> </a:t>
            </a:r>
            <a:r>
              <a:rPr lang="en-AU" sz="2400" dirty="0"/>
              <a:t>CO</a:t>
            </a:r>
            <a:r>
              <a:rPr lang="en-AU" sz="2400" baseline="-25000" dirty="0"/>
              <a:t>2(g) </a:t>
            </a:r>
            <a:r>
              <a:rPr lang="en-AU" sz="2400" dirty="0"/>
              <a:t>+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→ CH</a:t>
            </a:r>
            <a:r>
              <a:rPr lang="en-AU" sz="2400" baseline="-25000" dirty="0"/>
              <a:t>4(g) </a:t>
            </a:r>
            <a:r>
              <a:rPr lang="en-AU" sz="2400" dirty="0"/>
              <a:t>+ O</a:t>
            </a:r>
            <a:r>
              <a:rPr lang="en-AU" sz="2400" baseline="-25000" dirty="0"/>
              <a:t>2(g) 		</a:t>
            </a:r>
            <a:r>
              <a:rPr lang="el-GR" sz="2400" dirty="0"/>
              <a:t>Δ</a:t>
            </a:r>
            <a:r>
              <a:rPr lang="en-US" sz="2400" dirty="0"/>
              <a:t>H = +890kJ/mole</a:t>
            </a:r>
          </a:p>
          <a:p>
            <a:endParaRPr lang="en-US" sz="2400" dirty="0"/>
          </a:p>
          <a:p>
            <a:r>
              <a:rPr lang="en-AU" sz="2400" baseline="-25000" dirty="0"/>
              <a:t>  </a:t>
            </a:r>
            <a:r>
              <a:rPr lang="en-AU" sz="2400" dirty="0"/>
              <a:t>Are these reactions endo or exothermic?</a:t>
            </a:r>
          </a:p>
          <a:p>
            <a:r>
              <a:rPr lang="en-AU" sz="2400" dirty="0"/>
              <a:t>Are there specific conditions we might need to make one/both reactions occur?</a:t>
            </a:r>
            <a:endParaRPr lang="en-US" sz="2400" dirty="0"/>
          </a:p>
          <a:p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417234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>
                    <a:lumMod val="75000"/>
                  </a:schemeClr>
                </a:solidFill>
              </a:rPr>
              <a:t>Your 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2" cy="4023360"/>
              </a:xfrm>
            </p:spPr>
            <p:txBody>
              <a:bodyPr/>
              <a:lstStyle/>
              <a:p>
                <a:r>
                  <a:rPr lang="en-AU" sz="2400" dirty="0"/>
                  <a:t>Consider the following reaction for the combustion of methanol:</a:t>
                </a:r>
              </a:p>
              <a:p>
                <a:r>
                  <a:rPr lang="en-AU" sz="2800" dirty="0"/>
                  <a:t>CH</a:t>
                </a:r>
                <a:r>
                  <a:rPr lang="en-AU" sz="2800" baseline="-25000" dirty="0"/>
                  <a:t>3</a:t>
                </a:r>
                <a:r>
                  <a:rPr lang="en-AU" sz="2800" dirty="0"/>
                  <a:t>OH</a:t>
                </a:r>
                <a:r>
                  <a:rPr lang="en-AU" sz="2800" baseline="-25000" dirty="0"/>
                  <a:t>(l)</a:t>
                </a:r>
                <a:r>
                  <a:rPr lang="en-AU" sz="2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800" dirty="0"/>
                  <a:t>O</a:t>
                </a:r>
                <a:r>
                  <a:rPr lang="en-AU" sz="2800" baseline="-25000" dirty="0"/>
                  <a:t>2(g)</a:t>
                </a:r>
                <a:r>
                  <a:rPr lang="en-AU" sz="2800" dirty="0"/>
                  <a:t> → CO</a:t>
                </a:r>
                <a:r>
                  <a:rPr lang="en-AU" sz="2800" baseline="-25000" dirty="0"/>
                  <a:t>2(g) </a:t>
                </a:r>
                <a:r>
                  <a:rPr lang="en-AU" sz="2800" dirty="0"/>
                  <a:t>+ 2H</a:t>
                </a:r>
                <a:r>
                  <a:rPr lang="en-AU" sz="2800" baseline="-25000" dirty="0"/>
                  <a:t>2</a:t>
                </a:r>
                <a:r>
                  <a:rPr lang="en-AU" sz="2800" dirty="0"/>
                  <a:t>O</a:t>
                </a:r>
                <a:r>
                  <a:rPr lang="en-AU" sz="2800" baseline="-25000" dirty="0"/>
                  <a:t>(l)</a:t>
                </a:r>
                <a:r>
                  <a:rPr lang="en-AU" sz="2800" dirty="0"/>
                  <a:t>  	</a:t>
                </a:r>
                <a:r>
                  <a:rPr lang="el-GR" sz="2800" i="1" dirty="0"/>
                  <a:t>Δ</a:t>
                </a:r>
                <a:r>
                  <a:rPr lang="en-US" sz="2800" i="1" dirty="0"/>
                  <a:t>H </a:t>
                </a:r>
                <a:r>
                  <a:rPr lang="en-US" sz="2800" dirty="0"/>
                  <a:t>= -726kJ/mole</a:t>
                </a:r>
              </a:p>
              <a:p>
                <a:endParaRPr lang="en-US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400" dirty="0"/>
                  <a:t>Classify the reaction as endothermic or exothermic.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400" dirty="0"/>
                  <a:t>Balance the equation to remove fractions of moles.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AU" sz="2400" dirty="0"/>
                  <a:t>Recalculate </a:t>
                </a:r>
                <a:r>
                  <a:rPr lang="el-GR" sz="2400" i="1" dirty="0"/>
                  <a:t>Δ</a:t>
                </a:r>
                <a:r>
                  <a:rPr lang="en-US" sz="2400" i="1" dirty="0"/>
                  <a:t>H </a:t>
                </a:r>
                <a:r>
                  <a:rPr lang="en-US" sz="2400" dirty="0"/>
                  <a:t>for the balanced equation.</a:t>
                </a:r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2" cy="4023360"/>
              </a:xfrm>
              <a:blipFill rotWithShape="0">
                <a:blip r:embed="rId3"/>
                <a:stretch>
                  <a:fillRect l="-1254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13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5745-1A27-4F84-9F3F-7047D4F6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15B0-7482-4A52-8620-6EF01774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• Sketch enthalpy level diagrams for exothermic and endothermic reactions. </a:t>
            </a:r>
          </a:p>
          <a:p>
            <a:r>
              <a:rPr lang="en-AU" dirty="0"/>
              <a:t>• Analyse enthalpy level diagrams and thermochemical equations to determine the relative stabilities of reactants and products, and the sign of the enthalpy change (ΔH) for a reaction.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159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1328-A87B-492D-92BA-A9648AE7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Recap: Endothermic &amp; exothermic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77C-16AF-4A81-8C86-7F866741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Endothermic </a:t>
            </a:r>
            <a:r>
              <a:rPr lang="en-AU" dirty="0"/>
              <a:t>– net absorption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Products have more stored energy than the reactants.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absorbed</a:t>
            </a:r>
            <a:r>
              <a:rPr lang="en-AU" dirty="0"/>
              <a:t> from the surroundings.</a:t>
            </a:r>
          </a:p>
          <a:p>
            <a:endParaRPr lang="en-AU" b="1" dirty="0"/>
          </a:p>
          <a:p>
            <a:r>
              <a:rPr lang="en-AU" b="1" dirty="0"/>
              <a:t>Exothermic</a:t>
            </a:r>
            <a:r>
              <a:rPr lang="en-AU" dirty="0"/>
              <a:t> – net release of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Reactants have more stored energy than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 </a:t>
            </a:r>
            <a:r>
              <a:rPr lang="en-AU" dirty="0"/>
              <a:t>Heat is </a:t>
            </a:r>
            <a:r>
              <a:rPr lang="en-AU" b="1" i="1" dirty="0"/>
              <a:t>released</a:t>
            </a:r>
            <a:r>
              <a:rPr lang="en-AU" dirty="0"/>
              <a:t> to the surroundings.</a:t>
            </a:r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7572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FF3C-D6D3-48F4-849A-F58F32E1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Enthalpy level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71ED-4BD3-478D-810E-15C95B9E6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4077261" cy="4023360"/>
          </a:xfrm>
        </p:spPr>
        <p:txBody>
          <a:bodyPr/>
          <a:lstStyle/>
          <a:p>
            <a:r>
              <a:rPr lang="en-AU" b="1" dirty="0"/>
              <a:t>Endothermic Reactions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00D1D209-3BD4-4129-B0BC-F7D271B21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55" t="11969" r="4000"/>
          <a:stretch/>
        </p:blipFill>
        <p:spPr>
          <a:xfrm>
            <a:off x="783496" y="2771923"/>
            <a:ext cx="3523642" cy="3417121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5BE47DAA-C7D4-4DBA-9D31-0BE5E7F91188}"/>
              </a:ext>
            </a:extLst>
          </p:cNvPr>
          <p:cNvSpPr txBox="1">
            <a:spLocks/>
          </p:cNvSpPr>
          <p:nvPr/>
        </p:nvSpPr>
        <p:spPr>
          <a:xfrm>
            <a:off x="5342021" y="2322576"/>
            <a:ext cx="5966059" cy="398678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reaction is absorbing energy, so the products will have more energy than the reactants</a:t>
            </a:r>
          </a:p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Feels ‘cold’ to touch, as the reaction absorbs heat from the surroundings</a:t>
            </a:r>
          </a:p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Reactants are thermodynamically more stable than the products</a:t>
            </a:r>
          </a:p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 is constantly needed for the reaction to occur.</a:t>
            </a:r>
          </a:p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E.g. boiling water</a:t>
            </a:r>
          </a:p>
          <a:p>
            <a:pPr marL="93662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None/>
              <a:tabLst/>
              <a:defRPr/>
            </a:pP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</a:t>
            </a:r>
            <a:r>
              <a:rPr kumimoji="0" lang="en-AU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O(l) +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→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</a:t>
            </a:r>
            <a:r>
              <a:rPr kumimoji="0" lang="en-AU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r>
              <a:rPr kumimoji="0" lang="en-A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O(g)</a:t>
            </a:r>
            <a:endParaRPr kumimoji="0" lang="en-AU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69875" marR="0" lvl="0" indent="-176213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34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B1AB0-CA47-4DA3-A6BE-43785E02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Enthalpy level diagrams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4E7CBA60-54C5-4FAD-B61D-FD1CBC359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6" t="12102" r="50009" b="737"/>
          <a:stretch/>
        </p:blipFill>
        <p:spPr>
          <a:xfrm>
            <a:off x="1207170" y="2815390"/>
            <a:ext cx="3824299" cy="367205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FFFEEE-0FD0-41D3-BD51-50065AFBEC00}"/>
              </a:ext>
            </a:extLst>
          </p:cNvPr>
          <p:cNvSpPr txBox="1">
            <a:spLocks/>
          </p:cNvSpPr>
          <p:nvPr/>
        </p:nvSpPr>
        <p:spPr>
          <a:xfrm>
            <a:off x="1024128" y="2141616"/>
            <a:ext cx="407726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A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Exothermic Reactions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A6E2C-F1E3-404F-843E-28CF58D738C3}"/>
              </a:ext>
            </a:extLst>
          </p:cNvPr>
          <p:cNvSpPr txBox="1"/>
          <p:nvPr/>
        </p:nvSpPr>
        <p:spPr>
          <a:xfrm>
            <a:off x="5561596" y="2671011"/>
            <a:ext cx="631357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reaction is releasing energy, so the products will have less energy than the reactants</a:t>
            </a:r>
          </a:p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Feels ‘hot’ to touch, as the reaction releases heat into the surroundings</a:t>
            </a:r>
          </a:p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Products are thermodynamically more stable than the reactants</a:t>
            </a:r>
          </a:p>
          <a:p>
            <a:pPr marL="93662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69875" marR="0" lvl="0" indent="-1762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E.g. combustion of methane</a:t>
            </a:r>
          </a:p>
          <a:p>
            <a:pPr marL="93662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CH</a:t>
            </a:r>
            <a:r>
              <a:rPr kumimoji="0" lang="en-AU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(g) + O</a:t>
            </a:r>
            <a:r>
              <a:rPr kumimoji="0" lang="en-AU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(g) 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→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</a:t>
            </a:r>
            <a:r>
              <a:rPr kumimoji="0" lang="en-AU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(g) + H</a:t>
            </a:r>
            <a:r>
              <a:rPr kumimoji="0" lang="en-AU" sz="2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2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O(l) + </a:t>
            </a:r>
            <a:r>
              <a:rPr kumimoji="0" lang="en-AU" sz="2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energy</a:t>
            </a:r>
            <a:endParaRPr kumimoji="0" lang="en-A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5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Enthalpy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Endothermic Reactions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588396" cy="3341572"/>
          </a:xfrm>
        </p:spPr>
        <p:txBody>
          <a:bodyPr/>
          <a:lstStyle/>
          <a:p>
            <a:r>
              <a:rPr lang="en-AU" dirty="0"/>
              <a:t>Total chemical energy of the products more than the total energy of the reactants.</a:t>
            </a:r>
          </a:p>
          <a:p>
            <a:pPr algn="r"/>
            <a:r>
              <a:rPr lang="el-GR" dirty="0">
                <a:latin typeface="Arial Narrow" panose="020B0606020202030204" pitchFamily="34" charset="0"/>
              </a:rPr>
              <a:t>Δ</a:t>
            </a:r>
            <a:r>
              <a:rPr lang="en-US" dirty="0">
                <a:latin typeface="Arial Narrow" panose="020B0606020202030204" pitchFamily="34" charset="0"/>
              </a:rPr>
              <a:t>H = </a:t>
            </a:r>
            <a:r>
              <a:rPr lang="en-US" dirty="0" err="1">
                <a:latin typeface="Arial Narrow" panose="020B0606020202030204" pitchFamily="34" charset="0"/>
              </a:rPr>
              <a:t>H</a:t>
            </a:r>
            <a:r>
              <a:rPr lang="en-US" baseline="-25000" dirty="0" err="1">
                <a:latin typeface="Arial Narrow" panose="020B0606020202030204" pitchFamily="34" charset="0"/>
              </a:rPr>
              <a:t>products</a:t>
            </a:r>
            <a:r>
              <a:rPr lang="en-US" dirty="0">
                <a:latin typeface="Arial Narrow" panose="020B0606020202030204" pitchFamily="34" charset="0"/>
              </a:rPr>
              <a:t> – </a:t>
            </a:r>
            <a:r>
              <a:rPr lang="en-US" dirty="0" err="1">
                <a:latin typeface="Arial Narrow" panose="020B0606020202030204" pitchFamily="34" charset="0"/>
              </a:rPr>
              <a:t>H</a:t>
            </a:r>
            <a:r>
              <a:rPr lang="en-US" baseline="-25000" dirty="0" err="1">
                <a:latin typeface="Arial Narrow" panose="020B0606020202030204" pitchFamily="34" charset="0"/>
              </a:rPr>
              <a:t>reactants</a:t>
            </a:r>
            <a:endParaRPr lang="en-AU" baseline="-25000" dirty="0"/>
          </a:p>
          <a:p>
            <a:pPr algn="r"/>
            <a:r>
              <a:rPr lang="el-GR" dirty="0">
                <a:latin typeface="Arial Narrow" panose="020B0606020202030204" pitchFamily="34" charset="0"/>
              </a:rPr>
              <a:t>Δ</a:t>
            </a:r>
            <a:r>
              <a:rPr lang="en-US" dirty="0">
                <a:latin typeface="Arial Narrow" panose="020B0606020202030204" pitchFamily="34" charset="0"/>
              </a:rPr>
              <a:t>H = 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positive number</a:t>
            </a:r>
          </a:p>
          <a:p>
            <a:pPr algn="r"/>
            <a:r>
              <a:rPr lang="en-US" dirty="0" err="1">
                <a:latin typeface="Arial Narrow" panose="020B0606020202030204" pitchFamily="34" charset="0"/>
              </a:rPr>
              <a:t>i.e</a:t>
            </a:r>
            <a:r>
              <a:rPr lang="en-US" dirty="0">
                <a:latin typeface="Arial Narrow" panose="020B0606020202030204" pitchFamily="34" charset="0"/>
              </a:rPr>
              <a:t> the system has 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gained</a:t>
            </a:r>
            <a:r>
              <a:rPr lang="en-US" dirty="0">
                <a:latin typeface="Arial Narrow" panose="020B0606020202030204" pitchFamily="34" charset="0"/>
              </a:rPr>
              <a:t> energy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Exothermic Reactions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154" y="2967788"/>
            <a:ext cx="4613614" cy="3341572"/>
          </a:xfrm>
        </p:spPr>
        <p:txBody>
          <a:bodyPr/>
          <a:lstStyle/>
          <a:p>
            <a:r>
              <a:rPr lang="en-AU" dirty="0"/>
              <a:t>Total chemical energy of the products less than the total energy of the reactants.</a:t>
            </a:r>
          </a:p>
          <a:p>
            <a:r>
              <a:rPr lang="el-GR" dirty="0">
                <a:latin typeface="Arial Narrow" panose="020B0606020202030204" pitchFamily="34" charset="0"/>
              </a:rPr>
              <a:t>Δ</a:t>
            </a:r>
            <a:r>
              <a:rPr lang="en-US" dirty="0">
                <a:latin typeface="Arial Narrow" panose="020B0606020202030204" pitchFamily="34" charset="0"/>
              </a:rPr>
              <a:t>H = </a:t>
            </a:r>
            <a:r>
              <a:rPr lang="en-US" dirty="0" err="1">
                <a:latin typeface="Arial Narrow" panose="020B0606020202030204" pitchFamily="34" charset="0"/>
              </a:rPr>
              <a:t>H</a:t>
            </a:r>
            <a:r>
              <a:rPr lang="en-US" baseline="-25000" dirty="0" err="1">
                <a:latin typeface="Arial Narrow" panose="020B0606020202030204" pitchFamily="34" charset="0"/>
              </a:rPr>
              <a:t>products</a:t>
            </a:r>
            <a:r>
              <a:rPr lang="en-US" dirty="0">
                <a:latin typeface="Arial Narrow" panose="020B0606020202030204" pitchFamily="34" charset="0"/>
              </a:rPr>
              <a:t> – </a:t>
            </a:r>
            <a:r>
              <a:rPr lang="en-US" dirty="0" err="1">
                <a:latin typeface="Arial Narrow" panose="020B0606020202030204" pitchFamily="34" charset="0"/>
              </a:rPr>
              <a:t>H</a:t>
            </a:r>
            <a:r>
              <a:rPr lang="en-US" baseline="-25000" dirty="0" err="1">
                <a:latin typeface="Arial Narrow" panose="020B0606020202030204" pitchFamily="34" charset="0"/>
              </a:rPr>
              <a:t>reactants</a:t>
            </a:r>
            <a:endParaRPr lang="en-AU" baseline="-25000" dirty="0"/>
          </a:p>
          <a:p>
            <a:r>
              <a:rPr lang="el-GR" dirty="0">
                <a:latin typeface="Arial Narrow" panose="020B0606020202030204" pitchFamily="34" charset="0"/>
              </a:rPr>
              <a:t>Δ</a:t>
            </a:r>
            <a:r>
              <a:rPr lang="en-US" dirty="0">
                <a:latin typeface="Arial Narrow" panose="020B0606020202030204" pitchFamily="34" charset="0"/>
              </a:rPr>
              <a:t>H = 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negative number</a:t>
            </a:r>
          </a:p>
          <a:p>
            <a:r>
              <a:rPr lang="en-US" dirty="0">
                <a:latin typeface="Arial Narrow" panose="020B0606020202030204" pitchFamily="34" charset="0"/>
              </a:rPr>
              <a:t>i.e. the system has </a:t>
            </a:r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lost </a:t>
            </a:r>
          </a:p>
          <a:p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energy to the surroundings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7" name="Content Placeholder 11"/>
          <p:cNvPicPr>
            <a:picLocks noChangeAspect="1"/>
          </p:cNvPicPr>
          <p:nvPr/>
        </p:nvPicPr>
        <p:blipFill rotWithShape="1">
          <a:blip r:embed="rId2"/>
          <a:srcRect l="51855" t="1474"/>
          <a:stretch/>
        </p:blipFill>
        <p:spPr>
          <a:xfrm>
            <a:off x="-3502" y="4007918"/>
            <a:ext cx="2612941" cy="2600429"/>
          </a:xfrm>
          <a:prstGeom prst="rect">
            <a:avLst/>
          </a:prstGeom>
        </p:spPr>
      </p:pic>
      <p:pic>
        <p:nvPicPr>
          <p:cNvPr id="8" name="Content Placeholder 11"/>
          <p:cNvPicPr>
            <a:picLocks noChangeAspect="1"/>
          </p:cNvPicPr>
          <p:nvPr/>
        </p:nvPicPr>
        <p:blipFill rotWithShape="1">
          <a:blip r:embed="rId2"/>
          <a:srcRect t="1626" r="50282"/>
          <a:stretch/>
        </p:blipFill>
        <p:spPr>
          <a:xfrm>
            <a:off x="9346028" y="4058250"/>
            <a:ext cx="2549053" cy="251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1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 your understanding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Consider;</a:t>
            </a:r>
          </a:p>
          <a:p>
            <a:pPr algn="r"/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6(</a:t>
            </a:r>
            <a:r>
              <a:rPr lang="en-AU" sz="2400" baseline="-25000" dirty="0" err="1"/>
              <a:t>aq</a:t>
            </a:r>
            <a:r>
              <a:rPr lang="en-AU" sz="2400" baseline="-25000" dirty="0"/>
              <a:t>) </a:t>
            </a:r>
            <a:r>
              <a:rPr lang="en-AU" sz="2400" dirty="0"/>
              <a:t>+ O</a:t>
            </a:r>
            <a:r>
              <a:rPr lang="en-AU" sz="2400" baseline="-25000" dirty="0"/>
              <a:t>2(g)</a:t>
            </a:r>
            <a:r>
              <a:rPr lang="en-AU" sz="2400" dirty="0"/>
              <a:t> → CO</a:t>
            </a:r>
            <a:r>
              <a:rPr lang="en-AU" sz="2400" baseline="-25000" dirty="0"/>
              <a:t>2(g)</a:t>
            </a:r>
            <a:r>
              <a:rPr lang="en-AU" sz="2400" dirty="0"/>
              <a:t> + 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	</a:t>
            </a:r>
            <a:r>
              <a:rPr lang="el-GR" sz="2400" dirty="0"/>
              <a:t>Δ</a:t>
            </a:r>
            <a:r>
              <a:rPr lang="en-US" sz="2400" dirty="0"/>
              <a:t>H = -2803kJ/mole </a:t>
            </a:r>
            <a:r>
              <a:rPr lang="en-US" sz="1800" dirty="0"/>
              <a:t>(for a balanced equation)</a:t>
            </a:r>
            <a:endParaRPr lang="en-AU" sz="1800" dirty="0"/>
          </a:p>
          <a:p>
            <a:r>
              <a:rPr lang="en-AU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Is this reaction Exothermic or endothermic?  Explain your answer.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Balance the equation above.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866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Check your understanding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Consider;</a:t>
            </a:r>
          </a:p>
          <a:p>
            <a:pPr algn="ctr"/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6(</a:t>
            </a:r>
            <a:r>
              <a:rPr lang="en-AU" sz="2400" baseline="-25000" dirty="0" err="1"/>
              <a:t>aq</a:t>
            </a:r>
            <a:r>
              <a:rPr lang="en-AU" sz="2400" baseline="-25000" dirty="0"/>
              <a:t>) </a:t>
            </a:r>
            <a:r>
              <a:rPr lang="en-AU" sz="2400" dirty="0"/>
              <a:t>+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O</a:t>
            </a:r>
            <a:r>
              <a:rPr lang="en-AU" sz="2400" baseline="-25000" dirty="0"/>
              <a:t>2(g)</a:t>
            </a:r>
            <a:r>
              <a:rPr lang="en-AU" sz="2400" dirty="0"/>
              <a:t> →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CO</a:t>
            </a:r>
            <a:r>
              <a:rPr lang="en-AU" sz="2400" baseline="-25000" dirty="0"/>
              <a:t>2(g)</a:t>
            </a:r>
            <a:r>
              <a:rPr lang="en-AU" sz="2400" dirty="0"/>
              <a:t> +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	</a:t>
            </a:r>
            <a:r>
              <a:rPr lang="el-GR" sz="2400" dirty="0"/>
              <a:t>Δ</a:t>
            </a:r>
            <a:r>
              <a:rPr lang="en-US" sz="2400" dirty="0"/>
              <a:t>H = -2803kJ/mole</a:t>
            </a:r>
            <a:endParaRPr lang="en-AU" sz="2400" dirty="0"/>
          </a:p>
          <a:p>
            <a:r>
              <a:rPr lang="en-AU" dirty="0"/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Is this reaction </a:t>
            </a:r>
            <a:r>
              <a:rPr lang="en-AU" dirty="0">
                <a:solidFill>
                  <a:srgbClr val="C00000"/>
                </a:solidFill>
              </a:rPr>
              <a:t>Exothermic</a:t>
            </a:r>
            <a:r>
              <a:rPr lang="en-AU" dirty="0"/>
              <a:t> or endothermic?  Explain your answer. </a:t>
            </a:r>
            <a:r>
              <a:rPr lang="el-GR" sz="2000" dirty="0">
                <a:solidFill>
                  <a:srgbClr val="C00000"/>
                </a:solidFill>
              </a:rPr>
              <a:t>Δ</a:t>
            </a:r>
            <a:r>
              <a:rPr lang="en-US" sz="2000" dirty="0">
                <a:solidFill>
                  <a:srgbClr val="C00000"/>
                </a:solidFill>
              </a:rPr>
              <a:t>H is negative, so energy is released into the system.</a:t>
            </a:r>
            <a:endParaRPr lang="en-AU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Balance the equation above.</a:t>
            </a:r>
          </a:p>
          <a:p>
            <a:pPr marL="457200" indent="-45720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127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Thermochemical equations</a:t>
            </a:r>
            <a:endParaRPr lang="en-A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Consider;</a:t>
            </a:r>
          </a:p>
          <a:p>
            <a:pPr algn="ctr"/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6(</a:t>
            </a:r>
            <a:r>
              <a:rPr lang="en-AU" sz="2400" baseline="-25000" dirty="0" err="1"/>
              <a:t>aq</a:t>
            </a:r>
            <a:r>
              <a:rPr lang="en-AU" sz="2400" baseline="-25000" dirty="0"/>
              <a:t>) </a:t>
            </a:r>
            <a:r>
              <a:rPr lang="en-AU" sz="2400" dirty="0"/>
              <a:t>+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O</a:t>
            </a:r>
            <a:r>
              <a:rPr lang="en-AU" sz="2400" baseline="-25000" dirty="0"/>
              <a:t>2(g)</a:t>
            </a:r>
            <a:r>
              <a:rPr lang="en-AU" sz="2400" dirty="0"/>
              <a:t> →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CO</a:t>
            </a:r>
            <a:r>
              <a:rPr lang="en-AU" sz="2400" baseline="-25000" dirty="0"/>
              <a:t>2(g)</a:t>
            </a:r>
            <a:r>
              <a:rPr lang="en-AU" sz="2400" dirty="0"/>
              <a:t> + </a:t>
            </a:r>
            <a:r>
              <a:rPr lang="en-AU" sz="2400" dirty="0">
                <a:solidFill>
                  <a:srgbClr val="C00000"/>
                </a:solidFill>
              </a:rPr>
              <a:t>6</a:t>
            </a:r>
            <a:r>
              <a:rPr lang="en-AU" sz="2400" dirty="0"/>
              <a:t>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	</a:t>
            </a:r>
            <a:r>
              <a:rPr lang="el-GR" sz="2400" dirty="0"/>
              <a:t>Δ</a:t>
            </a:r>
            <a:r>
              <a:rPr lang="en-US" sz="2400" dirty="0"/>
              <a:t>H = -2803kJ/mole</a:t>
            </a:r>
            <a:endParaRPr lang="en-AU" sz="2400" dirty="0"/>
          </a:p>
          <a:p>
            <a:r>
              <a:rPr lang="en-AU" sz="2400" dirty="0"/>
              <a:t>	</a:t>
            </a:r>
          </a:p>
          <a:p>
            <a:pPr marL="273050" indent="-188913">
              <a:buFont typeface="Arial" panose="020B0604020202020204" pitchFamily="34" charset="0"/>
              <a:buChar char="•"/>
            </a:pPr>
            <a:r>
              <a:rPr lang="en-AU" sz="2400" dirty="0"/>
              <a:t>The enthalpy (</a:t>
            </a:r>
            <a:r>
              <a:rPr lang="el-GR" sz="2400" dirty="0"/>
              <a:t>Δ</a:t>
            </a:r>
            <a:r>
              <a:rPr lang="en-US" sz="2400" dirty="0"/>
              <a:t>H) is related to the number of moles (molar ratio) in a balanced equation.  </a:t>
            </a:r>
            <a:r>
              <a:rPr lang="en-US" sz="2400" dirty="0">
                <a:solidFill>
                  <a:srgbClr val="C00000"/>
                </a:solidFill>
              </a:rPr>
              <a:t>If the number of moles /molar ratio changes, </a:t>
            </a:r>
            <a:r>
              <a:rPr lang="el-GR" sz="2400" dirty="0">
                <a:solidFill>
                  <a:srgbClr val="C00000"/>
                </a:solidFill>
              </a:rPr>
              <a:t>Δ</a:t>
            </a:r>
            <a:r>
              <a:rPr lang="en-US" sz="2400" dirty="0">
                <a:solidFill>
                  <a:srgbClr val="C00000"/>
                </a:solidFill>
              </a:rPr>
              <a:t>H changes accordingly.</a:t>
            </a:r>
            <a:endParaRPr lang="en-AU" sz="2400" dirty="0">
              <a:solidFill>
                <a:srgbClr val="C00000"/>
              </a:solidFill>
            </a:endParaRPr>
          </a:p>
          <a:p>
            <a:r>
              <a:rPr lang="en-AU" sz="2400" dirty="0">
                <a:solidFill>
                  <a:srgbClr val="C00000"/>
                </a:solidFill>
              </a:rPr>
              <a:t>2</a:t>
            </a:r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6(</a:t>
            </a:r>
            <a:r>
              <a:rPr lang="en-AU" sz="2400" baseline="-25000" dirty="0" err="1"/>
              <a:t>aq</a:t>
            </a:r>
            <a:r>
              <a:rPr lang="en-AU" sz="2400" baseline="-25000" dirty="0"/>
              <a:t>) </a:t>
            </a:r>
            <a:r>
              <a:rPr lang="en-AU" sz="2400" dirty="0"/>
              <a:t>+ </a:t>
            </a:r>
            <a:r>
              <a:rPr lang="en-AU" sz="2400" dirty="0">
                <a:solidFill>
                  <a:srgbClr val="C00000"/>
                </a:solidFill>
              </a:rPr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2(g)</a:t>
            </a:r>
            <a:r>
              <a:rPr lang="en-AU" sz="2400" dirty="0"/>
              <a:t> → </a:t>
            </a:r>
            <a:r>
              <a:rPr lang="en-AU" sz="2400" dirty="0">
                <a:solidFill>
                  <a:srgbClr val="C00000"/>
                </a:solidFill>
              </a:rPr>
              <a:t>12</a:t>
            </a:r>
            <a:r>
              <a:rPr lang="en-AU" sz="2400" dirty="0"/>
              <a:t>CO</a:t>
            </a:r>
            <a:r>
              <a:rPr lang="en-AU" sz="2400" baseline="-25000" dirty="0"/>
              <a:t>2(g)</a:t>
            </a:r>
            <a:r>
              <a:rPr lang="en-AU" sz="2400" dirty="0"/>
              <a:t> + </a:t>
            </a:r>
            <a:r>
              <a:rPr lang="en-AU" sz="2400" dirty="0">
                <a:solidFill>
                  <a:srgbClr val="C00000"/>
                </a:solidFill>
              </a:rPr>
              <a:t>12</a:t>
            </a:r>
            <a:r>
              <a:rPr lang="en-AU" sz="2400" dirty="0"/>
              <a:t>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	</a:t>
            </a:r>
            <a:r>
              <a:rPr lang="el-GR" sz="2400" dirty="0"/>
              <a:t>Δ</a:t>
            </a:r>
            <a:r>
              <a:rPr lang="en-US" sz="2400" dirty="0"/>
              <a:t>H = -5606kJ/mole</a:t>
            </a:r>
            <a:endParaRPr lang="en-AU" sz="2400" dirty="0"/>
          </a:p>
          <a:p>
            <a:r>
              <a:rPr lang="en-AU" sz="2400" dirty="0">
                <a:solidFill>
                  <a:srgbClr val="C00000"/>
                </a:solidFill>
              </a:rPr>
              <a:t>3</a:t>
            </a:r>
            <a:r>
              <a:rPr lang="en-AU" sz="2400" dirty="0"/>
              <a:t>C</a:t>
            </a:r>
            <a:r>
              <a:rPr lang="en-AU" sz="2400" baseline="-25000" dirty="0"/>
              <a:t>6</a:t>
            </a:r>
            <a:r>
              <a:rPr lang="en-AU" sz="2400" dirty="0"/>
              <a:t>H</a:t>
            </a:r>
            <a:r>
              <a:rPr lang="en-AU" sz="2400" baseline="-25000" dirty="0"/>
              <a:t>12</a:t>
            </a:r>
            <a:r>
              <a:rPr lang="en-AU" sz="2400" dirty="0"/>
              <a:t>O</a:t>
            </a:r>
            <a:r>
              <a:rPr lang="en-AU" sz="2400" baseline="-25000" dirty="0"/>
              <a:t>6(</a:t>
            </a:r>
            <a:r>
              <a:rPr lang="en-AU" sz="2400" baseline="-25000" dirty="0" err="1"/>
              <a:t>aq</a:t>
            </a:r>
            <a:r>
              <a:rPr lang="en-AU" sz="2400" baseline="-25000" dirty="0"/>
              <a:t>) </a:t>
            </a:r>
            <a:r>
              <a:rPr lang="en-AU" sz="2400" dirty="0"/>
              <a:t>+ </a:t>
            </a:r>
            <a:r>
              <a:rPr lang="en-AU" sz="2400" dirty="0">
                <a:solidFill>
                  <a:srgbClr val="C00000"/>
                </a:solidFill>
              </a:rPr>
              <a:t>18</a:t>
            </a:r>
            <a:r>
              <a:rPr lang="en-AU" sz="2400" dirty="0"/>
              <a:t>O</a:t>
            </a:r>
            <a:r>
              <a:rPr lang="en-AU" sz="2400" baseline="-25000" dirty="0"/>
              <a:t>2(g)</a:t>
            </a:r>
            <a:r>
              <a:rPr lang="en-AU" sz="2400" dirty="0"/>
              <a:t> → </a:t>
            </a:r>
            <a:r>
              <a:rPr lang="en-AU" sz="2400" dirty="0">
                <a:solidFill>
                  <a:srgbClr val="C00000"/>
                </a:solidFill>
              </a:rPr>
              <a:t>18</a:t>
            </a:r>
            <a:r>
              <a:rPr lang="en-AU" sz="2400" dirty="0"/>
              <a:t>CO</a:t>
            </a:r>
            <a:r>
              <a:rPr lang="en-AU" sz="2400" baseline="-25000" dirty="0"/>
              <a:t>2(g)</a:t>
            </a:r>
            <a:r>
              <a:rPr lang="en-AU" sz="2400" dirty="0"/>
              <a:t> + </a:t>
            </a:r>
            <a:r>
              <a:rPr lang="en-AU" sz="2400" dirty="0">
                <a:solidFill>
                  <a:srgbClr val="C00000"/>
                </a:solidFill>
              </a:rPr>
              <a:t>18</a:t>
            </a:r>
            <a:r>
              <a:rPr lang="en-AU" sz="2400" dirty="0"/>
              <a:t>H</a:t>
            </a:r>
            <a:r>
              <a:rPr lang="en-AU" sz="2400" baseline="-25000" dirty="0"/>
              <a:t>2</a:t>
            </a:r>
            <a:r>
              <a:rPr lang="en-AU" sz="2400" dirty="0"/>
              <a:t>O</a:t>
            </a:r>
            <a:r>
              <a:rPr lang="en-AU" sz="2400" baseline="-25000" dirty="0"/>
              <a:t>(l) </a:t>
            </a:r>
            <a:r>
              <a:rPr lang="en-AU" sz="2400" dirty="0"/>
              <a:t>	</a:t>
            </a:r>
            <a:r>
              <a:rPr lang="el-GR" sz="2400" dirty="0"/>
              <a:t>Δ</a:t>
            </a:r>
            <a:r>
              <a:rPr lang="en-US" sz="2400" dirty="0"/>
              <a:t>H = -9409kJ/mole</a:t>
            </a:r>
            <a:endParaRPr lang="en-AU" sz="2400" dirty="0"/>
          </a:p>
          <a:p>
            <a:endParaRPr lang="en-AU" dirty="0"/>
          </a:p>
        </p:txBody>
      </p:sp>
      <p:sp>
        <p:nvSpPr>
          <p:cNvPr id="3" name="TextBox 2"/>
          <p:cNvSpPr txBox="1"/>
          <p:nvPr/>
        </p:nvSpPr>
        <p:spPr>
          <a:xfrm>
            <a:off x="9955530" y="4652010"/>
            <a:ext cx="2423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no. moles doubled, so did the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H!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68841" y="5845373"/>
            <a:ext cx="242315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The no. moles tripled, so did the </a:t>
            </a:r>
            <a:r>
              <a:rPr kumimoji="0" lang="el-G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Δ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H!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147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Props1.xml><?xml version="1.0" encoding="utf-8"?>
<ds:datastoreItem xmlns:ds="http://schemas.openxmlformats.org/officeDocument/2006/customXml" ds:itemID="{E19FF397-1C2B-47C3-A0CC-3A652A6CDA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AA4AC-3727-44B4-B8BE-735061E656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D6D4A3-7256-48DF-AFE6-46F698F83DE1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908</Words>
  <Application>Microsoft Office PowerPoint</Application>
  <PresentationFormat>Widescreen</PresentationFormat>
  <Paragraphs>101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Integral</vt:lpstr>
      <vt:lpstr>Enthalpy L2</vt:lpstr>
      <vt:lpstr>Learning objectives</vt:lpstr>
      <vt:lpstr>Recap: Endothermic &amp; exothermic reactions</vt:lpstr>
      <vt:lpstr>Enthalpy level diagrams</vt:lpstr>
      <vt:lpstr>Enthalpy level diagrams</vt:lpstr>
      <vt:lpstr>Enthalpy</vt:lpstr>
      <vt:lpstr>Check your understanding</vt:lpstr>
      <vt:lpstr>Check your understanding</vt:lpstr>
      <vt:lpstr>Thermochemical equations</vt:lpstr>
      <vt:lpstr>Check your understanding</vt:lpstr>
      <vt:lpstr>Thermochemical equations</vt:lpstr>
      <vt:lpstr>Thermochemical equations</vt:lpstr>
      <vt:lpstr>Your turn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 L2</dc:title>
  <dc:creator>SHEPHERD, Cara (cjmck3)</dc:creator>
  <cp:lastModifiedBy>SHEPHERD, Cara (cjmck3)</cp:lastModifiedBy>
  <cp:revision>2</cp:revision>
  <dcterms:created xsi:type="dcterms:W3CDTF">2025-02-03T06:17:36Z</dcterms:created>
  <dcterms:modified xsi:type="dcterms:W3CDTF">2025-02-07T00:21:08Z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