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316" r:id="rId6"/>
    <p:sldId id="306" r:id="rId7"/>
    <p:sldId id="305" r:id="rId8"/>
    <p:sldId id="318" r:id="rId9"/>
    <p:sldId id="310" r:id="rId10"/>
    <p:sldId id="311" r:id="rId11"/>
    <p:sldId id="317" r:id="rId12"/>
    <p:sldId id="312" r:id="rId13"/>
    <p:sldId id="30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AB17B6-B024-324B-AF42-37389243CAB5}" v="7" dt="2025-03-09T23:24:33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ES, Eden (etome3)" userId="S::etome3@eq.edu.au::797a4461-a235-42c5-aa94-920663d44d5c" providerId="AD" clId="Web-{B2AB17B6-B024-324B-AF42-37389243CAB5}"/>
    <pc:docChg chg="addSld modSld">
      <pc:chgData name="TOMES, Eden (etome3)" userId="S::etome3@eq.edu.au::797a4461-a235-42c5-aa94-920663d44d5c" providerId="AD" clId="Web-{B2AB17B6-B024-324B-AF42-37389243CAB5}" dt="2025-03-09T23:24:33.342" v="5" actId="14100"/>
      <pc:docMkLst>
        <pc:docMk/>
      </pc:docMkLst>
      <pc:sldChg chg="addSp delSp modSp new">
        <pc:chgData name="TOMES, Eden (etome3)" userId="S::etome3@eq.edu.au::797a4461-a235-42c5-aa94-920663d44d5c" providerId="AD" clId="Web-{B2AB17B6-B024-324B-AF42-37389243CAB5}" dt="2025-03-09T23:24:33.342" v="5" actId="14100"/>
        <pc:sldMkLst>
          <pc:docMk/>
          <pc:sldMk cId="1073710347" sldId="318"/>
        </pc:sldMkLst>
        <pc:spChg chg="del">
          <ac:chgData name="TOMES, Eden (etome3)" userId="S::etome3@eq.edu.au::797a4461-a235-42c5-aa94-920663d44d5c" providerId="AD" clId="Web-{B2AB17B6-B024-324B-AF42-37389243CAB5}" dt="2025-03-09T23:24:23.139" v="2"/>
          <ac:spMkLst>
            <pc:docMk/>
            <pc:sldMk cId="1073710347" sldId="318"/>
            <ac:spMk id="2" creationId="{02EA38A5-9878-74D4-7E07-B0100C892058}"/>
          </ac:spMkLst>
        </pc:spChg>
        <pc:spChg chg="del">
          <ac:chgData name="TOMES, Eden (etome3)" userId="S::etome3@eq.edu.au::797a4461-a235-42c5-aa94-920663d44d5c" providerId="AD" clId="Web-{B2AB17B6-B024-324B-AF42-37389243CAB5}" dt="2025-03-09T23:24:23.139" v="1"/>
          <ac:spMkLst>
            <pc:docMk/>
            <pc:sldMk cId="1073710347" sldId="318"/>
            <ac:spMk id="3" creationId="{E88C8852-4086-70DC-1C1D-5D844BB2E9BC}"/>
          </ac:spMkLst>
        </pc:spChg>
        <pc:picChg chg="add mod">
          <ac:chgData name="TOMES, Eden (etome3)" userId="S::etome3@eq.edu.au::797a4461-a235-42c5-aa94-920663d44d5c" providerId="AD" clId="Web-{B2AB17B6-B024-324B-AF42-37389243CAB5}" dt="2025-03-09T23:24:33.342" v="5" actId="14100"/>
          <ac:picMkLst>
            <pc:docMk/>
            <pc:sldMk cId="1073710347" sldId="318"/>
            <ac:picMk id="5" creationId="{2FE9B2BE-2FDE-59A7-E899-32CA3EFF9C1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86E73FC-A76B-455A-A278-17CB06F54BD1}" type="datetimeFigureOut">
              <a:rPr lang="en-AU" smtClean="0"/>
              <a:t>9/03/2025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9/03/2025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91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9/03/2025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60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9/03/2025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94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9/03/2025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89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9/03/2025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95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9/03/2025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725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9/03/2025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993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9/03/2025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81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9/03/2025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437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9/03/2025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1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86E73FC-A76B-455A-A278-17CB06F54BD1}" type="datetimeFigureOut">
              <a:rPr lang="en-AU" smtClean="0"/>
              <a:t>9/03/2025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26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F0E3-A40D-4D81-AA83-A227825A5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Enthalpy – </a:t>
            </a:r>
            <a:r>
              <a:rPr lang="en-AU"/>
              <a:t>theoretical values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5EE75-0795-4890-8CBE-EDC63AB23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11 Chemistry</a:t>
            </a:r>
          </a:p>
        </p:txBody>
      </p:sp>
    </p:spTree>
    <p:extLst>
      <p:ext uri="{BB962C8B-B14F-4D97-AF65-F5344CB8AC3E}">
        <p14:creationId xmlns:p14="http://schemas.microsoft.com/office/powerpoint/2010/main" val="2552382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2">
                    <a:lumMod val="75000"/>
                  </a:schemeClr>
                </a:solidFill>
              </a:rPr>
              <a:t>Your turn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sz="2400" dirty="0"/>
              <a:t>H</a:t>
            </a:r>
            <a:r>
              <a:rPr lang="en-AU" sz="2400" baseline="-25000" dirty="0"/>
              <a:t>2(g)</a:t>
            </a:r>
            <a:r>
              <a:rPr lang="en-AU" sz="2400" dirty="0"/>
              <a:t> + Cl</a:t>
            </a:r>
            <a:r>
              <a:rPr lang="en-AU" sz="2400" baseline="-25000" dirty="0"/>
              <a:t>2(g)</a:t>
            </a:r>
            <a:r>
              <a:rPr lang="en-AU" sz="2400" dirty="0"/>
              <a:t> → 2HCl</a:t>
            </a:r>
            <a:r>
              <a:rPr lang="en-AU" sz="2400" baseline="-25000" dirty="0"/>
              <a:t>(g) </a:t>
            </a:r>
            <a:r>
              <a:rPr lang="en-AU" sz="2400" dirty="0"/>
              <a:t> 	</a:t>
            </a:r>
          </a:p>
          <a:p>
            <a:r>
              <a:rPr lang="en-AU" sz="2400" dirty="0"/>
              <a:t>		</a:t>
            </a:r>
            <a:endParaRPr lang="en-US" sz="2400" dirty="0"/>
          </a:p>
          <a:p>
            <a:r>
              <a:rPr lang="en-US" sz="2400" dirty="0"/>
              <a:t>1. </a:t>
            </a:r>
            <a:r>
              <a:rPr lang="en-US" sz="2400" b="1" dirty="0"/>
              <a:t>Determine</a:t>
            </a:r>
            <a:r>
              <a:rPr lang="en-US" sz="2400" dirty="0"/>
              <a:t> whether the reaction is endothermic or exothermic.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8139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DA72-121D-40E0-9B6C-AC24B21AD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178B7-9085-43A8-BCAE-EAD2AD956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• Calculate the enthalpy change (ΔH) for a reaction given temperature changes, quantities of reactants and mass of water. (Formula: ΔH = H(products) – H(reactants))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4168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2">
                    <a:lumMod val="75000"/>
                  </a:schemeClr>
                </a:solidFill>
              </a:rPr>
              <a:t>What’s going on at a molecular level…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3862"/>
            <a:ext cx="12192000" cy="49876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3961" y="1900166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Wingdings 3" panose="05040102010807070707" pitchFamily="18" charset="2"/>
                <a:ea typeface="+mn-ea"/>
                <a:cs typeface="+mn-cs"/>
              </a:rPr>
              <a:t></a:t>
            </a: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+mn-ea"/>
                <a:cs typeface="+mn-cs"/>
              </a:rPr>
              <a:t>𝐻= </a:t>
            </a: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Σ(bonds broken) – Σ(bonds formed) 	</a:t>
            </a:r>
          </a:p>
        </p:txBody>
      </p:sp>
    </p:spTree>
    <p:extLst>
      <p:ext uri="{BB962C8B-B14F-4D97-AF65-F5344CB8AC3E}">
        <p14:creationId xmlns:p14="http://schemas.microsoft.com/office/powerpoint/2010/main" val="2075181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2">
                    <a:lumMod val="75000"/>
                  </a:schemeClr>
                </a:solidFill>
              </a:rPr>
              <a:t>What’s going on at a molecular level…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607" y="2286000"/>
            <a:ext cx="5897533" cy="4023360"/>
          </a:xfrm>
        </p:spPr>
        <p:txBody>
          <a:bodyPr>
            <a:normAutofit lnSpcReduction="10000"/>
          </a:bodyPr>
          <a:lstStyle/>
          <a:p>
            <a:pPr marL="358775" indent="-266700">
              <a:buFont typeface="Arial" panose="020B0604020202020204" pitchFamily="34" charset="0"/>
              <a:buChar char="•"/>
            </a:pPr>
            <a:r>
              <a:rPr lang="en-AU" dirty="0"/>
              <a:t>Chemical reactions involve the forming and breaking of bonds to make new substances, and in these bonds is stored Chemical Potential Energy.</a:t>
            </a:r>
          </a:p>
          <a:p>
            <a:pPr marL="358775" indent="-266700">
              <a:buFont typeface="Arial" panose="020B0604020202020204" pitchFamily="34" charset="0"/>
              <a:buChar char="•"/>
            </a:pPr>
            <a:r>
              <a:rPr lang="en-AU" dirty="0"/>
              <a:t>This Chemical bond energy = bond enthalpy is the net sum of the attractive and repulsive electrostatic interactions between electrons and nuclei.  </a:t>
            </a:r>
          </a:p>
          <a:p>
            <a:pPr marL="532511" lvl="1" indent="-266700">
              <a:buFont typeface="Arial" panose="020B0604020202020204" pitchFamily="34" charset="0"/>
              <a:buChar char="•"/>
            </a:pPr>
            <a:r>
              <a:rPr lang="en-AU" sz="2000" dirty="0"/>
              <a:t>i.e. the amount of energy required to break 1 mole of the bond into separated atoms.</a:t>
            </a:r>
          </a:p>
          <a:p>
            <a:pPr marL="358775" indent="-266700">
              <a:buFont typeface="Arial" panose="020B0604020202020204" pitchFamily="34" charset="0"/>
              <a:buChar char="•"/>
            </a:pPr>
            <a:r>
              <a:rPr lang="en-AU" dirty="0"/>
              <a:t>Bond enthalpy is measured in the gas phase in kJ/mole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298" y="2286001"/>
            <a:ext cx="6216669" cy="346165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943850" y="3543300"/>
            <a:ext cx="445770" cy="2857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401050" y="2286000"/>
            <a:ext cx="800100" cy="12001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61915" y="1738360"/>
            <a:ext cx="53206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This is the amount of energy in a carbon-hydrogen bond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252" y="6172200"/>
            <a:ext cx="417107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This table is in your data booklet – page 8!</a:t>
            </a:r>
          </a:p>
        </p:txBody>
      </p:sp>
    </p:spTree>
    <p:extLst>
      <p:ext uri="{BB962C8B-B14F-4D97-AF65-F5344CB8AC3E}">
        <p14:creationId xmlns:p14="http://schemas.microsoft.com/office/powerpoint/2010/main" val="272692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2FE9B2BE-2FDE-59A7-E899-32CA3EFF9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788" y="142069"/>
            <a:ext cx="12209347" cy="674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1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2">
                    <a:lumMod val="75000"/>
                  </a:schemeClr>
                </a:solidFill>
              </a:rPr>
              <a:t>What’s going on at a molecular level…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5897533" cy="4023360"/>
          </a:xfrm>
        </p:spPr>
        <p:txBody>
          <a:bodyPr>
            <a:normAutofit fontScale="92500" lnSpcReduction="10000"/>
          </a:bodyPr>
          <a:lstStyle/>
          <a:p>
            <a:pPr marL="358775" indent="-266700">
              <a:buFont typeface="Arial" panose="020B0604020202020204" pitchFamily="34" charset="0"/>
              <a:buChar char="•"/>
            </a:pPr>
            <a:r>
              <a:rPr lang="en-AU" dirty="0"/>
              <a:t>If we know the amount of energy stored in the bonds of the products and reactants, we can also calculate the enthalpy of a reaction:</a:t>
            </a:r>
          </a:p>
          <a:p>
            <a:pPr marL="358775" indent="-266700">
              <a:buFont typeface="Arial" panose="020B0604020202020204" pitchFamily="34" charset="0"/>
              <a:buChar char="•"/>
            </a:pPr>
            <a:endParaRPr lang="en-AU" dirty="0"/>
          </a:p>
          <a:p>
            <a:pPr marL="92075" indent="0">
              <a:buNone/>
            </a:pPr>
            <a:r>
              <a:rPr lang="el-GR" dirty="0"/>
              <a:t>Δ</a:t>
            </a:r>
            <a:r>
              <a:rPr lang="en-US" dirty="0"/>
              <a:t>H = ∑bonds broken - ∑bonds formed</a:t>
            </a:r>
          </a:p>
          <a:p>
            <a:pPr marL="92075" indent="0">
              <a:buNone/>
            </a:pPr>
            <a:endParaRPr lang="en-US" dirty="0"/>
          </a:p>
          <a:p>
            <a:pPr marL="92075" indent="0">
              <a:buNone/>
            </a:pPr>
            <a:endParaRPr lang="en-US" dirty="0"/>
          </a:p>
          <a:p>
            <a:pPr marL="92075" indent="0">
              <a:buNone/>
            </a:pPr>
            <a:endParaRPr lang="en-US" dirty="0"/>
          </a:p>
          <a:p>
            <a:pPr marL="92075" indent="0">
              <a:buNone/>
            </a:pPr>
            <a:r>
              <a:rPr lang="en-US" dirty="0"/>
              <a:t>We can therefore use the table to the left to calculate the enthalpy of a reaction just by looking at the bonds which are made/broken (see next slide)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696" y="2286000"/>
            <a:ext cx="6619875" cy="36861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943850" y="3543300"/>
            <a:ext cx="445770" cy="2857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401050" y="2286000"/>
            <a:ext cx="800100" cy="12001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71313" y="1738360"/>
            <a:ext cx="53206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This is the amount of energy in a carbon-hydrogen bond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86650" y="6172200"/>
            <a:ext cx="417107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This table is in your data booklet – page 8!</a:t>
            </a:r>
          </a:p>
        </p:txBody>
      </p:sp>
      <p:sp>
        <p:nvSpPr>
          <p:cNvPr id="9" name="Oval 8"/>
          <p:cNvSpPr/>
          <p:nvPr/>
        </p:nvSpPr>
        <p:spPr>
          <a:xfrm>
            <a:off x="1691640" y="3568446"/>
            <a:ext cx="285750" cy="4343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024128" y="4002786"/>
            <a:ext cx="667512" cy="342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5383" y="4338291"/>
            <a:ext cx="565785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This symbol is called sigma. It means “sum of” (i.e. add together the enthalpy of all bonds broken in a reaction)</a:t>
            </a:r>
          </a:p>
        </p:txBody>
      </p:sp>
    </p:spTree>
    <p:extLst>
      <p:ext uri="{BB962C8B-B14F-4D97-AF65-F5344CB8AC3E}">
        <p14:creationId xmlns:p14="http://schemas.microsoft.com/office/powerpoint/2010/main" val="429188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238" y="2297430"/>
            <a:ext cx="9720073" cy="4023360"/>
          </a:xfrm>
        </p:spPr>
        <p:txBody>
          <a:bodyPr>
            <a:normAutofit lnSpcReduction="10000"/>
          </a:bodyPr>
          <a:lstStyle/>
          <a:p>
            <a:pPr marL="531813" indent="-449263">
              <a:buFont typeface="Arial" panose="020B0604020202020204" pitchFamily="34" charset="0"/>
              <a:buChar char="•"/>
            </a:pPr>
            <a:r>
              <a:rPr lang="en-US" dirty="0"/>
              <a:t>E.g. 	</a:t>
            </a:r>
            <a:r>
              <a:rPr lang="en-AU" dirty="0"/>
              <a:t>CH</a:t>
            </a:r>
            <a:r>
              <a:rPr lang="en-AU" baseline="-25000" dirty="0"/>
              <a:t>4(g)</a:t>
            </a:r>
            <a:r>
              <a:rPr lang="en-AU" dirty="0"/>
              <a:t> + 2O</a:t>
            </a:r>
            <a:r>
              <a:rPr lang="en-AU" baseline="-25000" dirty="0"/>
              <a:t>2(g)</a:t>
            </a:r>
            <a:r>
              <a:rPr lang="en-AU" dirty="0"/>
              <a:t> 		→ 	CO</a:t>
            </a:r>
            <a:r>
              <a:rPr lang="en-AU" baseline="-25000" dirty="0"/>
              <a:t>2(g) </a:t>
            </a:r>
            <a:r>
              <a:rPr lang="en-AU" dirty="0"/>
              <a:t>+ 2H</a:t>
            </a:r>
            <a:r>
              <a:rPr lang="en-AU" baseline="-25000" dirty="0"/>
              <a:t>2</a:t>
            </a:r>
            <a:r>
              <a:rPr lang="en-AU" dirty="0"/>
              <a:t>O</a:t>
            </a:r>
            <a:r>
              <a:rPr lang="en-AU" baseline="-25000" dirty="0"/>
              <a:t>(l)</a:t>
            </a:r>
          </a:p>
          <a:p>
            <a:pPr marL="531813" indent="-449263">
              <a:buFont typeface="Arial" panose="020B0604020202020204" pitchFamily="34" charset="0"/>
              <a:buChar char="•"/>
            </a:pPr>
            <a:endParaRPr lang="en-US" dirty="0"/>
          </a:p>
          <a:p>
            <a:pPr marL="531813" indent="-449263">
              <a:buFont typeface="Arial" panose="020B0604020202020204" pitchFamily="34" charset="0"/>
              <a:buChar char="•"/>
            </a:pPr>
            <a:r>
              <a:rPr lang="en-US" dirty="0"/>
              <a:t>Bonds Broken:				Bonds Formed:</a:t>
            </a:r>
          </a:p>
          <a:p>
            <a:pPr marL="531813" indent="-449263">
              <a:buFont typeface="Arial" panose="020B0604020202020204" pitchFamily="34" charset="0"/>
              <a:buChar char="•"/>
            </a:pPr>
            <a:r>
              <a:rPr lang="en-US" dirty="0"/>
              <a:t>4x C-H bonds  	4x 414			2x C=O		2x 804</a:t>
            </a:r>
          </a:p>
          <a:p>
            <a:pPr marL="531813" indent="-449263">
              <a:buFont typeface="Arial" panose="020B0604020202020204" pitchFamily="34" charset="0"/>
              <a:buChar char="•"/>
            </a:pPr>
            <a:r>
              <a:rPr lang="en-US" dirty="0"/>
              <a:t>2x O=O		2x 498			2x H-O, x2 molecules 	4x 463</a:t>
            </a:r>
          </a:p>
          <a:p>
            <a:pPr marL="82550" indent="0">
              <a:buNone/>
            </a:pPr>
            <a:r>
              <a:rPr lang="en-US" dirty="0"/>
              <a:t>			2652						3460</a:t>
            </a:r>
          </a:p>
          <a:p>
            <a:pPr marL="531813" indent="-449263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l-GR" dirty="0"/>
              <a:t>Δ</a:t>
            </a:r>
            <a:r>
              <a:rPr lang="en-US" dirty="0"/>
              <a:t>H = ∑bonds broken - ∑bonds formed = 2652 – 3460 = -808kJ/mole (and extra 82kJ/mole to turn </a:t>
            </a:r>
            <a:r>
              <a:rPr lang="en-AU" dirty="0"/>
              <a:t>2H</a:t>
            </a:r>
            <a:r>
              <a:rPr lang="en-AU" baseline="-25000" dirty="0"/>
              <a:t>2</a:t>
            </a:r>
            <a:r>
              <a:rPr lang="en-AU" dirty="0"/>
              <a:t>O</a:t>
            </a:r>
            <a:r>
              <a:rPr lang="en-AU" baseline="-25000" dirty="0"/>
              <a:t>(l) </a:t>
            </a:r>
            <a:r>
              <a:rPr lang="en-AU" dirty="0"/>
              <a:t>into</a:t>
            </a:r>
            <a:r>
              <a:rPr lang="en-AU" baseline="-25000" dirty="0"/>
              <a:t> </a:t>
            </a:r>
            <a:r>
              <a:rPr lang="en-AU" dirty="0"/>
              <a:t>2H</a:t>
            </a:r>
            <a:r>
              <a:rPr lang="en-AU" baseline="-25000" dirty="0"/>
              <a:t>2</a:t>
            </a:r>
            <a:r>
              <a:rPr lang="en-AU" dirty="0"/>
              <a:t>O</a:t>
            </a:r>
            <a:r>
              <a:rPr lang="en-AU" baseline="-25000" dirty="0"/>
              <a:t>(g)</a:t>
            </a:r>
            <a:r>
              <a:rPr lang="en-AU" dirty="0"/>
              <a:t>).</a:t>
            </a:r>
            <a:endParaRPr lang="en-AU" baseline="-250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771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EC2F-A42E-447D-8A05-D8EE39D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13964"/>
            <a:ext cx="9720072" cy="1499616"/>
          </a:xfrm>
        </p:spPr>
        <p:txBody>
          <a:bodyPr/>
          <a:lstStyle/>
          <a:p>
            <a:r>
              <a:rPr lang="en-AU" dirty="0"/>
              <a:t>LIMITATIONS OF BOND Enthalpy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AAD7D-A7EB-48BB-8237-2E0205C80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28801"/>
            <a:ext cx="10708693" cy="4993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dirty="0"/>
              <a:t>Calculated values often deviate from experimental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dirty="0"/>
              <a:t>Due to calculations being based on</a:t>
            </a:r>
            <a:r>
              <a:rPr lang="en-AU" sz="2800" i="1" dirty="0"/>
              <a:t> average</a:t>
            </a:r>
            <a:r>
              <a:rPr lang="en-AU" sz="2800" dirty="0"/>
              <a:t> bond enthalpy values – do not take variations into account.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dirty="0"/>
              <a:t>Factors that can influence </a:t>
            </a:r>
            <a:r>
              <a:rPr lang="en-AU" sz="2800" i="1" dirty="0"/>
              <a:t>actual</a:t>
            </a:r>
            <a:r>
              <a:rPr lang="en-AU" sz="2800" dirty="0"/>
              <a:t> bond enthalpy: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400" b="1" dirty="0"/>
              <a:t>Inductive effect</a:t>
            </a:r>
            <a:r>
              <a:rPr lang="en-AU" sz="2400" dirty="0"/>
              <a:t> – atoms with high electronegativity in the molecule pull electrons away from atoms with low electronegativity. This can occur across multiple bonds. Results in bonds becoming weaker/stronger.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400" b="1" dirty="0"/>
              <a:t>Steric factors</a:t>
            </a:r>
            <a:r>
              <a:rPr lang="en-AU" sz="2400" dirty="0"/>
              <a:t> – strain caused by bonds being forced into an unnatural orientation. Results in weaker bonds.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2400" b="1" dirty="0"/>
              <a:t>Delocalisation of electrons</a:t>
            </a:r>
            <a:r>
              <a:rPr lang="en-AU" sz="2400" dirty="0"/>
              <a:t> – electrons shared between bonds. Results in electrons being shared across single and double bonds (enthalpy values for single and double bonds in these situations will be incorrect).</a:t>
            </a:r>
          </a:p>
        </p:txBody>
      </p:sp>
    </p:spTree>
    <p:extLst>
      <p:ext uri="{BB962C8B-B14F-4D97-AF65-F5344CB8AC3E}">
        <p14:creationId xmlns:p14="http://schemas.microsoft.com/office/powerpoint/2010/main" val="92040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Check for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Calculate the reaction enthalpy for the combustion of ethane (you will need to balance it first!) shown below:</a:t>
            </a:r>
          </a:p>
          <a:p>
            <a:endParaRPr lang="en-AU" dirty="0"/>
          </a:p>
          <a:p>
            <a:r>
              <a:rPr lang="en-AU" dirty="0"/>
              <a:t> 			C</a:t>
            </a:r>
            <a:r>
              <a:rPr lang="en-AU" baseline="-25000" dirty="0"/>
              <a:t>2</a:t>
            </a:r>
            <a:r>
              <a:rPr lang="en-AU" dirty="0"/>
              <a:t>H</a:t>
            </a:r>
            <a:r>
              <a:rPr lang="en-AU" baseline="-25000" dirty="0"/>
              <a:t>10 (g)</a:t>
            </a:r>
            <a:r>
              <a:rPr lang="en-AU" dirty="0"/>
              <a:t> +  O</a:t>
            </a:r>
            <a:r>
              <a:rPr lang="en-AU" baseline="-25000" dirty="0"/>
              <a:t>2 (g)</a:t>
            </a:r>
            <a:r>
              <a:rPr lang="en-AU" dirty="0"/>
              <a:t>  </a:t>
            </a:r>
            <a:r>
              <a:rPr lang="en-AU" dirty="0">
                <a:sym typeface="Wingdings" panose="05000000000000000000" pitchFamily="2" charset="2"/>
              </a:rPr>
              <a:t>  CO</a:t>
            </a:r>
            <a:r>
              <a:rPr lang="en-AU" baseline="-25000" dirty="0">
                <a:sym typeface="Wingdings" panose="05000000000000000000" pitchFamily="2" charset="2"/>
              </a:rPr>
              <a:t>2 (g)  </a:t>
            </a:r>
            <a:r>
              <a:rPr lang="en-AU" dirty="0">
                <a:sym typeface="Wingdings" panose="05000000000000000000" pitchFamily="2" charset="2"/>
              </a:rPr>
              <a:t>+ H</a:t>
            </a:r>
            <a:r>
              <a:rPr lang="en-AU" baseline="-25000" dirty="0">
                <a:sym typeface="Wingdings" panose="05000000000000000000" pitchFamily="2" charset="2"/>
              </a:rPr>
              <a:t>2</a:t>
            </a:r>
            <a:r>
              <a:rPr lang="en-AU" dirty="0">
                <a:sym typeface="Wingdings" panose="05000000000000000000" pitchFamily="2" charset="2"/>
              </a:rPr>
              <a:t>O </a:t>
            </a:r>
            <a:r>
              <a:rPr lang="en-AU" baseline="-25000" dirty="0">
                <a:sym typeface="Wingdings" panose="05000000000000000000" pitchFamily="2" charset="2"/>
              </a:rPr>
              <a:t>(l)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9224011" y="384048"/>
            <a:ext cx="2514600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Don’t forget to check the data booklet – it’s in the assessment tab of the  </a:t>
            </a:r>
            <a:r>
              <a:rPr kumimoji="0" lang="en-A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Onenote</a:t>
            </a: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4212283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7a4b22d-5f13-4c3b-ad46-fa03a0535d1d">
      <Terms xmlns="http://schemas.microsoft.com/office/infopath/2007/PartnerControls"/>
    </lcf76f155ced4ddcb4097134ff3c332f>
    <TaxCatchAll xmlns="e089fcb5-de9e-443c-b8e1-71a8cef0785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EFDBFE781B4740A7B4A30EA9E38D44" ma:contentTypeVersion="22" ma:contentTypeDescription="Create a new document." ma:contentTypeScope="" ma:versionID="e4c703e52ad9634f3a05234dcd3c2026">
  <xsd:schema xmlns:xsd="http://www.w3.org/2001/XMLSchema" xmlns:xs="http://www.w3.org/2001/XMLSchema" xmlns:p="http://schemas.microsoft.com/office/2006/metadata/properties" xmlns:ns2="f7a4b22d-5f13-4c3b-ad46-fa03a0535d1d" xmlns:ns3="e089fcb5-de9e-443c-b8e1-71a8cef0785c" targetNamespace="http://schemas.microsoft.com/office/2006/metadata/properties" ma:root="true" ma:fieldsID="2b17e8d0487517539b32d2e13b84d6c5" ns2:_="" ns3:_="">
    <xsd:import namespace="f7a4b22d-5f13-4c3b-ad46-fa03a0535d1d"/>
    <xsd:import namespace="e089fcb5-de9e-443c-b8e1-71a8cef078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TaxCatchAll" minOccurs="0"/>
                <xsd:element ref="ns2:lcf76f155ced4ddcb4097134ff3c332f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4b22d-5f13-4c3b-ad46-fa03a0535d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673d397c-480d-4149-95e5-be7ffaca68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89fcb5-de9e-443c-b8e1-71a8cef0785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d4b03811-d4e8-41da-a04d-8763e28c8f96}" ma:internalName="TaxCatchAll" ma:showField="CatchAllData" ma:web="e089fcb5-de9e-443c-b8e1-71a8cef078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72F4AC-245F-43DE-824D-450BA0DA1BB4}">
  <ds:schemaRefs>
    <ds:schemaRef ds:uri="http://schemas.microsoft.com/office/2006/metadata/properties"/>
    <ds:schemaRef ds:uri="http://schemas.microsoft.com/office/infopath/2007/PartnerControls"/>
    <ds:schemaRef ds:uri="f7a4b22d-5f13-4c3b-ad46-fa03a0535d1d"/>
    <ds:schemaRef ds:uri="e089fcb5-de9e-443c-b8e1-71a8cef0785c"/>
  </ds:schemaRefs>
</ds:datastoreItem>
</file>

<file path=customXml/itemProps2.xml><?xml version="1.0" encoding="utf-8"?>
<ds:datastoreItem xmlns:ds="http://schemas.openxmlformats.org/officeDocument/2006/customXml" ds:itemID="{FB38604E-F55A-4FA2-B02D-4FF92B7B5E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CC6317-5A64-498C-8FEB-896F9DB67B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a4b22d-5f13-4c3b-ad46-fa03a0535d1d"/>
    <ds:schemaRef ds:uri="e089fcb5-de9e-443c-b8e1-71a8cef078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644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Integral</vt:lpstr>
      <vt:lpstr>Enthalpy – theoretical values</vt:lpstr>
      <vt:lpstr>Learning objectives</vt:lpstr>
      <vt:lpstr>What’s going on at a molecular level…</vt:lpstr>
      <vt:lpstr>What’s going on at a molecular level…</vt:lpstr>
      <vt:lpstr>PowerPoint Presentation</vt:lpstr>
      <vt:lpstr>What’s going on at a molecular level…</vt:lpstr>
      <vt:lpstr>Example</vt:lpstr>
      <vt:lpstr>LIMITATIONS OF BOND Enthalpy calculations</vt:lpstr>
      <vt:lpstr>Check for Understanding</vt:lpstr>
      <vt:lpstr>Your turn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Enthalpy – theoretical values</dc:title>
  <dc:creator>SHEPHERD, Cara (cjmck3)</dc:creator>
  <cp:lastModifiedBy>SHEPHERD, Cara (cjmck3)</cp:lastModifiedBy>
  <cp:revision>4</cp:revision>
  <dcterms:created xsi:type="dcterms:W3CDTF">2025-02-10T04:28:20Z</dcterms:created>
  <dcterms:modified xsi:type="dcterms:W3CDTF">2025-03-09T23:24:36Z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0x0101008EEFDBFE781B4740A7B4A30EA9E38D44</vt:lpwstr>
  </property>
</Properties>
</file>