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1"/>
  </p:notesMasterIdLst>
  <p:sldIdLst>
    <p:sldId id="256" r:id="rId5"/>
    <p:sldId id="257" r:id="rId6"/>
    <p:sldId id="278" r:id="rId7"/>
    <p:sldId id="276" r:id="rId8"/>
    <p:sldId id="309" r:id="rId9"/>
    <p:sldId id="298" r:id="rId10"/>
    <p:sldId id="310" r:id="rId11"/>
    <p:sldId id="311" r:id="rId12"/>
    <p:sldId id="280" r:id="rId13"/>
    <p:sldId id="300" r:id="rId14"/>
    <p:sldId id="304" r:id="rId15"/>
    <p:sldId id="303" r:id="rId16"/>
    <p:sldId id="290" r:id="rId17"/>
    <p:sldId id="317" r:id="rId18"/>
    <p:sldId id="302" r:id="rId19"/>
    <p:sldId id="29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5AAA06-83F5-8549-7BD0-1FE43555321A}" v="2" dt="2025-05-13T23:32:37.5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7" d="100"/>
          <a:sy n="77" d="100"/>
        </p:scale>
        <p:origin x="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ES, Eden (etome3)" userId="S::etome3@eq.edu.au::797a4461-a235-42c5-aa94-920663d44d5c" providerId="AD" clId="Web-{795AAA06-83F5-8549-7BD0-1FE43555321A}"/>
    <pc:docChg chg="modSld">
      <pc:chgData name="TOMES, Eden (etome3)" userId="S::etome3@eq.edu.au::797a4461-a235-42c5-aa94-920663d44d5c" providerId="AD" clId="Web-{795AAA06-83F5-8549-7BD0-1FE43555321A}" dt="2025-05-13T23:32:37.528" v="1" actId="1076"/>
      <pc:docMkLst>
        <pc:docMk/>
      </pc:docMkLst>
      <pc:sldChg chg="modSp">
        <pc:chgData name="TOMES, Eden (etome3)" userId="S::etome3@eq.edu.au::797a4461-a235-42c5-aa94-920663d44d5c" providerId="AD" clId="Web-{795AAA06-83F5-8549-7BD0-1FE43555321A}" dt="2025-05-13T23:29:38.537" v="0" actId="1076"/>
        <pc:sldMkLst>
          <pc:docMk/>
          <pc:sldMk cId="2313570430" sldId="280"/>
        </pc:sldMkLst>
        <pc:picChg chg="mod">
          <ac:chgData name="TOMES, Eden (etome3)" userId="S::etome3@eq.edu.au::797a4461-a235-42c5-aa94-920663d44d5c" providerId="AD" clId="Web-{795AAA06-83F5-8549-7BD0-1FE43555321A}" dt="2025-05-13T23:29:38.537" v="0" actId="1076"/>
          <ac:picMkLst>
            <pc:docMk/>
            <pc:sldMk cId="2313570430" sldId="280"/>
            <ac:picMk id="4" creationId="{00000000-0000-0000-0000-000000000000}"/>
          </ac:picMkLst>
        </pc:picChg>
      </pc:sldChg>
      <pc:sldChg chg="modSp">
        <pc:chgData name="TOMES, Eden (etome3)" userId="S::etome3@eq.edu.au::797a4461-a235-42c5-aa94-920663d44d5c" providerId="AD" clId="Web-{795AAA06-83F5-8549-7BD0-1FE43555321A}" dt="2025-05-13T23:32:37.528" v="1" actId="1076"/>
        <pc:sldMkLst>
          <pc:docMk/>
          <pc:sldMk cId="3902108961" sldId="303"/>
        </pc:sldMkLst>
        <pc:picChg chg="mod">
          <ac:chgData name="TOMES, Eden (etome3)" userId="S::etome3@eq.edu.au::797a4461-a235-42c5-aa94-920663d44d5c" providerId="AD" clId="Web-{795AAA06-83F5-8549-7BD0-1FE43555321A}" dt="2025-05-13T23:32:37.528" v="1" actId="1076"/>
          <ac:picMkLst>
            <pc:docMk/>
            <pc:sldMk cId="3902108961" sldId="303"/>
            <ac:picMk id="4"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D2B33C-09C2-429F-B0C3-4274FB69761C}" type="datetimeFigureOut">
              <a:rPr lang="en-AU" smtClean="0"/>
              <a:t>13/05/2025</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82E20C-5BBC-40DC-93F4-C8D8FCDEBD1E}" type="slidenum">
              <a:rPr lang="en-AU" smtClean="0"/>
              <a:t>‹#›</a:t>
            </a:fld>
            <a:endParaRPr lang="en-AU"/>
          </a:p>
        </p:txBody>
      </p:sp>
    </p:spTree>
    <p:extLst>
      <p:ext uri="{BB962C8B-B14F-4D97-AF65-F5344CB8AC3E}">
        <p14:creationId xmlns:p14="http://schemas.microsoft.com/office/powerpoint/2010/main" val="1686689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We need to make sure we’re precise with our terminology when discussing bonding – </a:t>
            </a:r>
            <a:r>
              <a:rPr lang="en-AU" b="1" dirty="0"/>
              <a:t>intra</a:t>
            </a:r>
            <a:r>
              <a:rPr lang="en-AU" dirty="0"/>
              <a:t> means within, </a:t>
            </a:r>
            <a:r>
              <a:rPr lang="en-AU" b="1" dirty="0"/>
              <a:t>inter</a:t>
            </a:r>
            <a:r>
              <a:rPr lang="en-AU" dirty="0"/>
              <a:t> means between!</a:t>
            </a:r>
          </a:p>
        </p:txBody>
      </p:sp>
      <p:sp>
        <p:nvSpPr>
          <p:cNvPr id="4" name="Slide Number Placeholder 3"/>
          <p:cNvSpPr>
            <a:spLocks noGrp="1"/>
          </p:cNvSpPr>
          <p:nvPr>
            <p:ph type="sldNum" sz="quarter" idx="5"/>
          </p:nvPr>
        </p:nvSpPr>
        <p:spPr/>
        <p:txBody>
          <a:bodyPr/>
          <a:lstStyle/>
          <a:p>
            <a:fld id="{837771A1-B04D-44DF-80D4-EAECB404FC5F}" type="slidenum">
              <a:rPr lang="en-US" smtClean="0"/>
              <a:t>10</a:t>
            </a:fld>
            <a:endParaRPr lang="en-US"/>
          </a:p>
        </p:txBody>
      </p:sp>
    </p:spTree>
    <p:extLst>
      <p:ext uri="{BB962C8B-B14F-4D97-AF65-F5344CB8AC3E}">
        <p14:creationId xmlns:p14="http://schemas.microsoft.com/office/powerpoint/2010/main" val="1957970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When we talk about properties of covalent substances, we’re going to be discussing covalent molecular substances 98% of the time. </a:t>
            </a:r>
          </a:p>
        </p:txBody>
      </p:sp>
      <p:sp>
        <p:nvSpPr>
          <p:cNvPr id="4" name="Slide Number Placeholder 3"/>
          <p:cNvSpPr>
            <a:spLocks noGrp="1"/>
          </p:cNvSpPr>
          <p:nvPr>
            <p:ph type="sldNum" sz="quarter" idx="5"/>
          </p:nvPr>
        </p:nvSpPr>
        <p:spPr/>
        <p:txBody>
          <a:bodyPr/>
          <a:lstStyle/>
          <a:p>
            <a:fld id="{837771A1-B04D-44DF-80D4-EAECB404FC5F}" type="slidenum">
              <a:rPr lang="en-US" smtClean="0"/>
              <a:t>12</a:t>
            </a:fld>
            <a:endParaRPr lang="en-US"/>
          </a:p>
        </p:txBody>
      </p:sp>
    </p:spTree>
    <p:extLst>
      <p:ext uri="{BB962C8B-B14F-4D97-AF65-F5344CB8AC3E}">
        <p14:creationId xmlns:p14="http://schemas.microsoft.com/office/powerpoint/2010/main" val="339753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C0E049AE-B69A-4773-965E-D451315E41DE}" type="datetimeFigureOut">
              <a:rPr lang="en-AU" smtClean="0"/>
              <a:t>13/05/2025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5EF5924-0C2A-4D23-BBC0-60A023FE3F39}" type="slidenum">
              <a:rPr lang="en-AU" smtClean="0"/>
              <a:t>‹#›</a:t>
            </a:fld>
            <a:endParaRPr lang="en-AU"/>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232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E049AE-B69A-4773-965E-D451315E41DE}" type="datetimeFigureOut">
              <a:rPr lang="en-AU" smtClean="0"/>
              <a:t>13/05/2025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5EF5924-0C2A-4D23-BBC0-60A023FE3F39}" type="slidenum">
              <a:rPr lang="en-AU" smtClean="0"/>
              <a:t>‹#›</a:t>
            </a:fld>
            <a:endParaRPr lang="en-AU"/>
          </a:p>
        </p:txBody>
      </p:sp>
    </p:spTree>
    <p:extLst>
      <p:ext uri="{BB962C8B-B14F-4D97-AF65-F5344CB8AC3E}">
        <p14:creationId xmlns:p14="http://schemas.microsoft.com/office/powerpoint/2010/main" val="4197863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E049AE-B69A-4773-965E-D451315E41DE}" type="datetimeFigureOut">
              <a:rPr lang="en-AU" smtClean="0"/>
              <a:t>13/05/2025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5EF5924-0C2A-4D23-BBC0-60A023FE3F39}" type="slidenum">
              <a:rPr lang="en-AU" smtClean="0"/>
              <a:t>‹#›</a:t>
            </a:fld>
            <a:endParaRPr lang="en-AU"/>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9042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E049AE-B69A-4773-965E-D451315E41DE}" type="datetimeFigureOut">
              <a:rPr lang="en-AU" smtClean="0"/>
              <a:t>13/05/2025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5EF5924-0C2A-4D23-BBC0-60A023FE3F39}" type="slidenum">
              <a:rPr lang="en-AU" smtClean="0"/>
              <a:t>‹#›</a:t>
            </a:fld>
            <a:endParaRPr lang="en-AU"/>
          </a:p>
        </p:txBody>
      </p:sp>
    </p:spTree>
    <p:extLst>
      <p:ext uri="{BB962C8B-B14F-4D97-AF65-F5344CB8AC3E}">
        <p14:creationId xmlns:p14="http://schemas.microsoft.com/office/powerpoint/2010/main" val="2310350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E049AE-B69A-4773-965E-D451315E41DE}" type="datetimeFigureOut">
              <a:rPr lang="en-AU" smtClean="0"/>
              <a:t>13/05/2025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5EF5924-0C2A-4D23-BBC0-60A023FE3F39}" type="slidenum">
              <a:rPr lang="en-AU" smtClean="0"/>
              <a:t>‹#›</a:t>
            </a:fld>
            <a:endParaRPr lang="en-AU"/>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0078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E049AE-B69A-4773-965E-D451315E41DE}" type="datetimeFigureOut">
              <a:rPr lang="en-AU" smtClean="0"/>
              <a:t>13/05/2025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5EF5924-0C2A-4D23-BBC0-60A023FE3F39}" type="slidenum">
              <a:rPr lang="en-AU" smtClean="0"/>
              <a:t>‹#›</a:t>
            </a:fld>
            <a:endParaRPr lang="en-AU"/>
          </a:p>
        </p:txBody>
      </p:sp>
    </p:spTree>
    <p:extLst>
      <p:ext uri="{BB962C8B-B14F-4D97-AF65-F5344CB8AC3E}">
        <p14:creationId xmlns:p14="http://schemas.microsoft.com/office/powerpoint/2010/main" val="3200678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E049AE-B69A-4773-965E-D451315E41DE}" type="datetimeFigureOut">
              <a:rPr lang="en-AU" smtClean="0"/>
              <a:t>13/05/2025</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45EF5924-0C2A-4D23-BBC0-60A023FE3F39}" type="slidenum">
              <a:rPr lang="en-AU" smtClean="0"/>
              <a:t>‹#›</a:t>
            </a:fld>
            <a:endParaRPr lang="en-AU"/>
          </a:p>
        </p:txBody>
      </p:sp>
    </p:spTree>
    <p:extLst>
      <p:ext uri="{BB962C8B-B14F-4D97-AF65-F5344CB8AC3E}">
        <p14:creationId xmlns:p14="http://schemas.microsoft.com/office/powerpoint/2010/main" val="3716820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E049AE-B69A-4773-965E-D451315E41DE}" type="datetimeFigureOut">
              <a:rPr lang="en-AU" smtClean="0"/>
              <a:t>13/05/2025</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45EF5924-0C2A-4D23-BBC0-60A023FE3F39}" type="slidenum">
              <a:rPr lang="en-AU" smtClean="0"/>
              <a:t>‹#›</a:t>
            </a:fld>
            <a:endParaRPr lang="en-AU"/>
          </a:p>
        </p:txBody>
      </p:sp>
    </p:spTree>
    <p:extLst>
      <p:ext uri="{BB962C8B-B14F-4D97-AF65-F5344CB8AC3E}">
        <p14:creationId xmlns:p14="http://schemas.microsoft.com/office/powerpoint/2010/main" val="897550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E049AE-B69A-4773-965E-D451315E41DE}" type="datetimeFigureOut">
              <a:rPr lang="en-AU" smtClean="0"/>
              <a:t>13/05/2025</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45EF5924-0C2A-4D23-BBC0-60A023FE3F39}" type="slidenum">
              <a:rPr lang="en-AU" smtClean="0"/>
              <a:t>‹#›</a:t>
            </a:fld>
            <a:endParaRPr lang="en-AU"/>
          </a:p>
        </p:txBody>
      </p:sp>
    </p:spTree>
    <p:extLst>
      <p:ext uri="{BB962C8B-B14F-4D97-AF65-F5344CB8AC3E}">
        <p14:creationId xmlns:p14="http://schemas.microsoft.com/office/powerpoint/2010/main" val="1257982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E049AE-B69A-4773-965E-D451315E41DE}" type="datetimeFigureOut">
              <a:rPr lang="en-AU" smtClean="0"/>
              <a:t>13/05/2025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5EF5924-0C2A-4D23-BBC0-60A023FE3F39}" type="slidenum">
              <a:rPr lang="en-AU" smtClean="0"/>
              <a:t>‹#›</a:t>
            </a:fld>
            <a:endParaRPr lang="en-AU"/>
          </a:p>
        </p:txBody>
      </p:sp>
    </p:spTree>
    <p:extLst>
      <p:ext uri="{BB962C8B-B14F-4D97-AF65-F5344CB8AC3E}">
        <p14:creationId xmlns:p14="http://schemas.microsoft.com/office/powerpoint/2010/main" val="3307224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E049AE-B69A-4773-965E-D451315E41DE}" type="datetimeFigureOut">
              <a:rPr lang="en-AU" smtClean="0"/>
              <a:t>13/05/2025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5EF5924-0C2A-4D23-BBC0-60A023FE3F39}" type="slidenum">
              <a:rPr lang="en-AU" smtClean="0"/>
              <a:t>‹#›</a:t>
            </a:fld>
            <a:endParaRPr lang="en-AU"/>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24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0E049AE-B69A-4773-965E-D451315E41DE}" type="datetimeFigureOut">
              <a:rPr lang="en-AU" smtClean="0"/>
              <a:t>13/05/2025</a:t>
            </a:fld>
            <a:endParaRPr lang="en-AU"/>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AU"/>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5EF5924-0C2A-4D23-BBC0-60A023FE3F39}" type="slidenum">
              <a:rPr lang="en-AU" smtClean="0"/>
              <a:t>‹#›</a:t>
            </a:fld>
            <a:endParaRPr lang="en-AU"/>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83220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7"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A2855-D6CB-470D-BDD8-19B13A9CBC6B}"/>
              </a:ext>
            </a:extLst>
          </p:cNvPr>
          <p:cNvSpPr>
            <a:spLocks noGrp="1"/>
          </p:cNvSpPr>
          <p:nvPr>
            <p:ph type="ctrTitle"/>
          </p:nvPr>
        </p:nvSpPr>
        <p:spPr/>
        <p:txBody>
          <a:bodyPr/>
          <a:lstStyle/>
          <a:p>
            <a:r>
              <a:rPr lang="en-AU" dirty="0"/>
              <a:t>Properties of ionic, covalent, and metallic compounds</a:t>
            </a:r>
          </a:p>
        </p:txBody>
      </p:sp>
      <p:sp>
        <p:nvSpPr>
          <p:cNvPr id="3" name="Subtitle 2">
            <a:extLst>
              <a:ext uri="{FF2B5EF4-FFF2-40B4-BE49-F238E27FC236}">
                <a16:creationId xmlns:a16="http://schemas.microsoft.com/office/drawing/2014/main" id="{8A1D0219-3AA2-477A-840E-2EF6751FF983}"/>
              </a:ext>
            </a:extLst>
          </p:cNvPr>
          <p:cNvSpPr>
            <a:spLocks noGrp="1"/>
          </p:cNvSpPr>
          <p:nvPr>
            <p:ph type="subTitle" idx="1"/>
          </p:nvPr>
        </p:nvSpPr>
        <p:spPr/>
        <p:txBody>
          <a:bodyPr/>
          <a:lstStyle/>
          <a:p>
            <a:r>
              <a:rPr lang="en-AU" dirty="0"/>
              <a:t>8 Science</a:t>
            </a:r>
          </a:p>
        </p:txBody>
      </p:sp>
    </p:spTree>
    <p:extLst>
      <p:ext uri="{BB962C8B-B14F-4D97-AF65-F5344CB8AC3E}">
        <p14:creationId xmlns:p14="http://schemas.microsoft.com/office/powerpoint/2010/main" val="4286274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AU" altLang="en-US" dirty="0"/>
              <a:t>Properties of Covalent Substances</a:t>
            </a:r>
          </a:p>
        </p:txBody>
      </p:sp>
      <p:sp>
        <p:nvSpPr>
          <p:cNvPr id="6147" name="Rectangle 3"/>
          <p:cNvSpPr>
            <a:spLocks noGrp="1" noChangeArrowheads="1"/>
          </p:cNvSpPr>
          <p:nvPr>
            <p:ph idx="1"/>
          </p:nvPr>
        </p:nvSpPr>
        <p:spPr>
          <a:xfrm>
            <a:off x="189241" y="2286000"/>
            <a:ext cx="9720073" cy="4023360"/>
          </a:xfrm>
        </p:spPr>
        <p:txBody>
          <a:bodyPr>
            <a:normAutofit/>
          </a:bodyPr>
          <a:lstStyle/>
          <a:p>
            <a:pPr marL="449263" indent="-366713" eaLnBrk="1" hangingPunct="1">
              <a:lnSpc>
                <a:spcPct val="90000"/>
              </a:lnSpc>
              <a:buFont typeface="Arial" panose="020B0604020202020204" pitchFamily="34" charset="0"/>
              <a:buChar char="•"/>
            </a:pPr>
            <a:r>
              <a:rPr lang="en-AU" altLang="en-US" sz="2800" dirty="0"/>
              <a:t>Sharing electron pairs creates strong bonding forces </a:t>
            </a:r>
            <a:r>
              <a:rPr lang="en-AU" altLang="en-US" sz="2800" b="1" dirty="0"/>
              <a:t>within</a:t>
            </a:r>
            <a:r>
              <a:rPr lang="en-AU" altLang="en-US" sz="2800" dirty="0"/>
              <a:t> molecule, giving a definite molecule shape</a:t>
            </a:r>
          </a:p>
          <a:p>
            <a:pPr marL="449263" indent="-366713" eaLnBrk="1" hangingPunct="1">
              <a:lnSpc>
                <a:spcPct val="90000"/>
              </a:lnSpc>
              <a:buFont typeface="Arial" panose="020B0604020202020204" pitchFamily="34" charset="0"/>
              <a:buChar char="•"/>
            </a:pPr>
            <a:r>
              <a:rPr lang="en-AU" altLang="en-US" sz="2800" dirty="0"/>
              <a:t>Often gases or liquids (weak </a:t>
            </a:r>
            <a:r>
              <a:rPr lang="en-AU" altLang="en-US" sz="2800" b="1" dirty="0"/>
              <a:t>intermolecular</a:t>
            </a:r>
            <a:r>
              <a:rPr lang="en-AU" altLang="en-US" sz="2800" dirty="0"/>
              <a:t> forces)</a:t>
            </a:r>
          </a:p>
          <a:p>
            <a:pPr marL="449263" indent="-366713" eaLnBrk="1" hangingPunct="1">
              <a:lnSpc>
                <a:spcPct val="90000"/>
              </a:lnSpc>
              <a:buFont typeface="Arial" panose="020B0604020202020204" pitchFamily="34" charset="0"/>
              <a:buChar char="•"/>
            </a:pPr>
            <a:r>
              <a:rPr lang="en-AU" altLang="en-US" sz="2800" dirty="0"/>
              <a:t>Solids have low melting and boiling points (below 300</a:t>
            </a:r>
            <a:r>
              <a:rPr lang="en-AU" altLang="en-US" sz="2800" baseline="30000" dirty="0"/>
              <a:t>o</a:t>
            </a:r>
            <a:r>
              <a:rPr lang="en-AU" altLang="en-US" sz="2800" dirty="0"/>
              <a:t>C)</a:t>
            </a:r>
          </a:p>
          <a:p>
            <a:pPr marL="449263" indent="-366713" eaLnBrk="1" hangingPunct="1">
              <a:lnSpc>
                <a:spcPct val="90000"/>
              </a:lnSpc>
              <a:buFont typeface="Arial" panose="020B0604020202020204" pitchFamily="34" charset="0"/>
              <a:buChar char="•"/>
            </a:pPr>
            <a:r>
              <a:rPr lang="en-AU" altLang="en-US" sz="2800" dirty="0"/>
              <a:t>High to low solubility in water</a:t>
            </a:r>
          </a:p>
          <a:p>
            <a:pPr marL="449263" indent="-366713" eaLnBrk="1" hangingPunct="1">
              <a:lnSpc>
                <a:spcPct val="90000"/>
              </a:lnSpc>
              <a:buFont typeface="Arial" panose="020B0604020202020204" pitchFamily="34" charset="0"/>
              <a:buChar char="•"/>
            </a:pPr>
            <a:r>
              <a:rPr lang="en-AU" altLang="en-US" sz="2800" dirty="0"/>
              <a:t>Poor to non-conducting aqueous solutions</a:t>
            </a:r>
          </a:p>
        </p:txBody>
      </p:sp>
      <p:pic>
        <p:nvPicPr>
          <p:cNvPr id="2" name="Picture 1"/>
          <p:cNvPicPr>
            <a:picLocks noChangeAspect="1"/>
          </p:cNvPicPr>
          <p:nvPr/>
        </p:nvPicPr>
        <p:blipFill>
          <a:blip r:embed="rId3"/>
          <a:stretch>
            <a:fillRect/>
          </a:stretch>
        </p:blipFill>
        <p:spPr>
          <a:xfrm>
            <a:off x="10557098" y="665208"/>
            <a:ext cx="1598832" cy="1693679"/>
          </a:xfrm>
          <a:prstGeom prst="rect">
            <a:avLst/>
          </a:prstGeom>
        </p:spPr>
      </p:pic>
      <p:pic>
        <p:nvPicPr>
          <p:cNvPr id="3" name="Picture 2"/>
          <p:cNvPicPr>
            <a:picLocks noChangeAspect="1"/>
          </p:cNvPicPr>
          <p:nvPr/>
        </p:nvPicPr>
        <p:blipFill>
          <a:blip r:embed="rId4"/>
          <a:stretch>
            <a:fillRect/>
          </a:stretch>
        </p:blipFill>
        <p:spPr>
          <a:xfrm>
            <a:off x="10557098" y="2796208"/>
            <a:ext cx="1473679" cy="1623443"/>
          </a:xfrm>
          <a:prstGeom prst="rect">
            <a:avLst/>
          </a:prstGeom>
        </p:spPr>
      </p:pic>
      <p:pic>
        <p:nvPicPr>
          <p:cNvPr id="4" name="Picture 3"/>
          <p:cNvPicPr>
            <a:picLocks noChangeAspect="1"/>
          </p:cNvPicPr>
          <p:nvPr/>
        </p:nvPicPr>
        <p:blipFill>
          <a:blip r:embed="rId5"/>
          <a:stretch>
            <a:fillRect/>
          </a:stretch>
        </p:blipFill>
        <p:spPr>
          <a:xfrm>
            <a:off x="9766726" y="4856972"/>
            <a:ext cx="2264051" cy="1117605"/>
          </a:xfrm>
          <a:prstGeom prst="rect">
            <a:avLst/>
          </a:prstGeom>
        </p:spPr>
      </p:pic>
    </p:spTree>
    <p:extLst>
      <p:ext uri="{BB962C8B-B14F-4D97-AF65-F5344CB8AC3E}">
        <p14:creationId xmlns:p14="http://schemas.microsoft.com/office/powerpoint/2010/main" val="3260786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Properties of covalent substances</a:t>
            </a:r>
          </a:p>
        </p:txBody>
      </p:sp>
      <p:sp>
        <p:nvSpPr>
          <p:cNvPr id="3" name="Content Placeholder 2"/>
          <p:cNvSpPr>
            <a:spLocks noGrp="1"/>
          </p:cNvSpPr>
          <p:nvPr>
            <p:ph idx="1"/>
          </p:nvPr>
        </p:nvSpPr>
        <p:spPr/>
        <p:txBody>
          <a:bodyPr/>
          <a:lstStyle/>
          <a:p>
            <a:endParaRPr lang="en-AU"/>
          </a:p>
        </p:txBody>
      </p:sp>
      <p:pic>
        <p:nvPicPr>
          <p:cNvPr id="4" name="Picture 3"/>
          <p:cNvPicPr>
            <a:picLocks noChangeAspect="1"/>
          </p:cNvPicPr>
          <p:nvPr/>
        </p:nvPicPr>
        <p:blipFill>
          <a:blip r:embed="rId2"/>
          <a:stretch>
            <a:fillRect/>
          </a:stretch>
        </p:blipFill>
        <p:spPr>
          <a:xfrm>
            <a:off x="952531" y="2190128"/>
            <a:ext cx="9926262" cy="3733594"/>
          </a:xfrm>
          <a:prstGeom prst="rect">
            <a:avLst/>
          </a:prstGeom>
        </p:spPr>
      </p:pic>
    </p:spTree>
    <p:extLst>
      <p:ext uri="{BB962C8B-B14F-4D97-AF65-F5344CB8AC3E}">
        <p14:creationId xmlns:p14="http://schemas.microsoft.com/office/powerpoint/2010/main" val="182392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A picture containing indoor, cup, table, counter&#10;&#10;Description automatically generated">
            <a:extLst>
              <a:ext uri="{FF2B5EF4-FFF2-40B4-BE49-F238E27FC236}">
                <a16:creationId xmlns:a16="http://schemas.microsoft.com/office/drawing/2014/main" id="{C3EADF08-219E-4FBE-8405-68411D7F1E44}"/>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810753" y="3534639"/>
            <a:ext cx="1985701" cy="1985701"/>
          </a:xfrm>
        </p:spPr>
      </p:pic>
      <p:pic>
        <p:nvPicPr>
          <p:cNvPr id="4" name="Picture 3"/>
          <p:cNvPicPr>
            <a:picLocks noChangeAspect="1"/>
          </p:cNvPicPr>
          <p:nvPr/>
        </p:nvPicPr>
        <p:blipFill>
          <a:blip r:embed="rId4"/>
          <a:stretch>
            <a:fillRect/>
          </a:stretch>
        </p:blipFill>
        <p:spPr>
          <a:xfrm>
            <a:off x="846676" y="494471"/>
            <a:ext cx="9890741" cy="3237241"/>
          </a:xfrm>
          <a:prstGeom prst="rect">
            <a:avLst/>
          </a:prstGeom>
        </p:spPr>
      </p:pic>
      <p:pic>
        <p:nvPicPr>
          <p:cNvPr id="5" name="Picture 4">
            <a:extLst>
              <a:ext uri="{FF2B5EF4-FFF2-40B4-BE49-F238E27FC236}">
                <a16:creationId xmlns:a16="http://schemas.microsoft.com/office/drawing/2014/main" id="{0DB12D26-B67C-4E6C-AEB1-A241DD8664B9}"/>
              </a:ext>
            </a:extLst>
          </p:cNvPr>
          <p:cNvPicPr>
            <a:picLocks noChangeAspect="1"/>
          </p:cNvPicPr>
          <p:nvPr/>
        </p:nvPicPr>
        <p:blipFill>
          <a:blip r:embed="rId5"/>
          <a:stretch>
            <a:fillRect/>
          </a:stretch>
        </p:blipFill>
        <p:spPr>
          <a:xfrm>
            <a:off x="6589639" y="3490470"/>
            <a:ext cx="1985701" cy="2074040"/>
          </a:xfrm>
          <a:prstGeom prst="rect">
            <a:avLst/>
          </a:prstGeom>
        </p:spPr>
      </p:pic>
      <p:pic>
        <p:nvPicPr>
          <p:cNvPr id="8" name="Picture 7">
            <a:extLst>
              <a:ext uri="{FF2B5EF4-FFF2-40B4-BE49-F238E27FC236}">
                <a16:creationId xmlns:a16="http://schemas.microsoft.com/office/drawing/2014/main" id="{33B21425-6E9B-428A-919C-4984F63BDA93}"/>
              </a:ext>
            </a:extLst>
          </p:cNvPr>
          <p:cNvPicPr>
            <a:picLocks noChangeAspect="1"/>
          </p:cNvPicPr>
          <p:nvPr/>
        </p:nvPicPr>
        <p:blipFill>
          <a:blip r:embed="rId6"/>
          <a:stretch>
            <a:fillRect/>
          </a:stretch>
        </p:blipFill>
        <p:spPr>
          <a:xfrm>
            <a:off x="8583078" y="3429000"/>
            <a:ext cx="2324053" cy="2285319"/>
          </a:xfrm>
          <a:prstGeom prst="rect">
            <a:avLst/>
          </a:prstGeom>
        </p:spPr>
      </p:pic>
      <p:pic>
        <p:nvPicPr>
          <p:cNvPr id="12" name="Picture 11">
            <a:extLst>
              <a:ext uri="{FF2B5EF4-FFF2-40B4-BE49-F238E27FC236}">
                <a16:creationId xmlns:a16="http://schemas.microsoft.com/office/drawing/2014/main" id="{240391A9-CF77-4CBA-95E5-A724F50C4661}"/>
              </a:ext>
            </a:extLst>
          </p:cNvPr>
          <p:cNvPicPr>
            <a:picLocks noChangeAspect="1"/>
          </p:cNvPicPr>
          <p:nvPr/>
        </p:nvPicPr>
        <p:blipFill>
          <a:blip r:embed="rId7"/>
          <a:stretch>
            <a:fillRect/>
          </a:stretch>
        </p:blipFill>
        <p:spPr>
          <a:xfrm>
            <a:off x="75010" y="3912842"/>
            <a:ext cx="3484608" cy="1176621"/>
          </a:xfrm>
          <a:prstGeom prst="rect">
            <a:avLst/>
          </a:prstGeom>
        </p:spPr>
      </p:pic>
    </p:spTree>
    <p:extLst>
      <p:ext uri="{BB962C8B-B14F-4D97-AF65-F5344CB8AC3E}">
        <p14:creationId xmlns:p14="http://schemas.microsoft.com/office/powerpoint/2010/main" val="3902108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212975" y="2286000"/>
            <a:ext cx="4544291" cy="2961774"/>
          </a:xfrm>
          <a:prstGeom prst="rect">
            <a:avLst/>
          </a:prstGeom>
        </p:spPr>
      </p:pic>
      <p:sp>
        <p:nvSpPr>
          <p:cNvPr id="2" name="Title 1"/>
          <p:cNvSpPr>
            <a:spLocks noGrp="1"/>
          </p:cNvSpPr>
          <p:nvPr>
            <p:ph type="title"/>
          </p:nvPr>
        </p:nvSpPr>
        <p:spPr/>
        <p:txBody>
          <a:bodyPr/>
          <a:lstStyle/>
          <a:p>
            <a:r>
              <a:rPr lang="en-AU" dirty="0"/>
              <a:t>Forming bonds - metallic</a:t>
            </a:r>
          </a:p>
        </p:txBody>
      </p:sp>
      <p:sp>
        <p:nvSpPr>
          <p:cNvPr id="3" name="Content Placeholder 2"/>
          <p:cNvSpPr>
            <a:spLocks noGrp="1"/>
          </p:cNvSpPr>
          <p:nvPr>
            <p:ph idx="1"/>
          </p:nvPr>
        </p:nvSpPr>
        <p:spPr>
          <a:xfrm>
            <a:off x="1024129" y="2286000"/>
            <a:ext cx="7438228" cy="4023360"/>
          </a:xfrm>
        </p:spPr>
        <p:txBody>
          <a:bodyPr/>
          <a:lstStyle/>
          <a:p>
            <a:pPr marL="268288" indent="-268288">
              <a:buFont typeface="Arial" panose="020B0604020202020204" pitchFamily="34" charset="0"/>
              <a:buChar char="•"/>
            </a:pPr>
            <a:r>
              <a:rPr lang="en-AU" dirty="0"/>
              <a:t>Metal atoms lose electrons to form positive ions (cations)</a:t>
            </a:r>
          </a:p>
          <a:p>
            <a:pPr marL="268288" indent="-268288">
              <a:buFont typeface="Arial" panose="020B0604020202020204" pitchFamily="34" charset="0"/>
              <a:buChar char="•"/>
            </a:pPr>
            <a:r>
              <a:rPr lang="en-AU" dirty="0"/>
              <a:t>When surrounded by other metal ions, valence electrons are loosely held between atoms (delocalised electrons)</a:t>
            </a:r>
          </a:p>
          <a:p>
            <a:pPr marL="268288" indent="-268288">
              <a:buFont typeface="Arial" panose="020B0604020202020204" pitchFamily="34" charset="0"/>
              <a:buChar char="•"/>
            </a:pPr>
            <a:r>
              <a:rPr lang="en-AU" dirty="0"/>
              <a:t>These delocalised electrons can move randomly between atoms, like a ‘sea of electrons’</a:t>
            </a:r>
          </a:p>
          <a:p>
            <a:pPr marL="268288" indent="-268288">
              <a:buFont typeface="Arial" panose="020B0604020202020204" pitchFamily="34" charset="0"/>
              <a:buChar char="•"/>
            </a:pPr>
            <a:r>
              <a:rPr lang="en-AU" dirty="0"/>
              <a:t>The electrostatic force of attraction between the negatively charged electron and positively charged metal ion holds the structure together, making metallic bonds</a:t>
            </a:r>
          </a:p>
          <a:p>
            <a:pPr marL="268288" indent="-268288">
              <a:buFont typeface="Arial" panose="020B0604020202020204" pitchFamily="34" charset="0"/>
              <a:buChar char="•"/>
            </a:pPr>
            <a:r>
              <a:rPr lang="en-AU" dirty="0"/>
              <a:t>This enables most metals to exist in </a:t>
            </a:r>
            <a:r>
              <a:rPr lang="en-AU" b="1" dirty="0"/>
              <a:t>elemental form</a:t>
            </a:r>
            <a:endParaRPr lang="en-AU" dirty="0"/>
          </a:p>
        </p:txBody>
      </p:sp>
    </p:spTree>
    <p:extLst>
      <p:ext uri="{BB962C8B-B14F-4D97-AF65-F5344CB8AC3E}">
        <p14:creationId xmlns:p14="http://schemas.microsoft.com/office/powerpoint/2010/main" val="1838615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Formula of Metallic compounds</a:t>
            </a:r>
          </a:p>
        </p:txBody>
      </p:sp>
      <p:sp>
        <p:nvSpPr>
          <p:cNvPr id="3" name="Content Placeholder 2"/>
          <p:cNvSpPr>
            <a:spLocks noGrp="1"/>
          </p:cNvSpPr>
          <p:nvPr>
            <p:ph idx="1"/>
          </p:nvPr>
        </p:nvSpPr>
        <p:spPr/>
        <p:txBody>
          <a:bodyPr>
            <a:normAutofit/>
          </a:bodyPr>
          <a:lstStyle/>
          <a:p>
            <a:r>
              <a:rPr lang="en-AU" sz="2400" dirty="0"/>
              <a:t>This is super simple</a:t>
            </a:r>
          </a:p>
          <a:p>
            <a:endParaRPr lang="en-AU" sz="2400" dirty="0"/>
          </a:p>
          <a:p>
            <a:r>
              <a:rPr lang="en-AU" sz="2400" dirty="0"/>
              <a:t>We just use the atomic symbol</a:t>
            </a:r>
          </a:p>
          <a:p>
            <a:endParaRPr lang="en-AU" sz="2400" dirty="0"/>
          </a:p>
          <a:p>
            <a:r>
              <a:rPr lang="en-AU" sz="2400" dirty="0"/>
              <a:t>E.g. Copper metal :    Cu</a:t>
            </a:r>
          </a:p>
          <a:p>
            <a:endParaRPr lang="en-AU" sz="2400" dirty="0"/>
          </a:p>
          <a:p>
            <a:r>
              <a:rPr lang="en-AU" sz="2400" dirty="0"/>
              <a:t>Magnesium:   Mg</a:t>
            </a:r>
          </a:p>
        </p:txBody>
      </p:sp>
    </p:spTree>
    <p:extLst>
      <p:ext uri="{BB962C8B-B14F-4D97-AF65-F5344CB8AC3E}">
        <p14:creationId xmlns:p14="http://schemas.microsoft.com/office/powerpoint/2010/main" val="1229077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Properties of Metallic Substances</a:t>
            </a:r>
          </a:p>
        </p:txBody>
      </p:sp>
      <p:sp>
        <p:nvSpPr>
          <p:cNvPr id="3" name="Content Placeholder 2"/>
          <p:cNvSpPr>
            <a:spLocks noGrp="1"/>
          </p:cNvSpPr>
          <p:nvPr>
            <p:ph idx="1"/>
          </p:nvPr>
        </p:nvSpPr>
        <p:spPr/>
        <p:txBody>
          <a:bodyPr/>
          <a:lstStyle/>
          <a:p>
            <a:endParaRPr lang="en-AU"/>
          </a:p>
        </p:txBody>
      </p:sp>
      <p:pic>
        <p:nvPicPr>
          <p:cNvPr id="4" name="Picture 3"/>
          <p:cNvPicPr>
            <a:picLocks noChangeAspect="1"/>
          </p:cNvPicPr>
          <p:nvPr/>
        </p:nvPicPr>
        <p:blipFill>
          <a:blip r:embed="rId2"/>
          <a:stretch>
            <a:fillRect/>
          </a:stretch>
        </p:blipFill>
        <p:spPr>
          <a:xfrm>
            <a:off x="835094" y="2610678"/>
            <a:ext cx="9875534" cy="2955235"/>
          </a:xfrm>
          <a:prstGeom prst="rect">
            <a:avLst/>
          </a:prstGeom>
        </p:spPr>
      </p:pic>
    </p:spTree>
    <p:extLst>
      <p:ext uri="{BB962C8B-B14F-4D97-AF65-F5344CB8AC3E}">
        <p14:creationId xmlns:p14="http://schemas.microsoft.com/office/powerpoint/2010/main" val="3767004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ltLang="en-US" dirty="0"/>
              <a:t>Properties of Substances</a:t>
            </a:r>
            <a:endParaRPr lang="en-US" dirty="0"/>
          </a:p>
        </p:txBody>
      </p:sp>
      <p:graphicFrame>
        <p:nvGraphicFramePr>
          <p:cNvPr id="4" name="Content Placeholder 3"/>
          <p:cNvGraphicFramePr>
            <a:graphicFrameLocks noGrp="1"/>
          </p:cNvGraphicFramePr>
          <p:nvPr>
            <p:ph idx="1"/>
          </p:nvPr>
        </p:nvGraphicFramePr>
        <p:xfrm>
          <a:off x="422900" y="1854200"/>
          <a:ext cx="8822796" cy="4511040"/>
        </p:xfrm>
        <a:graphic>
          <a:graphicData uri="http://schemas.openxmlformats.org/drawingml/2006/table">
            <a:tbl>
              <a:tblPr firstRow="1" bandRow="1">
                <a:tableStyleId>{5C22544A-7EE6-4342-B048-85BDC9FD1C3A}</a:tableStyleId>
              </a:tblPr>
              <a:tblGrid>
                <a:gridCol w="1470466">
                  <a:extLst>
                    <a:ext uri="{9D8B030D-6E8A-4147-A177-3AD203B41FA5}">
                      <a16:colId xmlns:a16="http://schemas.microsoft.com/office/drawing/2014/main" val="20000"/>
                    </a:ext>
                  </a:extLst>
                </a:gridCol>
                <a:gridCol w="1470466">
                  <a:extLst>
                    <a:ext uri="{9D8B030D-6E8A-4147-A177-3AD203B41FA5}">
                      <a16:colId xmlns:a16="http://schemas.microsoft.com/office/drawing/2014/main" val="20001"/>
                    </a:ext>
                  </a:extLst>
                </a:gridCol>
                <a:gridCol w="1470466">
                  <a:extLst>
                    <a:ext uri="{9D8B030D-6E8A-4147-A177-3AD203B41FA5}">
                      <a16:colId xmlns:a16="http://schemas.microsoft.com/office/drawing/2014/main" val="20002"/>
                    </a:ext>
                  </a:extLst>
                </a:gridCol>
                <a:gridCol w="1470466">
                  <a:extLst>
                    <a:ext uri="{9D8B030D-6E8A-4147-A177-3AD203B41FA5}">
                      <a16:colId xmlns:a16="http://schemas.microsoft.com/office/drawing/2014/main" val="20003"/>
                    </a:ext>
                  </a:extLst>
                </a:gridCol>
                <a:gridCol w="1470466">
                  <a:extLst>
                    <a:ext uri="{9D8B030D-6E8A-4147-A177-3AD203B41FA5}">
                      <a16:colId xmlns:a16="http://schemas.microsoft.com/office/drawing/2014/main" val="20004"/>
                    </a:ext>
                  </a:extLst>
                </a:gridCol>
                <a:gridCol w="1470466">
                  <a:extLst>
                    <a:ext uri="{9D8B030D-6E8A-4147-A177-3AD203B41FA5}">
                      <a16:colId xmlns:a16="http://schemas.microsoft.com/office/drawing/2014/main" val="20005"/>
                    </a:ext>
                  </a:extLst>
                </a:gridCol>
              </a:tblGrid>
              <a:tr h="548640">
                <a:tc rowSpan="2">
                  <a:txBody>
                    <a:bodyPr/>
                    <a:lstStyle/>
                    <a:p>
                      <a:pPr algn="ctr"/>
                      <a:r>
                        <a:rPr lang="en-US" dirty="0"/>
                        <a:t>Substance</a:t>
                      </a:r>
                    </a:p>
                  </a:txBody>
                  <a:tcPr anchor="ctr"/>
                </a:tc>
                <a:tc rowSpan="2">
                  <a:txBody>
                    <a:bodyPr/>
                    <a:lstStyle/>
                    <a:p>
                      <a:pPr algn="ctr"/>
                      <a:r>
                        <a:rPr lang="en-US" dirty="0"/>
                        <a:t>Formula</a:t>
                      </a:r>
                    </a:p>
                  </a:txBody>
                  <a:tcPr anchor="ctr"/>
                </a:tc>
                <a:tc rowSpan="2">
                  <a:txBody>
                    <a:bodyPr/>
                    <a:lstStyle/>
                    <a:p>
                      <a:pPr algn="ctr"/>
                      <a:r>
                        <a:rPr lang="en-US" dirty="0"/>
                        <a:t>Melting Point (</a:t>
                      </a:r>
                      <a:r>
                        <a:rPr lang="en-US" baseline="30000" dirty="0" err="1"/>
                        <a:t>o</a:t>
                      </a:r>
                      <a:r>
                        <a:rPr lang="en-US" dirty="0" err="1"/>
                        <a:t>C</a:t>
                      </a:r>
                      <a:r>
                        <a:rPr lang="en-US" dirty="0"/>
                        <a:t>)</a:t>
                      </a:r>
                    </a:p>
                  </a:txBody>
                  <a:tcPr anchor="ctr"/>
                </a:tc>
                <a:tc rowSpan="2">
                  <a:txBody>
                    <a:bodyPr/>
                    <a:lstStyle/>
                    <a:p>
                      <a:pPr algn="ctr"/>
                      <a:r>
                        <a:rPr lang="en-US" dirty="0"/>
                        <a:t>Boiling</a:t>
                      </a:r>
                      <a:r>
                        <a:rPr lang="en-US" baseline="0" dirty="0"/>
                        <a:t> Point (</a:t>
                      </a:r>
                      <a:r>
                        <a:rPr lang="en-US" baseline="30000" dirty="0" err="1"/>
                        <a:t>o</a:t>
                      </a:r>
                      <a:r>
                        <a:rPr lang="en-US" baseline="0" dirty="0" err="1"/>
                        <a:t>C</a:t>
                      </a:r>
                      <a:r>
                        <a:rPr lang="en-US" baseline="0" dirty="0"/>
                        <a:t>)</a:t>
                      </a:r>
                      <a:endParaRPr lang="en-US" dirty="0"/>
                    </a:p>
                  </a:txBody>
                  <a:tcPr anchor="ctr">
                    <a:lnR w="12700"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tc gridSpan="2">
                  <a:txBody>
                    <a:bodyPr/>
                    <a:lstStyle/>
                    <a:p>
                      <a:pPr algn="ctr"/>
                      <a:r>
                        <a:rPr lang="en-US" dirty="0"/>
                        <a:t>Conductivity </a:t>
                      </a:r>
                    </a:p>
                  </a:txBody>
                  <a:tcPr anchor="ct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tcPr>
                </a:tc>
                <a:tc hMerge="1">
                  <a:txBody>
                    <a:bodyPr/>
                    <a:lstStyle/>
                    <a:p>
                      <a:endParaRPr lang="en-US" dirty="0"/>
                    </a:p>
                  </a:txBody>
                  <a:tcPr/>
                </a:tc>
                <a:extLst>
                  <a:ext uri="{0D108BD9-81ED-4DB2-BD59-A6C34878D82A}">
                    <a16:rowId xmlns:a16="http://schemas.microsoft.com/office/drawing/2014/main" val="10000"/>
                  </a:ext>
                </a:extLst>
              </a:tr>
              <a:tr h="4572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r>
                        <a:rPr lang="en-US" sz="1800" b="1" kern="1200" dirty="0">
                          <a:solidFill>
                            <a:schemeClr val="lt1"/>
                          </a:solidFill>
                          <a:latin typeface="+mn-lt"/>
                          <a:ea typeface="+mn-ea"/>
                          <a:cs typeface="+mn-cs"/>
                        </a:rPr>
                        <a:t>In solids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1800" b="1" kern="1200" dirty="0">
                          <a:solidFill>
                            <a:schemeClr val="lt1"/>
                          </a:solidFill>
                          <a:latin typeface="+mn-lt"/>
                          <a:ea typeface="+mn-ea"/>
                          <a:cs typeface="+mn-cs"/>
                        </a:rPr>
                        <a:t>In liquids</a:t>
                      </a:r>
                    </a:p>
                  </a:txBody>
                  <a:tcPr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0001"/>
                  </a:ext>
                </a:extLst>
              </a:tr>
              <a:tr h="370840">
                <a:tc>
                  <a:txBody>
                    <a:bodyPr/>
                    <a:lstStyle/>
                    <a:p>
                      <a:r>
                        <a:rPr lang="en-US" dirty="0"/>
                        <a:t>Ammonia</a:t>
                      </a:r>
                    </a:p>
                  </a:txBody>
                  <a:tcPr/>
                </a:tc>
                <a:tc>
                  <a:txBody>
                    <a:bodyPr/>
                    <a:lstStyle/>
                    <a:p>
                      <a:pPr algn="ctr"/>
                      <a:r>
                        <a:rPr lang="en-US" dirty="0"/>
                        <a:t>NH</a:t>
                      </a:r>
                      <a:r>
                        <a:rPr lang="en-US" baseline="-25000" dirty="0"/>
                        <a:t>3</a:t>
                      </a:r>
                    </a:p>
                  </a:txBody>
                  <a:tcPr anchor="ctr"/>
                </a:tc>
                <a:tc>
                  <a:txBody>
                    <a:bodyPr/>
                    <a:lstStyle/>
                    <a:p>
                      <a:pPr algn="ctr"/>
                      <a:r>
                        <a:rPr lang="en-US" dirty="0"/>
                        <a:t>-77</a:t>
                      </a:r>
                    </a:p>
                  </a:txBody>
                  <a:tcPr anchor="ctr"/>
                </a:tc>
                <a:tc>
                  <a:txBody>
                    <a:bodyPr/>
                    <a:lstStyle/>
                    <a:p>
                      <a:pPr algn="ctr"/>
                      <a:r>
                        <a:rPr lang="en-US" dirty="0"/>
                        <a:t>-33</a:t>
                      </a:r>
                    </a:p>
                  </a:txBody>
                  <a:tcPr anchor="ctr">
                    <a:lnT w="28575" cap="flat" cmpd="sng" algn="ctr">
                      <a:solidFill>
                        <a:schemeClr val="bg1"/>
                      </a:solidFill>
                      <a:prstDash val="solid"/>
                      <a:round/>
                      <a:headEnd type="none" w="med" len="med"/>
                      <a:tailEnd type="none" w="med" len="med"/>
                    </a:lnT>
                  </a:tcPr>
                </a:tc>
                <a:tc>
                  <a:txBody>
                    <a:bodyPr/>
                    <a:lstStyle/>
                    <a:p>
                      <a:pPr algn="ctr"/>
                      <a:r>
                        <a:rPr lang="en-US" dirty="0"/>
                        <a:t>No</a:t>
                      </a:r>
                    </a:p>
                  </a:txBody>
                  <a:tcPr anchor="ctr">
                    <a:lnT w="38100" cap="flat" cmpd="sng" algn="ctr">
                      <a:solidFill>
                        <a:schemeClr val="bg1"/>
                      </a:solidFill>
                      <a:prstDash val="solid"/>
                      <a:round/>
                      <a:headEnd type="none" w="med" len="med"/>
                      <a:tailEnd type="none" w="med" len="med"/>
                    </a:lnT>
                  </a:tcPr>
                </a:tc>
                <a:tc>
                  <a:txBody>
                    <a:bodyPr/>
                    <a:lstStyle/>
                    <a:p>
                      <a:pPr algn="ctr"/>
                      <a:r>
                        <a:rPr lang="en-US" dirty="0"/>
                        <a:t>No </a:t>
                      </a:r>
                    </a:p>
                  </a:txBody>
                  <a:tcPr anchor="ctr">
                    <a:lnT w="381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2"/>
                  </a:ext>
                </a:extLst>
              </a:tr>
              <a:tr h="370840">
                <a:tc>
                  <a:txBody>
                    <a:bodyPr/>
                    <a:lstStyle/>
                    <a:p>
                      <a:r>
                        <a:rPr lang="en-US" dirty="0"/>
                        <a:t>Copper</a:t>
                      </a:r>
                    </a:p>
                  </a:txBody>
                  <a:tcPr/>
                </a:tc>
                <a:tc>
                  <a:txBody>
                    <a:bodyPr/>
                    <a:lstStyle/>
                    <a:p>
                      <a:pPr algn="ctr"/>
                      <a:r>
                        <a:rPr lang="en-US" dirty="0"/>
                        <a:t>Cu</a:t>
                      </a:r>
                    </a:p>
                  </a:txBody>
                  <a:tcPr anchor="ctr"/>
                </a:tc>
                <a:tc>
                  <a:txBody>
                    <a:bodyPr/>
                    <a:lstStyle/>
                    <a:p>
                      <a:pPr algn="ctr"/>
                      <a:r>
                        <a:rPr lang="en-US" dirty="0"/>
                        <a:t>1084</a:t>
                      </a:r>
                    </a:p>
                  </a:txBody>
                  <a:tcPr anchor="ctr"/>
                </a:tc>
                <a:tc>
                  <a:txBody>
                    <a:bodyPr/>
                    <a:lstStyle/>
                    <a:p>
                      <a:pPr algn="ctr"/>
                      <a:r>
                        <a:rPr lang="en-US" dirty="0"/>
                        <a:t>2562</a:t>
                      </a:r>
                    </a:p>
                  </a:txBody>
                  <a:tcPr anchor="ctr"/>
                </a:tc>
                <a:tc>
                  <a:txBody>
                    <a:bodyPr/>
                    <a:lstStyle/>
                    <a:p>
                      <a:pPr algn="ctr"/>
                      <a:r>
                        <a:rPr lang="en-US" dirty="0"/>
                        <a:t>Yes</a:t>
                      </a:r>
                    </a:p>
                  </a:txBody>
                  <a:tcPr anchor="ctr"/>
                </a:tc>
                <a:tc>
                  <a:txBody>
                    <a:bodyPr/>
                    <a:lstStyle/>
                    <a:p>
                      <a:pPr algn="ctr"/>
                      <a:r>
                        <a:rPr lang="en-US" dirty="0"/>
                        <a:t>Yes </a:t>
                      </a:r>
                    </a:p>
                  </a:txBody>
                  <a:tcPr anchor="ctr"/>
                </a:tc>
                <a:extLst>
                  <a:ext uri="{0D108BD9-81ED-4DB2-BD59-A6C34878D82A}">
                    <a16:rowId xmlns:a16="http://schemas.microsoft.com/office/drawing/2014/main" val="10003"/>
                  </a:ext>
                </a:extLst>
              </a:tr>
              <a:tr h="370840">
                <a:tc>
                  <a:txBody>
                    <a:bodyPr/>
                    <a:lstStyle/>
                    <a:p>
                      <a:r>
                        <a:rPr lang="en-US" dirty="0"/>
                        <a:t>Chlorine</a:t>
                      </a:r>
                    </a:p>
                  </a:txBody>
                  <a:tcPr/>
                </a:tc>
                <a:tc>
                  <a:txBody>
                    <a:bodyPr/>
                    <a:lstStyle/>
                    <a:p>
                      <a:pPr algn="ctr"/>
                      <a:r>
                        <a:rPr lang="en-US" dirty="0"/>
                        <a:t>Cl</a:t>
                      </a:r>
                      <a:r>
                        <a:rPr lang="en-US" baseline="-25000" dirty="0"/>
                        <a:t>2</a:t>
                      </a:r>
                    </a:p>
                  </a:txBody>
                  <a:tcPr anchor="ctr"/>
                </a:tc>
                <a:tc>
                  <a:txBody>
                    <a:bodyPr/>
                    <a:lstStyle/>
                    <a:p>
                      <a:pPr algn="ctr"/>
                      <a:r>
                        <a:rPr lang="en-US" dirty="0"/>
                        <a:t>-102</a:t>
                      </a:r>
                    </a:p>
                  </a:txBody>
                  <a:tcPr anchor="ctr"/>
                </a:tc>
                <a:tc>
                  <a:txBody>
                    <a:bodyPr/>
                    <a:lstStyle/>
                    <a:p>
                      <a:pPr algn="ctr"/>
                      <a:r>
                        <a:rPr lang="en-US" dirty="0"/>
                        <a:t>-34</a:t>
                      </a:r>
                    </a:p>
                  </a:txBody>
                  <a:tcPr anchor="ctr"/>
                </a:tc>
                <a:tc>
                  <a:txBody>
                    <a:bodyPr/>
                    <a:lstStyle/>
                    <a:p>
                      <a:pPr algn="ctr"/>
                      <a:r>
                        <a:rPr lang="en-US" dirty="0"/>
                        <a:t>No</a:t>
                      </a:r>
                    </a:p>
                  </a:txBody>
                  <a:tcPr anchor="ctr"/>
                </a:tc>
                <a:tc>
                  <a:txBody>
                    <a:bodyPr/>
                    <a:lstStyle/>
                    <a:p>
                      <a:pPr algn="ctr"/>
                      <a:r>
                        <a:rPr lang="en-US" dirty="0"/>
                        <a:t>No </a:t>
                      </a:r>
                    </a:p>
                  </a:txBody>
                  <a:tcPr anchor="ctr"/>
                </a:tc>
                <a:extLst>
                  <a:ext uri="{0D108BD9-81ED-4DB2-BD59-A6C34878D82A}">
                    <a16:rowId xmlns:a16="http://schemas.microsoft.com/office/drawing/2014/main" val="10004"/>
                  </a:ext>
                </a:extLst>
              </a:tr>
              <a:tr h="370840">
                <a:tc>
                  <a:txBody>
                    <a:bodyPr/>
                    <a:lstStyle/>
                    <a:p>
                      <a:r>
                        <a:rPr lang="en-US" dirty="0"/>
                        <a:t>Copper (II) Chloride</a:t>
                      </a:r>
                    </a:p>
                  </a:txBody>
                  <a:tcPr/>
                </a:tc>
                <a:tc>
                  <a:txBody>
                    <a:bodyPr/>
                    <a:lstStyle/>
                    <a:p>
                      <a:pPr algn="ctr"/>
                      <a:r>
                        <a:rPr lang="en-US" dirty="0"/>
                        <a:t>CuCl</a:t>
                      </a:r>
                      <a:r>
                        <a:rPr lang="en-US" baseline="-25000" dirty="0"/>
                        <a:t>2</a:t>
                      </a:r>
                    </a:p>
                  </a:txBody>
                  <a:tcPr anchor="ctr"/>
                </a:tc>
                <a:tc>
                  <a:txBody>
                    <a:bodyPr/>
                    <a:lstStyle/>
                    <a:p>
                      <a:pPr algn="ctr"/>
                      <a:r>
                        <a:rPr lang="en-US" dirty="0"/>
                        <a:t>498</a:t>
                      </a:r>
                    </a:p>
                  </a:txBody>
                  <a:tcPr anchor="ctr"/>
                </a:tc>
                <a:tc>
                  <a:txBody>
                    <a:bodyPr/>
                    <a:lstStyle/>
                    <a:p>
                      <a:pPr algn="ctr"/>
                      <a:r>
                        <a:rPr lang="en-US" dirty="0"/>
                        <a:t>993</a:t>
                      </a:r>
                    </a:p>
                  </a:txBody>
                  <a:tcPr anchor="ctr"/>
                </a:tc>
                <a:tc>
                  <a:txBody>
                    <a:bodyPr/>
                    <a:lstStyle/>
                    <a:p>
                      <a:pPr algn="ctr"/>
                      <a:r>
                        <a:rPr lang="en-US"/>
                        <a:t>No</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Yes </a:t>
                      </a:r>
                    </a:p>
                  </a:txBody>
                  <a:tcPr anchor="ctr"/>
                </a:tc>
                <a:extLst>
                  <a:ext uri="{0D108BD9-81ED-4DB2-BD59-A6C34878D82A}">
                    <a16:rowId xmlns:a16="http://schemas.microsoft.com/office/drawing/2014/main" val="10005"/>
                  </a:ext>
                </a:extLst>
              </a:tr>
              <a:tr h="370840">
                <a:tc>
                  <a:txBody>
                    <a:bodyPr/>
                    <a:lstStyle/>
                    <a:p>
                      <a:r>
                        <a:rPr lang="en-US" dirty="0"/>
                        <a:t>Nitrous Oxide</a:t>
                      </a:r>
                    </a:p>
                  </a:txBody>
                  <a:tcPr/>
                </a:tc>
                <a:tc>
                  <a:txBody>
                    <a:bodyPr/>
                    <a:lstStyle/>
                    <a:p>
                      <a:pPr algn="ctr"/>
                      <a:r>
                        <a:rPr lang="en-US" dirty="0"/>
                        <a:t>N</a:t>
                      </a:r>
                      <a:r>
                        <a:rPr lang="en-US" baseline="-25000" dirty="0"/>
                        <a:t>2</a:t>
                      </a:r>
                      <a:r>
                        <a:rPr lang="en-US" dirty="0"/>
                        <a:t>O</a:t>
                      </a:r>
                    </a:p>
                  </a:txBody>
                  <a:tcPr anchor="ctr"/>
                </a:tc>
                <a:tc>
                  <a:txBody>
                    <a:bodyPr/>
                    <a:lstStyle/>
                    <a:p>
                      <a:pPr algn="ctr"/>
                      <a:r>
                        <a:rPr lang="en-US" dirty="0"/>
                        <a:t>-90</a:t>
                      </a:r>
                    </a:p>
                  </a:txBody>
                  <a:tcPr anchor="ctr"/>
                </a:tc>
                <a:tc>
                  <a:txBody>
                    <a:bodyPr/>
                    <a:lstStyle/>
                    <a:p>
                      <a:pPr algn="ctr"/>
                      <a:r>
                        <a:rPr lang="en-US" dirty="0"/>
                        <a:t>-88</a:t>
                      </a:r>
                    </a:p>
                  </a:txBody>
                  <a:tcPr anchor="ctr"/>
                </a:tc>
                <a:tc>
                  <a:txBody>
                    <a:bodyPr/>
                    <a:lstStyle/>
                    <a:p>
                      <a:pPr algn="ctr"/>
                      <a:r>
                        <a:rPr lang="en-US" dirty="0"/>
                        <a:t>No</a:t>
                      </a:r>
                    </a:p>
                  </a:txBody>
                  <a:tcPr anchor="ctr"/>
                </a:tc>
                <a:tc>
                  <a:txBody>
                    <a:bodyPr/>
                    <a:lstStyle/>
                    <a:p>
                      <a:pPr algn="ctr"/>
                      <a:r>
                        <a:rPr lang="en-US" dirty="0"/>
                        <a:t>No </a:t>
                      </a:r>
                    </a:p>
                  </a:txBody>
                  <a:tcPr anchor="ctr"/>
                </a:tc>
                <a:extLst>
                  <a:ext uri="{0D108BD9-81ED-4DB2-BD59-A6C34878D82A}">
                    <a16:rowId xmlns:a16="http://schemas.microsoft.com/office/drawing/2014/main" val="10006"/>
                  </a:ext>
                </a:extLst>
              </a:tr>
              <a:tr h="370840">
                <a:tc>
                  <a:txBody>
                    <a:bodyPr/>
                    <a:lstStyle/>
                    <a:p>
                      <a:r>
                        <a:rPr lang="en-US" dirty="0"/>
                        <a:t>Sodium Chloride </a:t>
                      </a:r>
                    </a:p>
                  </a:txBody>
                  <a:tcPr/>
                </a:tc>
                <a:tc>
                  <a:txBody>
                    <a:bodyPr/>
                    <a:lstStyle/>
                    <a:p>
                      <a:pPr algn="ctr"/>
                      <a:r>
                        <a:rPr lang="en-US" dirty="0" err="1"/>
                        <a:t>NaCl</a:t>
                      </a:r>
                      <a:endParaRPr lang="en-US" dirty="0"/>
                    </a:p>
                  </a:txBody>
                  <a:tcPr anchor="ctr"/>
                </a:tc>
                <a:tc>
                  <a:txBody>
                    <a:bodyPr/>
                    <a:lstStyle/>
                    <a:p>
                      <a:pPr algn="ctr"/>
                      <a:r>
                        <a:rPr lang="en-US" dirty="0"/>
                        <a:t>801</a:t>
                      </a:r>
                    </a:p>
                  </a:txBody>
                  <a:tcPr anchor="ctr"/>
                </a:tc>
                <a:tc>
                  <a:txBody>
                    <a:bodyPr/>
                    <a:lstStyle/>
                    <a:p>
                      <a:pPr algn="ctr"/>
                      <a:r>
                        <a:rPr lang="en-US" dirty="0"/>
                        <a:t>1413</a:t>
                      </a:r>
                    </a:p>
                  </a:txBody>
                  <a:tcPr anchor="ctr"/>
                </a:tc>
                <a:tc>
                  <a:txBody>
                    <a:bodyPr/>
                    <a:lstStyle/>
                    <a:p>
                      <a:pPr algn="ctr"/>
                      <a:r>
                        <a:rPr lang="en-US" dirty="0"/>
                        <a:t>No</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Yes </a:t>
                      </a:r>
                    </a:p>
                  </a:txBody>
                  <a:tcPr anchor="ctr"/>
                </a:tc>
                <a:extLst>
                  <a:ext uri="{0D108BD9-81ED-4DB2-BD59-A6C34878D82A}">
                    <a16:rowId xmlns:a16="http://schemas.microsoft.com/office/drawing/2014/main" val="10007"/>
                  </a:ext>
                </a:extLst>
              </a:tr>
              <a:tr h="370840">
                <a:tc>
                  <a:txBody>
                    <a:bodyPr/>
                    <a:lstStyle/>
                    <a:p>
                      <a:r>
                        <a:rPr lang="en-US" dirty="0"/>
                        <a:t>Oxygen</a:t>
                      </a:r>
                    </a:p>
                  </a:txBody>
                  <a:tcPr/>
                </a:tc>
                <a:tc>
                  <a:txBody>
                    <a:bodyPr/>
                    <a:lstStyle/>
                    <a:p>
                      <a:pPr algn="ctr"/>
                      <a:r>
                        <a:rPr lang="en-US" dirty="0"/>
                        <a:t>O</a:t>
                      </a:r>
                      <a:r>
                        <a:rPr lang="en-US" baseline="-25000" dirty="0"/>
                        <a:t>2</a:t>
                      </a:r>
                    </a:p>
                  </a:txBody>
                  <a:tcPr anchor="ctr"/>
                </a:tc>
                <a:tc>
                  <a:txBody>
                    <a:bodyPr/>
                    <a:lstStyle/>
                    <a:p>
                      <a:pPr algn="ctr"/>
                      <a:r>
                        <a:rPr lang="en-US" dirty="0"/>
                        <a:t>-219</a:t>
                      </a:r>
                    </a:p>
                  </a:txBody>
                  <a:tcPr anchor="ctr"/>
                </a:tc>
                <a:tc>
                  <a:txBody>
                    <a:bodyPr/>
                    <a:lstStyle/>
                    <a:p>
                      <a:pPr algn="ctr"/>
                      <a:r>
                        <a:rPr lang="en-US" dirty="0"/>
                        <a:t>-183</a:t>
                      </a:r>
                    </a:p>
                  </a:txBody>
                  <a:tcPr anchor="ctr"/>
                </a:tc>
                <a:tc>
                  <a:txBody>
                    <a:bodyPr/>
                    <a:lstStyle/>
                    <a:p>
                      <a:pPr algn="ctr"/>
                      <a:r>
                        <a:rPr lang="en-US" dirty="0"/>
                        <a:t>No</a:t>
                      </a:r>
                    </a:p>
                  </a:txBody>
                  <a:tcPr anchor="ctr"/>
                </a:tc>
                <a:tc>
                  <a:txBody>
                    <a:bodyPr/>
                    <a:lstStyle/>
                    <a:p>
                      <a:pPr algn="ctr"/>
                      <a:r>
                        <a:rPr lang="en-US" dirty="0"/>
                        <a:t>No </a:t>
                      </a:r>
                    </a:p>
                  </a:txBody>
                  <a:tcPr anchor="ctr"/>
                </a:tc>
                <a:extLst>
                  <a:ext uri="{0D108BD9-81ED-4DB2-BD59-A6C34878D82A}">
                    <a16:rowId xmlns:a16="http://schemas.microsoft.com/office/drawing/2014/main" val="10008"/>
                  </a:ext>
                </a:extLst>
              </a:tr>
              <a:tr h="370840">
                <a:tc>
                  <a:txBody>
                    <a:bodyPr/>
                    <a:lstStyle/>
                    <a:p>
                      <a:r>
                        <a:rPr lang="en-US" dirty="0"/>
                        <a:t>Water</a:t>
                      </a:r>
                    </a:p>
                  </a:txBody>
                  <a:tcPr/>
                </a:tc>
                <a:tc>
                  <a:txBody>
                    <a:bodyPr/>
                    <a:lstStyle/>
                    <a:p>
                      <a:pPr algn="ctr"/>
                      <a:r>
                        <a:rPr lang="en-US" dirty="0"/>
                        <a:t>H</a:t>
                      </a:r>
                      <a:r>
                        <a:rPr lang="en-US" baseline="-25000" dirty="0"/>
                        <a:t>2</a:t>
                      </a:r>
                      <a:r>
                        <a:rPr lang="en-US" dirty="0"/>
                        <a:t>O</a:t>
                      </a:r>
                    </a:p>
                  </a:txBody>
                  <a:tcPr anchor="ctr"/>
                </a:tc>
                <a:tc>
                  <a:txBody>
                    <a:bodyPr/>
                    <a:lstStyle/>
                    <a:p>
                      <a:pPr algn="ctr"/>
                      <a:r>
                        <a:rPr lang="en-US" dirty="0"/>
                        <a:t>0</a:t>
                      </a:r>
                    </a:p>
                  </a:txBody>
                  <a:tcPr anchor="ctr"/>
                </a:tc>
                <a:tc>
                  <a:txBody>
                    <a:bodyPr/>
                    <a:lstStyle/>
                    <a:p>
                      <a:pPr algn="ctr"/>
                      <a:r>
                        <a:rPr lang="en-US" dirty="0"/>
                        <a:t>100</a:t>
                      </a:r>
                    </a:p>
                  </a:txBody>
                  <a:tcPr anchor="ctr"/>
                </a:tc>
                <a:tc>
                  <a:txBody>
                    <a:bodyPr/>
                    <a:lstStyle/>
                    <a:p>
                      <a:pPr algn="ctr"/>
                      <a:r>
                        <a:rPr lang="en-US" dirty="0"/>
                        <a:t>No</a:t>
                      </a:r>
                    </a:p>
                  </a:txBody>
                  <a:tcPr anchor="ctr"/>
                </a:tc>
                <a:tc>
                  <a:txBody>
                    <a:bodyPr/>
                    <a:lstStyle/>
                    <a:p>
                      <a:pPr algn="ctr"/>
                      <a:r>
                        <a:rPr lang="en-US" dirty="0"/>
                        <a:t>No </a:t>
                      </a:r>
                    </a:p>
                  </a:txBody>
                  <a:tcPr anchor="ctr"/>
                </a:tc>
                <a:extLst>
                  <a:ext uri="{0D108BD9-81ED-4DB2-BD59-A6C34878D82A}">
                    <a16:rowId xmlns:a16="http://schemas.microsoft.com/office/drawing/2014/main" val="10009"/>
                  </a:ext>
                </a:extLst>
              </a:tr>
            </a:tbl>
          </a:graphicData>
        </a:graphic>
      </p:graphicFrame>
      <p:sp>
        <p:nvSpPr>
          <p:cNvPr id="5" name="TextBox 4"/>
          <p:cNvSpPr txBox="1"/>
          <p:nvPr/>
        </p:nvSpPr>
        <p:spPr>
          <a:xfrm>
            <a:off x="9431867" y="1888067"/>
            <a:ext cx="2260600" cy="3139321"/>
          </a:xfrm>
          <a:prstGeom prst="rect">
            <a:avLst/>
          </a:prstGeom>
          <a:noFill/>
        </p:spPr>
        <p:txBody>
          <a:bodyPr wrap="square" rtlCol="0">
            <a:spAutoFit/>
          </a:bodyPr>
          <a:lstStyle/>
          <a:p>
            <a:pPr marL="342900" indent="-342900">
              <a:buAutoNum type="arabicPeriod"/>
            </a:pPr>
            <a:r>
              <a:rPr lang="en-US" dirty="0">
                <a:solidFill>
                  <a:schemeClr val="accent2">
                    <a:lumMod val="75000"/>
                  </a:schemeClr>
                </a:solidFill>
              </a:rPr>
              <a:t>Identify</a:t>
            </a:r>
            <a:r>
              <a:rPr lang="en-US" dirty="0"/>
              <a:t> the substances that are ionic, covalent and metallic.</a:t>
            </a:r>
          </a:p>
          <a:p>
            <a:pPr marL="342900" indent="-342900">
              <a:buAutoNum type="arabicPeriod"/>
            </a:pPr>
            <a:endParaRPr lang="en-US" dirty="0"/>
          </a:p>
          <a:p>
            <a:pPr marL="342900" indent="-342900">
              <a:buAutoNum type="arabicPeriod"/>
            </a:pPr>
            <a:r>
              <a:rPr lang="en-US" dirty="0">
                <a:solidFill>
                  <a:schemeClr val="accent2">
                    <a:lumMod val="75000"/>
                  </a:schemeClr>
                </a:solidFill>
              </a:rPr>
              <a:t>Draw a conclusion </a:t>
            </a:r>
            <a:r>
              <a:rPr lang="en-US" dirty="0"/>
              <a:t>about</a:t>
            </a:r>
            <a:r>
              <a:rPr lang="en-US" dirty="0">
                <a:solidFill>
                  <a:schemeClr val="accent2">
                    <a:lumMod val="75000"/>
                  </a:schemeClr>
                </a:solidFill>
              </a:rPr>
              <a:t> </a:t>
            </a:r>
            <a:r>
              <a:rPr lang="en-US" dirty="0"/>
              <a:t>the structure and bonding of these substances, by evaluating their properties.</a:t>
            </a:r>
          </a:p>
        </p:txBody>
      </p:sp>
    </p:spTree>
    <p:extLst>
      <p:ext uri="{BB962C8B-B14F-4D97-AF65-F5344CB8AC3E}">
        <p14:creationId xmlns:p14="http://schemas.microsoft.com/office/powerpoint/2010/main" val="1263847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C856C-7850-4B36-B35D-43C631AE7FA6}"/>
              </a:ext>
            </a:extLst>
          </p:cNvPr>
          <p:cNvSpPr>
            <a:spLocks noGrp="1"/>
          </p:cNvSpPr>
          <p:nvPr>
            <p:ph type="title"/>
          </p:nvPr>
        </p:nvSpPr>
        <p:spPr/>
        <p:txBody>
          <a:bodyPr/>
          <a:lstStyle/>
          <a:p>
            <a:r>
              <a:rPr lang="en-AU" dirty="0"/>
              <a:t>Learning goals</a:t>
            </a:r>
          </a:p>
        </p:txBody>
      </p:sp>
      <p:sp>
        <p:nvSpPr>
          <p:cNvPr id="3" name="Content Placeholder 2">
            <a:extLst>
              <a:ext uri="{FF2B5EF4-FFF2-40B4-BE49-F238E27FC236}">
                <a16:creationId xmlns:a16="http://schemas.microsoft.com/office/drawing/2014/main" id="{8D70F890-4F10-4A58-96B2-E35482AA9CEC}"/>
              </a:ext>
            </a:extLst>
          </p:cNvPr>
          <p:cNvSpPr>
            <a:spLocks noGrp="1"/>
          </p:cNvSpPr>
          <p:nvPr>
            <p:ph idx="1"/>
          </p:nvPr>
        </p:nvSpPr>
        <p:spPr/>
        <p:txBody>
          <a:bodyPr/>
          <a:lstStyle/>
          <a:p>
            <a:pPr>
              <a:buFont typeface="Arial" panose="020B0604020202020204" pitchFamily="34" charset="0"/>
              <a:buChar char="•"/>
            </a:pPr>
            <a:r>
              <a:rPr lang="en-AU" dirty="0"/>
              <a:t> Describe the properties of ionic, covalent and metallic compounds, e.g. melting and boiling point, thermal and electrical conductivity, strength and hardness. </a:t>
            </a:r>
          </a:p>
          <a:p>
            <a:pPr>
              <a:buFont typeface="Arial" panose="020B0604020202020204" pitchFamily="34" charset="0"/>
              <a:buChar char="•"/>
            </a:pPr>
            <a:r>
              <a:rPr lang="en-AU" dirty="0"/>
              <a:t> Explain that the type of bonding within ionic, metallic and covalent substances determines their physical properties. </a:t>
            </a:r>
          </a:p>
          <a:p>
            <a:pPr>
              <a:buFont typeface="Arial" panose="020B0604020202020204" pitchFamily="34" charset="0"/>
              <a:buChar char="•"/>
            </a:pPr>
            <a:r>
              <a:rPr lang="en-AU" dirty="0"/>
              <a:t> Analyse data to determine the properties, structure and bonding of ionic, covalent and metallic compounds. </a:t>
            </a:r>
          </a:p>
        </p:txBody>
      </p:sp>
    </p:spTree>
    <p:extLst>
      <p:ext uri="{BB962C8B-B14F-4D97-AF65-F5344CB8AC3E}">
        <p14:creationId xmlns:p14="http://schemas.microsoft.com/office/powerpoint/2010/main" val="2993235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 know that…</a:t>
            </a:r>
          </a:p>
        </p:txBody>
      </p:sp>
      <p:sp>
        <p:nvSpPr>
          <p:cNvPr id="3" name="Content Placeholder 2"/>
          <p:cNvSpPr>
            <a:spLocks noGrp="1"/>
          </p:cNvSpPr>
          <p:nvPr>
            <p:ph idx="1"/>
          </p:nvPr>
        </p:nvSpPr>
        <p:spPr/>
        <p:txBody>
          <a:bodyPr>
            <a:normAutofit lnSpcReduction="10000"/>
          </a:bodyPr>
          <a:lstStyle/>
          <a:p>
            <a:pPr marL="271463" indent="-271463">
              <a:buFont typeface="Arial" panose="020B0604020202020204" pitchFamily="34" charset="0"/>
              <a:buChar char="•"/>
            </a:pPr>
            <a:r>
              <a:rPr lang="en-US" dirty="0"/>
              <a:t>All atoms react due to their electron arrangement and the stability of the electrons within the valence shell</a:t>
            </a:r>
          </a:p>
          <a:p>
            <a:pPr marL="271463" indent="-271463">
              <a:buFont typeface="Arial" panose="020B0604020202020204" pitchFamily="34" charset="0"/>
              <a:buChar char="•"/>
            </a:pPr>
            <a:r>
              <a:rPr lang="en-US" dirty="0"/>
              <a:t>Ions are atoms or groups of atoms that are electrically charged due to an imbalance in the number of electrons and protons.  This is due to atoms being at their most stable when they have full electron shells.  </a:t>
            </a:r>
          </a:p>
          <a:p>
            <a:pPr marL="271463" indent="-271463">
              <a:buFont typeface="Arial" panose="020B0604020202020204" pitchFamily="34" charset="0"/>
              <a:buChar char="•"/>
            </a:pPr>
            <a:r>
              <a:rPr lang="en-US" dirty="0"/>
              <a:t>In order to fill shells, atoms can lose electrons, gain electrons or share electrons with other atoms (aka bond).</a:t>
            </a:r>
          </a:p>
          <a:p>
            <a:pPr marL="271463" indent="-271463">
              <a:buFont typeface="Arial" panose="020B0604020202020204" pitchFamily="34" charset="0"/>
              <a:buChar char="•"/>
            </a:pPr>
            <a:r>
              <a:rPr lang="en-US" dirty="0"/>
              <a:t>Ions can be positively charged (more protons than electrons) or negatively charged (more electrons than protons)</a:t>
            </a:r>
          </a:p>
          <a:p>
            <a:pPr marL="271463" indent="-271463">
              <a:buFont typeface="Arial" panose="020B0604020202020204" pitchFamily="34" charset="0"/>
              <a:buChar char="•"/>
            </a:pPr>
            <a:r>
              <a:rPr lang="en-US" dirty="0"/>
              <a:t>The number of electrons lost or gained is determined by the electron configuration of the atom</a:t>
            </a:r>
          </a:p>
          <a:p>
            <a:pPr marL="271463" indent="-271463">
              <a:buFont typeface="Arial" panose="020B0604020202020204" pitchFamily="34" charset="0"/>
              <a:buChar char="•"/>
            </a:pPr>
            <a:endParaRPr lang="en-US" dirty="0"/>
          </a:p>
        </p:txBody>
      </p:sp>
    </p:spTree>
    <p:extLst>
      <p:ext uri="{BB962C8B-B14F-4D97-AF65-F5344CB8AC3E}">
        <p14:creationId xmlns:p14="http://schemas.microsoft.com/office/powerpoint/2010/main" val="1325049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Forming bonds</a:t>
            </a:r>
          </a:p>
        </p:txBody>
      </p:sp>
      <p:sp>
        <p:nvSpPr>
          <p:cNvPr id="3" name="Content Placeholder 2"/>
          <p:cNvSpPr>
            <a:spLocks noGrp="1"/>
          </p:cNvSpPr>
          <p:nvPr>
            <p:ph idx="1"/>
          </p:nvPr>
        </p:nvSpPr>
        <p:spPr/>
        <p:txBody>
          <a:bodyPr>
            <a:normAutofit/>
          </a:bodyPr>
          <a:lstStyle/>
          <a:p>
            <a:pPr marL="268288" lvl="0" indent="-268288">
              <a:buFont typeface="Arial" panose="020B0604020202020204" pitchFamily="34" charset="0"/>
              <a:buChar char="•"/>
            </a:pPr>
            <a:r>
              <a:rPr lang="en-US" dirty="0"/>
              <a:t>Atoms bond to </a:t>
            </a:r>
            <a:r>
              <a:rPr lang="en-AU" dirty="0"/>
              <a:t>exchange</a:t>
            </a:r>
            <a:r>
              <a:rPr lang="en-US" dirty="0"/>
              <a:t> electrons to fill their valence electron shells, according to the octet rule (s</a:t>
            </a:r>
            <a:r>
              <a:rPr lang="en-US" baseline="30000" dirty="0"/>
              <a:t>2</a:t>
            </a:r>
            <a:r>
              <a:rPr lang="en-US" dirty="0"/>
              <a:t>p</a:t>
            </a:r>
            <a:r>
              <a:rPr lang="en-US" baseline="30000" dirty="0"/>
              <a:t>6</a:t>
            </a:r>
            <a:r>
              <a:rPr lang="en-US" dirty="0"/>
              <a:t>).  Different types include:</a:t>
            </a:r>
          </a:p>
          <a:p>
            <a:pPr marL="268288" lvl="0" indent="-268288">
              <a:buFont typeface="Arial" panose="020B0604020202020204" pitchFamily="34" charset="0"/>
              <a:buChar char="•"/>
            </a:pPr>
            <a:endParaRPr lang="en-US" dirty="0"/>
          </a:p>
          <a:p>
            <a:pPr marL="442024" lvl="1" indent="-268288">
              <a:buFont typeface="Arial" panose="020B0604020202020204" pitchFamily="34" charset="0"/>
              <a:buChar char="•"/>
            </a:pPr>
            <a:endParaRPr lang="en-US" dirty="0"/>
          </a:p>
        </p:txBody>
      </p:sp>
      <p:pic>
        <p:nvPicPr>
          <p:cNvPr id="4" name="Picture 3"/>
          <p:cNvPicPr>
            <a:picLocks noChangeAspect="1"/>
          </p:cNvPicPr>
          <p:nvPr/>
        </p:nvPicPr>
        <p:blipFill>
          <a:blip r:embed="rId2"/>
          <a:stretch>
            <a:fillRect/>
          </a:stretch>
        </p:blipFill>
        <p:spPr>
          <a:xfrm>
            <a:off x="1967193" y="3101698"/>
            <a:ext cx="8096250" cy="3543300"/>
          </a:xfrm>
          <a:prstGeom prst="rect">
            <a:avLst/>
          </a:prstGeom>
        </p:spPr>
      </p:pic>
    </p:spTree>
    <p:extLst>
      <p:ext uri="{BB962C8B-B14F-4D97-AF65-F5344CB8AC3E}">
        <p14:creationId xmlns:p14="http://schemas.microsoft.com/office/powerpoint/2010/main" val="2122344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Ionic compounds</a:t>
            </a:r>
          </a:p>
        </p:txBody>
      </p:sp>
      <p:sp>
        <p:nvSpPr>
          <p:cNvPr id="3" name="Content Placeholder 2"/>
          <p:cNvSpPr>
            <a:spLocks noGrp="1"/>
          </p:cNvSpPr>
          <p:nvPr>
            <p:ph idx="1"/>
          </p:nvPr>
        </p:nvSpPr>
        <p:spPr/>
        <p:txBody>
          <a:bodyPr>
            <a:normAutofit/>
          </a:bodyPr>
          <a:lstStyle/>
          <a:p>
            <a:endParaRPr lang="en-AU" sz="2400" dirty="0"/>
          </a:p>
          <a:p>
            <a:endParaRPr lang="en-AU" sz="2400" dirty="0"/>
          </a:p>
        </p:txBody>
      </p:sp>
      <p:pic>
        <p:nvPicPr>
          <p:cNvPr id="1026" name="Picture 2" descr="Image result for salt crystal stru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0209" y="2286000"/>
            <a:ext cx="3337262" cy="3481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501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 of ionic compounds</a:t>
            </a:r>
          </a:p>
        </p:txBody>
      </p:sp>
      <p:pic>
        <p:nvPicPr>
          <p:cNvPr id="4" name="Content Placeholder 3"/>
          <p:cNvPicPr>
            <a:picLocks noGrp="1" noChangeAspect="1"/>
          </p:cNvPicPr>
          <p:nvPr>
            <p:ph idx="1"/>
          </p:nvPr>
        </p:nvPicPr>
        <p:blipFill>
          <a:blip r:embed="rId2"/>
          <a:stretch>
            <a:fillRect/>
          </a:stretch>
        </p:blipFill>
        <p:spPr>
          <a:xfrm>
            <a:off x="1023938" y="2569770"/>
            <a:ext cx="9720262" cy="3455185"/>
          </a:xfrm>
          <a:prstGeom prst="rect">
            <a:avLst/>
          </a:prstGeom>
        </p:spPr>
      </p:pic>
    </p:spTree>
    <p:extLst>
      <p:ext uri="{BB962C8B-B14F-4D97-AF65-F5344CB8AC3E}">
        <p14:creationId xmlns:p14="http://schemas.microsoft.com/office/powerpoint/2010/main" val="4053857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0158"/>
            <a:ext cx="9720072" cy="1499616"/>
          </a:xfrm>
        </p:spPr>
        <p:txBody>
          <a:bodyPr/>
          <a:lstStyle/>
          <a:p>
            <a:r>
              <a:rPr lang="en-US" dirty="0"/>
              <a:t>structure</a:t>
            </a:r>
          </a:p>
        </p:txBody>
      </p:sp>
      <p:pic>
        <p:nvPicPr>
          <p:cNvPr id="5" name="Content Placeholder 4"/>
          <p:cNvPicPr>
            <a:picLocks noGrp="1" noChangeAspect="1"/>
          </p:cNvPicPr>
          <p:nvPr>
            <p:ph sz="half" idx="2"/>
          </p:nvPr>
        </p:nvPicPr>
        <p:blipFill>
          <a:blip r:embed="rId2"/>
          <a:stretch>
            <a:fillRect/>
          </a:stretch>
        </p:blipFill>
        <p:spPr>
          <a:xfrm>
            <a:off x="0" y="0"/>
            <a:ext cx="9886122" cy="6831088"/>
          </a:xfrm>
          <a:prstGeom prst="rect">
            <a:avLst/>
          </a:prstGeom>
        </p:spPr>
      </p:pic>
      <p:sp>
        <p:nvSpPr>
          <p:cNvPr id="3" name="Content Placeholder 2"/>
          <p:cNvSpPr>
            <a:spLocks noGrp="1"/>
          </p:cNvSpPr>
          <p:nvPr>
            <p:ph sz="half" idx="1"/>
          </p:nvPr>
        </p:nvSpPr>
        <p:spPr>
          <a:xfrm>
            <a:off x="9236765" y="579650"/>
            <a:ext cx="2729948" cy="5847654"/>
          </a:xfrm>
        </p:spPr>
        <p:txBody>
          <a:bodyPr>
            <a:normAutofit/>
          </a:bodyPr>
          <a:lstStyle/>
          <a:p>
            <a:pPr marL="457200" indent="-365125">
              <a:buFont typeface="Arial" panose="020B0604020202020204" pitchFamily="34" charset="0"/>
              <a:buChar char="•"/>
            </a:pPr>
            <a:r>
              <a:rPr lang="en-US" dirty="0"/>
              <a:t>Ionic substances form </a:t>
            </a:r>
            <a:r>
              <a:rPr lang="en-US" b="1" dirty="0"/>
              <a:t>non-directional</a:t>
            </a:r>
            <a:r>
              <a:rPr lang="en-US" dirty="0"/>
              <a:t> bonds. This repeating pattern forms </a:t>
            </a:r>
            <a:r>
              <a:rPr lang="en-US" b="1" dirty="0"/>
              <a:t>crystalline lattices</a:t>
            </a:r>
            <a:r>
              <a:rPr lang="en-US" dirty="0"/>
              <a:t>, due to the electrostatic forces that hold their structure together. </a:t>
            </a:r>
          </a:p>
        </p:txBody>
      </p:sp>
    </p:spTree>
    <p:extLst>
      <p:ext uri="{BB962C8B-B14F-4D97-AF65-F5344CB8AC3E}">
        <p14:creationId xmlns:p14="http://schemas.microsoft.com/office/powerpoint/2010/main" val="512942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Covalent compounds</a:t>
            </a:r>
          </a:p>
        </p:txBody>
      </p:sp>
      <p:sp>
        <p:nvSpPr>
          <p:cNvPr id="3" name="Content Placeholder 2"/>
          <p:cNvSpPr>
            <a:spLocks noGrp="1"/>
          </p:cNvSpPr>
          <p:nvPr>
            <p:ph idx="1"/>
          </p:nvPr>
        </p:nvSpPr>
        <p:spPr/>
        <p:txBody>
          <a:bodyPr/>
          <a:lstStyle/>
          <a:p>
            <a:endParaRPr lang="en-AU"/>
          </a:p>
        </p:txBody>
      </p:sp>
      <p:pic>
        <p:nvPicPr>
          <p:cNvPr id="4" name="Picture 3">
            <a:extLst>
              <a:ext uri="{FF2B5EF4-FFF2-40B4-BE49-F238E27FC236}">
                <a16:creationId xmlns:a16="http://schemas.microsoft.com/office/drawing/2014/main" id="{6DE4228A-3F88-4CCE-9FC1-C2DF51247642}"/>
              </a:ext>
            </a:extLst>
          </p:cNvPr>
          <p:cNvPicPr>
            <a:picLocks noChangeAspect="1"/>
          </p:cNvPicPr>
          <p:nvPr/>
        </p:nvPicPr>
        <p:blipFill>
          <a:blip r:embed="rId2"/>
          <a:stretch>
            <a:fillRect/>
          </a:stretch>
        </p:blipFill>
        <p:spPr>
          <a:xfrm>
            <a:off x="2119312" y="2286000"/>
            <a:ext cx="7953375" cy="4038600"/>
          </a:xfrm>
          <a:prstGeom prst="rect">
            <a:avLst/>
          </a:prstGeom>
        </p:spPr>
      </p:pic>
      <p:pic>
        <p:nvPicPr>
          <p:cNvPr id="5" name="Picture 4">
            <a:extLst>
              <a:ext uri="{FF2B5EF4-FFF2-40B4-BE49-F238E27FC236}">
                <a16:creationId xmlns:a16="http://schemas.microsoft.com/office/drawing/2014/main" id="{648BE5EC-AE8B-4B64-91CB-426E29C85439}"/>
              </a:ext>
            </a:extLst>
          </p:cNvPr>
          <p:cNvPicPr>
            <a:picLocks noChangeAspect="1"/>
          </p:cNvPicPr>
          <p:nvPr/>
        </p:nvPicPr>
        <p:blipFill>
          <a:blip r:embed="rId3"/>
          <a:stretch>
            <a:fillRect/>
          </a:stretch>
        </p:blipFill>
        <p:spPr>
          <a:xfrm>
            <a:off x="2119312" y="5935164"/>
            <a:ext cx="1057275" cy="390525"/>
          </a:xfrm>
          <a:prstGeom prst="rect">
            <a:avLst/>
          </a:prstGeom>
        </p:spPr>
      </p:pic>
    </p:spTree>
    <p:extLst>
      <p:ext uri="{BB962C8B-B14F-4D97-AF65-F5344CB8AC3E}">
        <p14:creationId xmlns:p14="http://schemas.microsoft.com/office/powerpoint/2010/main" val="189381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Forming bonds - covalent</a:t>
            </a:r>
          </a:p>
        </p:txBody>
      </p:sp>
      <p:sp>
        <p:nvSpPr>
          <p:cNvPr id="3" name="Content Placeholder 2"/>
          <p:cNvSpPr>
            <a:spLocks noGrp="1"/>
          </p:cNvSpPr>
          <p:nvPr>
            <p:ph idx="1"/>
          </p:nvPr>
        </p:nvSpPr>
        <p:spPr>
          <a:xfrm>
            <a:off x="543339" y="2286000"/>
            <a:ext cx="7137622" cy="4023360"/>
          </a:xfrm>
        </p:spPr>
        <p:txBody>
          <a:bodyPr/>
          <a:lstStyle/>
          <a:p>
            <a:endParaRPr lang="en-US" dirty="0"/>
          </a:p>
          <a:p>
            <a:pPr marL="268288" indent="-268288">
              <a:buFont typeface="Arial" panose="020B0604020202020204" pitchFamily="34" charset="0"/>
              <a:buChar char="•"/>
            </a:pPr>
            <a:r>
              <a:rPr lang="en-US" b="1" dirty="0"/>
              <a:t>Between non-metals and non-metals</a:t>
            </a:r>
          </a:p>
          <a:p>
            <a:pPr marL="442024" lvl="1" indent="-268288">
              <a:buFont typeface="Arial" panose="020B0604020202020204" pitchFamily="34" charset="0"/>
              <a:buChar char="•"/>
            </a:pPr>
            <a:r>
              <a:rPr lang="en-US" sz="2400" dirty="0"/>
              <a:t>Sharing of electrons that move around both nuclei </a:t>
            </a:r>
          </a:p>
          <a:p>
            <a:pPr marL="442024" lvl="1" indent="-268288">
              <a:buFont typeface="Arial" panose="020B0604020202020204" pitchFamily="34" charset="0"/>
              <a:buChar char="•"/>
            </a:pPr>
            <a:r>
              <a:rPr lang="en-US" sz="2400" dirty="0"/>
              <a:t>Forms between non-metallic atoms with </a:t>
            </a:r>
            <a:r>
              <a:rPr lang="en-US" sz="2400" b="1" dirty="0"/>
              <a:t>similar </a:t>
            </a:r>
            <a:r>
              <a:rPr lang="en-US" sz="2400" b="1" dirty="0" err="1"/>
              <a:t>electronegativities</a:t>
            </a:r>
            <a:endParaRPr lang="en-US" sz="2400" b="1" dirty="0"/>
          </a:p>
          <a:p>
            <a:pPr marL="442024" lvl="1" indent="-268288">
              <a:buFont typeface="Arial" panose="020B0604020202020204" pitchFamily="34" charset="0"/>
              <a:buChar char="•"/>
            </a:pPr>
            <a:r>
              <a:rPr lang="en-US" sz="2400" dirty="0"/>
              <a:t>Gives specific molecular shapes</a:t>
            </a:r>
          </a:p>
          <a:p>
            <a:pPr marL="442024" lvl="1" indent="-268288">
              <a:buFont typeface="Arial" panose="020B0604020202020204" pitchFamily="34" charset="0"/>
              <a:buChar char="•"/>
            </a:pPr>
            <a:r>
              <a:rPr lang="en-US" sz="2400" dirty="0"/>
              <a:t>Each pair of electrons shared is a single </a:t>
            </a:r>
            <a:r>
              <a:rPr lang="en-US" sz="2400" b="1" dirty="0"/>
              <a:t>covalent bond</a:t>
            </a:r>
          </a:p>
          <a:p>
            <a:pPr marL="442024" lvl="1" indent="-268288">
              <a:buFont typeface="Arial" panose="020B0604020202020204" pitchFamily="34" charset="0"/>
              <a:buChar char="•"/>
            </a:pPr>
            <a:r>
              <a:rPr lang="en-US" sz="2400" dirty="0"/>
              <a:t>Double and triple bonds are also seen to fill electron shells</a:t>
            </a:r>
          </a:p>
          <a:p>
            <a:endParaRPr lang="en-US" dirty="0"/>
          </a:p>
          <a:p>
            <a:endParaRPr lang="en-US" dirty="0"/>
          </a:p>
        </p:txBody>
      </p:sp>
      <p:pic>
        <p:nvPicPr>
          <p:cNvPr id="4" name="Picture 3"/>
          <p:cNvPicPr>
            <a:picLocks noChangeAspect="1"/>
          </p:cNvPicPr>
          <p:nvPr/>
        </p:nvPicPr>
        <p:blipFill>
          <a:blip r:embed="rId2"/>
          <a:stretch>
            <a:fillRect/>
          </a:stretch>
        </p:blipFill>
        <p:spPr>
          <a:xfrm>
            <a:off x="7875658" y="1542751"/>
            <a:ext cx="4316342" cy="4279763"/>
          </a:xfrm>
          <a:prstGeom prst="rect">
            <a:avLst/>
          </a:prstGeom>
        </p:spPr>
      </p:pic>
    </p:spTree>
    <p:extLst>
      <p:ext uri="{BB962C8B-B14F-4D97-AF65-F5344CB8AC3E}">
        <p14:creationId xmlns:p14="http://schemas.microsoft.com/office/powerpoint/2010/main" val="23135704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f7a4b22d-5f13-4c3b-ad46-fa03a0535d1d">
      <Terms xmlns="http://schemas.microsoft.com/office/infopath/2007/PartnerControls"/>
    </lcf76f155ced4ddcb4097134ff3c332f>
    <TaxCatchAll xmlns="e089fcb5-de9e-443c-b8e1-71a8cef0785c"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EEFDBFE781B4740A7B4A30EA9E38D44" ma:contentTypeVersion="22" ma:contentTypeDescription="Create a new document." ma:contentTypeScope="" ma:versionID="e4c703e52ad9634f3a05234dcd3c2026">
  <xsd:schema xmlns:xsd="http://www.w3.org/2001/XMLSchema" xmlns:xs="http://www.w3.org/2001/XMLSchema" xmlns:p="http://schemas.microsoft.com/office/2006/metadata/properties" xmlns:ns2="f7a4b22d-5f13-4c3b-ad46-fa03a0535d1d" xmlns:ns3="e089fcb5-de9e-443c-b8e1-71a8cef0785c" targetNamespace="http://schemas.microsoft.com/office/2006/metadata/properties" ma:root="true" ma:fieldsID="2b17e8d0487517539b32d2e13b84d6c5" ns2:_="" ns3:_="">
    <xsd:import namespace="f7a4b22d-5f13-4c3b-ad46-fa03a0535d1d"/>
    <xsd:import namespace="e089fcb5-de9e-443c-b8e1-71a8cef0785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3:TaxCatchAll" minOccurs="0"/>
                <xsd:element ref="ns2:lcf76f155ced4ddcb4097134ff3c332f" minOccurs="0"/>
                <xsd:element ref="ns2:MediaServiceLocatio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a4b22d-5f13-4c3b-ad46-fa03a0535d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673d397c-480d-4149-95e5-be7ffaca6887"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dexed="true"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089fcb5-de9e-443c-b8e1-71a8cef0785c"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d4b03811-d4e8-41da-a04d-8763e28c8f96}" ma:internalName="TaxCatchAll" ma:showField="CatchAllData" ma:web="e089fcb5-de9e-443c-b8e1-71a8cef0785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491F774-0166-4F78-AA81-3798CB425440}">
  <ds:schemaRefs>
    <ds:schemaRef ds:uri="http://schemas.microsoft.com/office/2006/metadata/properties"/>
    <ds:schemaRef ds:uri="http://schemas.microsoft.com/office/infopath/2007/PartnerControls"/>
    <ds:schemaRef ds:uri="f7a4b22d-5f13-4c3b-ad46-fa03a0535d1d"/>
    <ds:schemaRef ds:uri="e089fcb5-de9e-443c-b8e1-71a8cef0785c"/>
  </ds:schemaRefs>
</ds:datastoreItem>
</file>

<file path=customXml/itemProps2.xml><?xml version="1.0" encoding="utf-8"?>
<ds:datastoreItem xmlns:ds="http://schemas.openxmlformats.org/officeDocument/2006/customXml" ds:itemID="{06601C41-BEE4-4F63-BC4A-B356A30D0F7D}">
  <ds:schemaRefs>
    <ds:schemaRef ds:uri="http://schemas.microsoft.com/sharepoint/v3/contenttype/forms"/>
  </ds:schemaRefs>
</ds:datastoreItem>
</file>

<file path=customXml/itemProps3.xml><?xml version="1.0" encoding="utf-8"?>
<ds:datastoreItem xmlns:ds="http://schemas.openxmlformats.org/officeDocument/2006/customXml" ds:itemID="{40132087-89EA-4E3C-BEF2-ABDC0B3B5B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7a4b22d-5f13-4c3b-ad46-fa03a0535d1d"/>
    <ds:schemaRef ds:uri="e089fcb5-de9e-443c-b8e1-71a8cef078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Integral</Template>
  <TotalTime>11</TotalTime>
  <Words>630</Words>
  <Application>Microsoft Office PowerPoint</Application>
  <PresentationFormat>Widescreen</PresentationFormat>
  <Paragraphs>112</Paragraphs>
  <Slides>16</Slides>
  <Notes>2</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Integral</vt:lpstr>
      <vt:lpstr>Properties of ionic, covalent, and metallic compounds</vt:lpstr>
      <vt:lpstr>Learning goals</vt:lpstr>
      <vt:lpstr>We know that…</vt:lpstr>
      <vt:lpstr>Forming bonds</vt:lpstr>
      <vt:lpstr>Ionic compounds</vt:lpstr>
      <vt:lpstr>Properties of ionic compounds</vt:lpstr>
      <vt:lpstr>structure</vt:lpstr>
      <vt:lpstr>Covalent compounds</vt:lpstr>
      <vt:lpstr>Forming bonds - covalent</vt:lpstr>
      <vt:lpstr>Properties of Covalent Substances</vt:lpstr>
      <vt:lpstr>Properties of covalent substances</vt:lpstr>
      <vt:lpstr>PowerPoint Presentation</vt:lpstr>
      <vt:lpstr>Forming bonds - metallic</vt:lpstr>
      <vt:lpstr>Formula of Metallic compounds</vt:lpstr>
      <vt:lpstr>Properties of Metallic Substances</vt:lpstr>
      <vt:lpstr>Properties of Substances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Properties of ionic, covalent, and metallic compounds</dc:title>
  <dc:creator>SHEPHERD, Cara (cjmck3)</dc:creator>
  <cp:lastModifiedBy>SHEPHERD, Cara (cjmck3)</cp:lastModifiedBy>
  <cp:revision>4</cp:revision>
  <dcterms:created xsi:type="dcterms:W3CDTF">2025-05-13T05:49:02Z</dcterms:created>
  <dcterms:modified xsi:type="dcterms:W3CDTF">2025-05-13T23:32:37Z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0x0101008EEFDBFE781B4740A7B4A30EA9E38D44</vt:lpwstr>
  </property>
</Properties>
</file>