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69" r:id="rId4"/>
    <p:sldId id="259" r:id="rId5"/>
    <p:sldId id="273" r:id="rId6"/>
    <p:sldId id="261" r:id="rId7"/>
    <p:sldId id="267" r:id="rId8"/>
    <p:sldId id="260" r:id="rId9"/>
    <p:sldId id="258" r:id="rId10"/>
    <p:sldId id="270" r:id="rId11"/>
    <p:sldId id="265" r:id="rId12"/>
    <p:sldId id="25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4E"/>
    <a:srgbClr val="0043C8"/>
    <a:srgbClr val="9A47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2T22:53:06.593"/>
    </inkml:context>
    <inkml:brush xml:id="br0">
      <inkml:brushProperty name="width" value="0.2" units="cm"/>
      <inkml:brushProperty name="height" value="0.2" units="cm"/>
      <inkml:brushProperty name="color" value="#CC0066"/>
      <inkml:brushProperty name="ignorePressure" value="1"/>
    </inkml:brush>
  </inkml:definitions>
  <inkml:trace contextRef="#ctx0" brushRef="#br0">1 259,'381'-2,"415"5,-599 2,278 42,762 113,-1105-146,944 76,-746-87,59 2,-245 3,864 27,1186-37,-1214 3,-353-15,-52 1,-324 13,476-15,-318 3,31-2,-67-6,-183 12,19 1,199-16,132-12,2 36,-214 1,590-2,-896 1,0 1,1 1,-1 1,-1 1,1 1,-1 1,39 18,5 8,63 44,-81-48,-38-23,20 11,0 2,30 27,-52-40,0 1,0 1,0-1,-1 1,0 0,-1 0,1 1,-2 0,1 0,-1 0,-1 0,3 11,11 43,-8-33,-2 0,7 56,-2 56,4 112,-3 17,0-4,1-60,-1 3,-14-125,-1-13,14 128,-2-97,-3 148,2 39,9 504,-20-517,2 2183,-40-1866,0-20,40-431,-9 229,-29 818,34-586,-9-302,-2 121,-10-112,4-123,-27 373,25-320,-18 425,45 1739,-6-1307,2-1087,-1 0,0 1,-1-1,-1 0,0 0,0 0,-1 0,0-1,-1 1,0-1,0 0,-9 10,-8 9,-1-2,-40 37,21-21,26-25,1 1,1 0,-11 23,10-18,-31 39,40-53,-2-1,1-1,-1 1,-1-1,1-1,-1 1,-1-1,1-1,-1 0,0 0,-1-1,1-1,-14 5,-18 0,0-2,-1-2,-47 0,60-4,-32 5,-63 13,72-9,0-2,-71 1,-596-9,-228-3,491-22,-119-2,-2993 31,1833-7,-142 3,1852 2,0 1,1 1,-1 2,-45 15,-17 4,1-7,-118 9,-385-1,-910-27,1214-13,-9 0,209 15,0-4,-150-25,139 14,-146-2,84 9,-175-31,286 30,0-2,1-2,0-2,1-2,1-3,-62-34,66 31,1-2,1-2,-40-36,69 52,1-1,0 0,1 0,-11-20,-4-4,1-1,1 0,2-1,1 0,2-2,2 0,2-1,1 0,2-1,-4-48,2-47,10-200,4 154,-3-7171,2 7302,10-53,1-47,-14-1752,15 1682,-1 33,-10-928,-6 564,3-2843,-1 3372,-2 0,-1 0,0 1,-11-33,7 32,2 0,1-1,-4-48,11-321,2 342,2 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2T22:53:08.379"/>
    </inkml:context>
    <inkml:brush xml:id="br0">
      <inkml:brushProperty name="width" value="0.2" units="cm"/>
      <inkml:brushProperty name="height" value="0.2" units="cm"/>
      <inkml:brushProperty name="color" value="#CC0066"/>
      <inkml:brushProperty name="ignorePressure" value="1"/>
    </inkml:brush>
  </inkml:definitions>
  <inkml:trace contextRef="#ctx0" brushRef="#br0">0 0,'5'0,"5"0,6 0,4 0,4 0,2 0,1 0,0 0,0 0,-4 4,-2 2,-5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443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462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08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465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9666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570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245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2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3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185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917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7B0F5-9043-4C7D-9CAD-90A7A43A72C2}" type="datetimeFigureOut">
              <a:rPr lang="en-AU" smtClean="0"/>
              <a:t>23/03/2025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94CE4-C912-472A-A39C-70666D77E1B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24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auR-lJfzTeY?feature=oembe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8.jpeg"/><Relationship Id="rId7" Type="http://schemas.openxmlformats.org/officeDocument/2006/relationships/image" Target="../media/image9.png"/><Relationship Id="rId2" Type="http://schemas.openxmlformats.org/officeDocument/2006/relationships/hyperlink" Target="https://en.wikipedia.org/wiki/Bl%C3%B3t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5" Type="http://schemas.openxmlformats.org/officeDocument/2006/relationships/hyperlink" Target="https://www.mybib.com/tools/apa-citation-generator" TargetMode="External"/><Relationship Id="rId4" Type="http://schemas.openxmlformats.org/officeDocument/2006/relationships/hyperlink" Target="https://en.natmus.dk/historical-knowledge/denmark/prehistoric-period-until-1050-ad/the-viking-age/religion-magic-death-and-rituals/human-sacrifices/" TargetMode="Externa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he sound of the carnyx">
            <a:hlinkClick r:id="" action="ppaction://media"/>
            <a:extLst>
              <a:ext uri="{FF2B5EF4-FFF2-40B4-BE49-F238E27FC236}">
                <a16:creationId xmlns:a16="http://schemas.microsoft.com/office/drawing/2014/main" id="{8F69DF4C-C9FF-45A2-9263-49E3673DC28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317538" y="687977"/>
            <a:ext cx="9417588" cy="532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12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133784-D475-4509-941F-6C3D6585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7959">
            <a:off x="6321287" y="244548"/>
            <a:ext cx="5395283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39C9A1-C332-4A79-B90E-27CB6D6D8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3" y="2233442"/>
            <a:ext cx="10672788" cy="239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3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AD07902-7523-4F0E-82E4-B5D9DFC62474}"/>
              </a:ext>
            </a:extLst>
          </p:cNvPr>
          <p:cNvSpPr txBox="1">
            <a:spLocks/>
          </p:cNvSpPr>
          <p:nvPr/>
        </p:nvSpPr>
        <p:spPr>
          <a:xfrm>
            <a:off x="566057" y="131975"/>
            <a:ext cx="11164389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sz="2400" dirty="0"/>
              <a:t>Keep notes – At the very least, gather some understanding of the very ‘basics’ – Here is an example of gathering the basics based on the Mauryan civilisation: 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AU" sz="800" dirty="0"/>
          </a:p>
          <a:p>
            <a:pPr marL="2422525" indent="-452438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200" b="1" dirty="0">
                <a:solidFill>
                  <a:schemeClr val="accent5">
                    <a:lumMod val="75000"/>
                  </a:schemeClr>
                </a:solidFill>
              </a:rPr>
              <a:t>Time and geog. Parameters.</a:t>
            </a:r>
            <a:r>
              <a:rPr lang="en-AU" sz="2200" dirty="0"/>
              <a:t> They were an Iron Age power centred on </a:t>
            </a:r>
            <a:r>
              <a:rPr lang="en-AU" sz="2200" b="1" dirty="0">
                <a:solidFill>
                  <a:srgbClr val="9A470E"/>
                </a:solidFill>
              </a:rPr>
              <a:t>Magadha</a:t>
            </a:r>
            <a:r>
              <a:rPr lang="en-AU" sz="2200" dirty="0"/>
              <a:t>, founded by </a:t>
            </a:r>
            <a:r>
              <a:rPr lang="en-AU" sz="2200" b="1" dirty="0"/>
              <a:t>Chandragupta Maurya </a:t>
            </a:r>
            <a:r>
              <a:rPr lang="en-AU" sz="2200" dirty="0"/>
              <a:t>– he and mentor, Chanakya, a Hindu </a:t>
            </a:r>
            <a:r>
              <a:rPr lang="en-AU" sz="2200" b="1" dirty="0">
                <a:solidFill>
                  <a:srgbClr val="9A470E"/>
                </a:solidFill>
              </a:rPr>
              <a:t>Brahman</a:t>
            </a:r>
            <a:r>
              <a:rPr lang="en-AU" sz="2200" dirty="0"/>
              <a:t> who wrote the </a:t>
            </a:r>
            <a:r>
              <a:rPr lang="en-AU" sz="2200" b="1" dirty="0" err="1">
                <a:solidFill>
                  <a:srgbClr val="9A470E"/>
                </a:solidFill>
              </a:rPr>
              <a:t>Arthashastra</a:t>
            </a:r>
            <a:r>
              <a:rPr lang="en-AU" sz="2200" dirty="0"/>
              <a:t>, built one of the largest empires on the subcontinent. </a:t>
            </a:r>
            <a:r>
              <a:rPr lang="en-AU" sz="2200" b="1" dirty="0">
                <a:solidFill>
                  <a:srgbClr val="9A470E"/>
                </a:solidFill>
              </a:rPr>
              <a:t>Jain </a:t>
            </a:r>
            <a:r>
              <a:rPr lang="en-AU" sz="2200" dirty="0"/>
              <a:t>sources (which ones?) attest that he renounced his empire and became a Jain monk. </a:t>
            </a:r>
          </a:p>
          <a:p>
            <a:pPr marL="627063" indent="-539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200" dirty="0">
                <a:solidFill>
                  <a:schemeClr val="accent5">
                    <a:lumMod val="75000"/>
                  </a:schemeClr>
                </a:solidFill>
              </a:rPr>
              <a:t>Personalities. </a:t>
            </a:r>
            <a:r>
              <a:rPr lang="en-AU" sz="2200" dirty="0"/>
              <a:t>Apparently, when very young, Maurya met Alexander the Great!</a:t>
            </a:r>
          </a:p>
          <a:p>
            <a:pPr marL="627063" indent="-539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200" b="1" dirty="0">
                <a:solidFill>
                  <a:schemeClr val="accent5">
                    <a:lumMod val="75000"/>
                  </a:schemeClr>
                </a:solidFill>
              </a:rPr>
              <a:t>Main Sources </a:t>
            </a:r>
            <a:r>
              <a:rPr lang="en-AU" sz="2200" i="1" dirty="0"/>
              <a:t> - </a:t>
            </a:r>
            <a:r>
              <a:rPr lang="en-AU" sz="2200" dirty="0"/>
              <a:t>Greek, Hindu, Buddhist and Jain texts. A quick googling reveals that he/they are mentioned in Hellenistic (4thC BCE) Megasthenes’ Indica and in the writings of Arrian of Nicomedia</a:t>
            </a:r>
          </a:p>
          <a:p>
            <a:pPr marL="627063" indent="-53975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sz="2200" dirty="0"/>
              <a:t>         In Greek and Latin works </a:t>
            </a:r>
            <a:r>
              <a:rPr lang="en-AU" sz="2200" b="1" dirty="0"/>
              <a:t>Maurya</a:t>
            </a:r>
            <a:r>
              <a:rPr lang="en-AU" sz="2200" dirty="0"/>
              <a:t> is referred to as </a:t>
            </a:r>
            <a:r>
              <a:rPr lang="en-AU" sz="2200" b="1" dirty="0"/>
              <a:t>Sandrokottos or Androcottus</a:t>
            </a:r>
            <a:r>
              <a:rPr lang="en-AU" sz="2200" dirty="0"/>
              <a:t>. </a:t>
            </a:r>
          </a:p>
          <a:p>
            <a:pPr marL="627063" indent="-539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200" b="1" dirty="0">
                <a:solidFill>
                  <a:schemeClr val="accent5">
                    <a:lumMod val="75000"/>
                  </a:schemeClr>
                </a:solidFill>
              </a:rPr>
              <a:t>Belief systems of the period </a:t>
            </a:r>
            <a:r>
              <a:rPr lang="en-AU" sz="2200" b="1" dirty="0">
                <a:solidFill>
                  <a:schemeClr val="accent6">
                    <a:lumMod val="50000"/>
                  </a:schemeClr>
                </a:solidFill>
              </a:rPr>
              <a:t>- </a:t>
            </a:r>
            <a:r>
              <a:rPr lang="en-AU" sz="2200" dirty="0"/>
              <a:t>Buddhism, Jainism and </a:t>
            </a:r>
            <a:r>
              <a:rPr lang="en-AU" sz="2200" dirty="0" err="1"/>
              <a:t>Ajivika</a:t>
            </a:r>
            <a:r>
              <a:rPr lang="en-AU" sz="2200" dirty="0"/>
              <a:t> gained  prominence along with the </a:t>
            </a:r>
            <a:r>
              <a:rPr lang="en-AU" sz="2200" b="1" dirty="0">
                <a:solidFill>
                  <a:srgbClr val="9A470E"/>
                </a:solidFill>
              </a:rPr>
              <a:t>Brahmanism</a:t>
            </a:r>
            <a:r>
              <a:rPr lang="en-AU" sz="2200" dirty="0"/>
              <a:t> traditions.</a:t>
            </a:r>
          </a:p>
          <a:p>
            <a:pPr marL="627063" indent="-53975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AU" sz="2200" b="1" dirty="0">
                <a:solidFill>
                  <a:schemeClr val="accent5">
                    <a:lumMod val="75000"/>
                  </a:schemeClr>
                </a:solidFill>
              </a:rPr>
              <a:t>… etcetera</a:t>
            </a:r>
            <a:r>
              <a:rPr lang="en-AU" sz="2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AU" sz="2200" dirty="0"/>
              <a:t>You will </a:t>
            </a:r>
            <a:r>
              <a:rPr lang="en-AU" sz="2200" b="1" i="1" dirty="0"/>
              <a:t>very gradually</a:t>
            </a:r>
            <a:r>
              <a:rPr lang="en-AU" sz="2200" dirty="0"/>
              <a:t> delve into some nitty gritty regarding </a:t>
            </a:r>
            <a:r>
              <a:rPr lang="en-AU" sz="2200" b="1" dirty="0"/>
              <a:t>beliefs and rituals</a:t>
            </a:r>
            <a:r>
              <a:rPr lang="en-AU" sz="2200" dirty="0"/>
              <a:t>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02B293-3510-496E-8B36-CF40B5FCA4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1" t="21620" r="7475"/>
          <a:stretch/>
        </p:blipFill>
        <p:spPr>
          <a:xfrm>
            <a:off x="650898" y="1302233"/>
            <a:ext cx="1812192" cy="1616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754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94" y="486224"/>
            <a:ext cx="6730738" cy="1325563"/>
          </a:xfrm>
        </p:spPr>
        <p:txBody>
          <a:bodyPr>
            <a:normAutofit fontScale="90000"/>
          </a:bodyPr>
          <a:lstStyle/>
          <a:p>
            <a:r>
              <a:rPr lang="en-AU" sz="2800" b="1" dirty="0"/>
              <a:t>Backgrounding continued</a:t>
            </a:r>
            <a:br>
              <a:rPr lang="en-AU" sz="2800" b="1" dirty="0"/>
            </a:br>
            <a:br>
              <a:rPr lang="en-AU" sz="2800" b="1" dirty="0"/>
            </a:br>
            <a:r>
              <a:rPr lang="en-AU" sz="2800" b="1" dirty="0">
                <a:solidFill>
                  <a:srgbClr val="C0004E"/>
                </a:solidFill>
              </a:rPr>
              <a:t>Keep/make a Glossary </a:t>
            </a:r>
            <a:r>
              <a:rPr lang="en-AU" sz="2800" b="1" i="1" u="sng" dirty="0">
                <a:solidFill>
                  <a:srgbClr val="C0004E"/>
                </a:solidFill>
              </a:rPr>
              <a:t>and</a:t>
            </a:r>
            <a:r>
              <a:rPr lang="en-AU" sz="2800" b="1" dirty="0">
                <a:solidFill>
                  <a:srgbClr val="C0004E"/>
                </a:solidFill>
              </a:rPr>
              <a:t> collect </a:t>
            </a:r>
            <a:br>
              <a:rPr lang="en-AU" sz="2800" b="1" dirty="0">
                <a:solidFill>
                  <a:srgbClr val="C0004E"/>
                </a:solidFill>
              </a:rPr>
            </a:br>
            <a:r>
              <a:rPr lang="en-AU" sz="2800" b="1" dirty="0">
                <a:solidFill>
                  <a:srgbClr val="C0004E"/>
                </a:solidFill>
              </a:rPr>
              <a:t>sources as you go!</a:t>
            </a:r>
            <a:br>
              <a:rPr lang="en-AU" sz="2800" b="1" dirty="0">
                <a:solidFill>
                  <a:srgbClr val="C0004E"/>
                </a:solidFill>
              </a:rPr>
            </a:br>
            <a:r>
              <a:rPr lang="en-AU" sz="2800" b="1" dirty="0">
                <a:solidFill>
                  <a:srgbClr val="C0004E"/>
                </a:solidFill>
              </a:rPr>
              <a:t> </a:t>
            </a:r>
            <a:br>
              <a:rPr lang="en-AU" sz="2800" b="1" dirty="0">
                <a:solidFill>
                  <a:srgbClr val="FF0000"/>
                </a:solidFill>
              </a:rPr>
            </a:br>
            <a:r>
              <a:rPr lang="en-AU" sz="2800" b="1" dirty="0"/>
              <a:t>– VIKINGS example</a:t>
            </a:r>
            <a:endParaRPr lang="en-AU" sz="2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5135" y="2411414"/>
            <a:ext cx="4058499" cy="4351338"/>
          </a:xfrm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>
            <a:normAutofit/>
          </a:bodyPr>
          <a:lstStyle/>
          <a:p>
            <a:r>
              <a:rPr lang="en-AU" sz="2400" i="1" u="sng" dirty="0" err="1">
                <a:hlinkClick r:id="rId2"/>
              </a:rPr>
              <a:t>Blót</a:t>
            </a:r>
            <a:r>
              <a:rPr lang="en-AU" sz="2400" i="1" dirty="0"/>
              <a:t>– </a:t>
            </a:r>
            <a:r>
              <a:rPr lang="en-AU" sz="2400" dirty="0"/>
              <a:t>sacrifice</a:t>
            </a:r>
          </a:p>
          <a:p>
            <a:r>
              <a:rPr lang="en-AU" sz="2400" dirty="0"/>
              <a:t>Odin</a:t>
            </a:r>
          </a:p>
          <a:p>
            <a:r>
              <a:rPr lang="en-AU" sz="2400" i="1" dirty="0" err="1"/>
              <a:t>forn</a:t>
            </a:r>
            <a:r>
              <a:rPr lang="en-AU" sz="2400" i="1" dirty="0"/>
              <a:t> </a:t>
            </a:r>
            <a:r>
              <a:rPr lang="en-AU" sz="2400" i="1" dirty="0" err="1"/>
              <a:t>sidr</a:t>
            </a:r>
            <a:r>
              <a:rPr lang="en-AU" sz="2400" i="1" dirty="0"/>
              <a:t> -</a:t>
            </a:r>
          </a:p>
          <a:p>
            <a:r>
              <a:rPr lang="en-AU" sz="2400" i="1" dirty="0" err="1"/>
              <a:t>nýr</a:t>
            </a:r>
            <a:r>
              <a:rPr lang="en-AU" sz="2400" i="1" dirty="0"/>
              <a:t> </a:t>
            </a:r>
            <a:r>
              <a:rPr lang="en-AU" sz="2400" i="1" dirty="0" err="1"/>
              <a:t>sidr</a:t>
            </a:r>
            <a:r>
              <a:rPr lang="en-AU" sz="2400" dirty="0"/>
              <a:t> -</a:t>
            </a:r>
            <a:endParaRPr lang="en-AU" sz="2400" i="1" dirty="0"/>
          </a:p>
          <a:p>
            <a:r>
              <a:rPr lang="en-AU" sz="2400" dirty="0"/>
              <a:t>Pagan -</a:t>
            </a:r>
          </a:p>
          <a:p>
            <a:r>
              <a:rPr lang="en-AU" sz="2400" i="1" dirty="0" err="1"/>
              <a:t>Gamla</a:t>
            </a:r>
            <a:r>
              <a:rPr lang="en-AU" sz="2400" i="1" dirty="0"/>
              <a:t> Uppsala –</a:t>
            </a:r>
          </a:p>
          <a:p>
            <a:r>
              <a:rPr lang="en-AU" sz="2400" i="1" dirty="0" err="1"/>
              <a:t>Seid</a:t>
            </a:r>
            <a:r>
              <a:rPr lang="en-AU" sz="2400" i="1" dirty="0"/>
              <a:t> –</a:t>
            </a:r>
          </a:p>
          <a:p>
            <a:r>
              <a:rPr lang="en-AU" sz="2400" dirty="0"/>
              <a:t>Divination - </a:t>
            </a:r>
          </a:p>
          <a:p>
            <a:r>
              <a:rPr lang="en-AU" sz="2400" dirty="0"/>
              <a:t>etc…</a:t>
            </a:r>
          </a:p>
          <a:p>
            <a:pPr marL="0" indent="0">
              <a:buNone/>
            </a:pPr>
            <a:endParaRPr lang="en-AU" sz="2400" dirty="0"/>
          </a:p>
        </p:txBody>
      </p:sp>
      <p:pic>
        <p:nvPicPr>
          <p:cNvPr id="1026" name="Picture 2" descr="Human sacrifices?">
            <a:extLst>
              <a:ext uri="{FF2B5EF4-FFF2-40B4-BE49-F238E27FC236}">
                <a16:creationId xmlns:a16="http://schemas.microsoft.com/office/drawing/2014/main" id="{2C16103C-47C6-47E4-B1F6-B004495D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91" y="2462311"/>
            <a:ext cx="6631003" cy="1933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42B80-1BB7-417E-807F-7350604A7A0F}"/>
              </a:ext>
            </a:extLst>
          </p:cNvPr>
          <p:cNvSpPr txBox="1"/>
          <p:nvPr/>
        </p:nvSpPr>
        <p:spPr>
          <a:xfrm>
            <a:off x="6095999" y="430987"/>
            <a:ext cx="59090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0" dirty="0">
                <a:solidFill>
                  <a:srgbClr val="000000"/>
                </a:solidFill>
                <a:effectLst/>
                <a:latin typeface="NationaleRegular"/>
              </a:rPr>
              <a:t>This scene carved onto a picture stone can be interpreted as a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NationaleRegular"/>
              </a:rPr>
              <a:t>blót</a:t>
            </a:r>
            <a:r>
              <a:rPr lang="en-AU" b="0" i="0" dirty="0">
                <a:solidFill>
                  <a:srgbClr val="000000"/>
                </a:solidFill>
                <a:effectLst/>
                <a:latin typeface="NationaleRegular"/>
              </a:rPr>
              <a:t> (sacrifice) to Odin. In the middle a person is apparently being sacrificed on an altar. A large bird of prey, possibly one of Odin’s ravens, hovers above. To the left another person has a noose around their neck and is hanging from a tree. Gotlandic picture stone from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NationaleRegular"/>
              </a:rPr>
              <a:t>Stora</a:t>
            </a:r>
            <a:r>
              <a:rPr lang="en-AU" b="0" i="0" dirty="0">
                <a:solidFill>
                  <a:srgbClr val="000000"/>
                </a:solidFill>
                <a:effectLst/>
                <a:latin typeface="NationaleRegular"/>
              </a:rPr>
              <a:t> Hammars I, in </a:t>
            </a:r>
            <a:r>
              <a:rPr lang="en-AU" b="0" i="0" dirty="0" err="1">
                <a:solidFill>
                  <a:srgbClr val="000000"/>
                </a:solidFill>
                <a:effectLst/>
                <a:latin typeface="NationaleRegular"/>
              </a:rPr>
              <a:t>Lärbro</a:t>
            </a:r>
            <a:r>
              <a:rPr lang="en-AU" b="0" i="0" dirty="0">
                <a:solidFill>
                  <a:srgbClr val="000000"/>
                </a:solidFill>
                <a:effectLst/>
                <a:latin typeface="NationaleRegular"/>
              </a:rPr>
              <a:t> parish, Sweden.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74C49-83C6-46B3-8DB2-CA02CC0EBF51}"/>
              </a:ext>
            </a:extLst>
          </p:cNvPr>
          <p:cNvSpPr txBox="1"/>
          <p:nvPr/>
        </p:nvSpPr>
        <p:spPr>
          <a:xfrm>
            <a:off x="6095998" y="4477980"/>
            <a:ext cx="56528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hlinkClick r:id="rId4"/>
              </a:rPr>
              <a:t>https://en.natmus.dk/historical-knowledge/denmark/prehistoric-period-until-1050-ad/the-viking-age/religion-magic-death-and-rituals/human-sacrifices/</a:t>
            </a:r>
            <a:r>
              <a:rPr lang="en-AU" dirty="0"/>
              <a:t> </a:t>
            </a:r>
            <a:r>
              <a:rPr lang="en-AU" dirty="0">
                <a:solidFill>
                  <a:srgbClr val="FF0000"/>
                </a:solidFill>
              </a:rPr>
              <a:t>Don’t just keep the URL. Save stress later, and immediately create your </a:t>
            </a:r>
            <a:r>
              <a:rPr lang="en-AU" dirty="0">
                <a:solidFill>
                  <a:srgbClr val="FF0000"/>
                </a:solidFill>
                <a:hlinkClick r:id="rId5"/>
              </a:rPr>
              <a:t>APA7 reference.</a:t>
            </a:r>
            <a:r>
              <a:rPr lang="en-AU" dirty="0">
                <a:solidFill>
                  <a:srgbClr val="FF0000"/>
                </a:solidFill>
              </a:rPr>
              <a:t> &lt;We’ll show you how, now.</a:t>
            </a:r>
            <a:endParaRPr lang="en-AU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5B3FC18-9E18-4A57-8B3E-BEBCC7CCD4A0}"/>
              </a:ext>
            </a:extLst>
          </p:cNvPr>
          <p:cNvSpPr/>
          <p:nvPr/>
        </p:nvSpPr>
        <p:spPr>
          <a:xfrm>
            <a:off x="2949020" y="1227132"/>
            <a:ext cx="2919260" cy="113988"/>
          </a:xfrm>
          <a:prstGeom prst="rightArrow">
            <a:avLst/>
          </a:prstGeom>
          <a:solidFill>
            <a:srgbClr val="C0004E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C0004E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6E3C5D-4ED0-4167-BF1D-710254F508D6}"/>
              </a:ext>
            </a:extLst>
          </p:cNvPr>
          <p:cNvGrpSpPr/>
          <p:nvPr/>
        </p:nvGrpSpPr>
        <p:grpSpPr>
          <a:xfrm>
            <a:off x="5844437" y="151593"/>
            <a:ext cx="6100200" cy="6259320"/>
            <a:chOff x="5844437" y="151593"/>
            <a:chExt cx="6100200" cy="625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43FDC0C-9BA4-4BA8-BAE1-420E40C2B33B}"/>
                    </a:ext>
                  </a:extLst>
                </p14:cNvPr>
                <p14:cNvContentPartPr/>
                <p14:nvPr/>
              </p14:nvContentPartPr>
              <p14:xfrm>
                <a:off x="5928677" y="151593"/>
                <a:ext cx="6015960" cy="6259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43FDC0C-9BA4-4BA8-BAE1-420E40C2B3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93037" y="115593"/>
                  <a:ext cx="6087600" cy="63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58787B-FCB5-45F1-A935-A5ED6D8457FD}"/>
                    </a:ext>
                  </a:extLst>
                </p14:cNvPr>
                <p14:cNvContentPartPr/>
                <p14:nvPr/>
              </p14:nvContentPartPr>
              <p14:xfrm>
                <a:off x="5844437" y="226113"/>
                <a:ext cx="87480" cy="5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58787B-FCB5-45F1-A935-A5ED6D8457F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08437" y="190113"/>
                  <a:ext cx="159120" cy="7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0243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kythos used in funerary rituals in ancient Greece - MAAS Collection">
            <a:extLst>
              <a:ext uri="{FF2B5EF4-FFF2-40B4-BE49-F238E27FC236}">
                <a16:creationId xmlns:a16="http://schemas.microsoft.com/office/drawing/2014/main" id="{24DBE758-5704-4038-823E-5E0A83679C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36" r="24792"/>
          <a:stretch/>
        </p:blipFill>
        <p:spPr bwMode="auto">
          <a:xfrm>
            <a:off x="2744414" y="1569453"/>
            <a:ext cx="2010467" cy="371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0EA7-FCF4-4B71-A49B-087B62A2D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0310" y="76314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sz="3200" b="1" dirty="0">
                <a:solidFill>
                  <a:schemeClr val="accent2">
                    <a:lumMod val="50000"/>
                  </a:schemeClr>
                </a:solidFill>
              </a:rPr>
              <a:t>Glossary  - focus on Athenians in the Archaic period</a:t>
            </a:r>
          </a:p>
          <a:p>
            <a:pPr marL="3317875" indent="-269875"/>
            <a:r>
              <a:rPr lang="en-AU" sz="2400" i="1" dirty="0"/>
              <a:t>lekythos</a:t>
            </a:r>
            <a:r>
              <a:rPr lang="en-AU" sz="2400" dirty="0"/>
              <a:t> (oil flask)</a:t>
            </a:r>
          </a:p>
          <a:p>
            <a:pPr marL="3317875" indent="-269875"/>
            <a:r>
              <a:rPr lang="en-AU" sz="2400" dirty="0"/>
              <a:t>funerary stele</a:t>
            </a:r>
          </a:p>
          <a:p>
            <a:pPr marL="3317875" indent="-269875"/>
            <a:r>
              <a:rPr lang="en-AU" sz="2400" dirty="0"/>
              <a:t>terracotta </a:t>
            </a:r>
            <a:r>
              <a:rPr lang="en-AU" sz="2400" i="1" dirty="0"/>
              <a:t>krater</a:t>
            </a:r>
          </a:p>
          <a:p>
            <a:pPr marL="3317875" indent="-269875"/>
            <a:r>
              <a:rPr lang="en-AU" sz="2400" i="1" dirty="0"/>
              <a:t>kouros</a:t>
            </a:r>
            <a:r>
              <a:rPr lang="en-AU" sz="2400" dirty="0"/>
              <a:t> (youth)</a:t>
            </a:r>
          </a:p>
          <a:p>
            <a:pPr marL="3317875" indent="-269875"/>
            <a:r>
              <a:rPr lang="en-AU" sz="2400" dirty="0"/>
              <a:t>Hades, Zeus, Poseidon</a:t>
            </a:r>
          </a:p>
          <a:p>
            <a:pPr marL="3317875" indent="-269875"/>
            <a:r>
              <a:rPr lang="en-AU" sz="2400" dirty="0"/>
              <a:t>The ‘</a:t>
            </a:r>
            <a:r>
              <a:rPr lang="en-AU" sz="2400" i="1" dirty="0"/>
              <a:t>psyche</a:t>
            </a:r>
            <a:r>
              <a:rPr lang="en-AU" sz="2400" dirty="0"/>
              <a:t>’</a:t>
            </a:r>
          </a:p>
          <a:p>
            <a:pPr marL="3317875" indent="-269875"/>
            <a:r>
              <a:rPr lang="en-AU" sz="2400" dirty="0"/>
              <a:t>1- </a:t>
            </a:r>
            <a:r>
              <a:rPr lang="en-AU" sz="2400" i="1" dirty="0"/>
              <a:t>prothesis </a:t>
            </a:r>
            <a:r>
              <a:rPr lang="en-AU" sz="2400" dirty="0"/>
              <a:t>(laying out of the body)</a:t>
            </a:r>
          </a:p>
          <a:p>
            <a:pPr marL="3317875" indent="-269875"/>
            <a:r>
              <a:rPr lang="en-AU" sz="2400" dirty="0"/>
              <a:t>2- </a:t>
            </a:r>
            <a:r>
              <a:rPr lang="en-AU" sz="2400" i="1" dirty="0" err="1"/>
              <a:t>ekphora</a:t>
            </a:r>
            <a:r>
              <a:rPr lang="en-AU" sz="2400" dirty="0"/>
              <a:t> (funeral procession)</a:t>
            </a:r>
          </a:p>
          <a:p>
            <a:pPr marL="3317875" indent="-269875"/>
            <a:r>
              <a:rPr lang="en-AU" sz="2400" dirty="0"/>
              <a:t>3- Lamentation of the Dead</a:t>
            </a:r>
          </a:p>
          <a:p>
            <a:pPr marL="3317875" indent="-269875"/>
            <a:r>
              <a:rPr lang="en-AU" sz="2400" dirty="0"/>
              <a:t>etcetera…</a:t>
            </a:r>
          </a:p>
        </p:txBody>
      </p:sp>
    </p:spTree>
    <p:extLst>
      <p:ext uri="{BB962C8B-B14F-4D97-AF65-F5344CB8AC3E}">
        <p14:creationId xmlns:p14="http://schemas.microsoft.com/office/powerpoint/2010/main" val="360705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0650" y="103188"/>
            <a:ext cx="9144000" cy="1847532"/>
          </a:xfrm>
        </p:spPr>
        <p:txBody>
          <a:bodyPr>
            <a:normAutofit/>
          </a:bodyPr>
          <a:lstStyle/>
          <a:p>
            <a:r>
              <a:rPr lang="en-AU" b="1" dirty="0"/>
              <a:t>Interment </a:t>
            </a:r>
            <a:r>
              <a:rPr lang="en-AU" dirty="0"/>
              <a:t>or</a:t>
            </a:r>
            <a:r>
              <a:rPr lang="en-AU" b="1" dirty="0"/>
              <a:t> Internment</a:t>
            </a:r>
            <a:r>
              <a:rPr lang="en-AU" dirty="0"/>
              <a:t>?</a:t>
            </a:r>
            <a:br>
              <a:rPr lang="en-AU" dirty="0"/>
            </a:br>
            <a:endParaRPr lang="en-AU" dirty="0"/>
          </a:p>
        </p:txBody>
      </p:sp>
      <p:pic>
        <p:nvPicPr>
          <p:cNvPr id="1026" name="Picture 2" descr="Did the United States put its own citizens in concentration camp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900" y="1269002"/>
            <a:ext cx="6337300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ss graves for coronavirus victims shouldn't come as a shock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91"/>
          <a:stretch/>
        </p:blipFill>
        <p:spPr bwMode="auto">
          <a:xfrm>
            <a:off x="283301" y="1269003"/>
            <a:ext cx="5267326" cy="475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48574" y="2490788"/>
            <a:ext cx="74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NYC 2020</a:t>
            </a:r>
          </a:p>
        </p:txBody>
      </p:sp>
    </p:spTree>
    <p:extLst>
      <p:ext uri="{BB962C8B-B14F-4D97-AF65-F5344CB8AC3E}">
        <p14:creationId xmlns:p14="http://schemas.microsoft.com/office/powerpoint/2010/main" val="2319279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56673E-FE5F-488F-9F5F-A5F73326202A}"/>
              </a:ext>
            </a:extLst>
          </p:cNvPr>
          <p:cNvSpPr txBox="1"/>
          <p:nvPr/>
        </p:nvSpPr>
        <p:spPr>
          <a:xfrm>
            <a:off x="718457" y="974044"/>
            <a:ext cx="10755086" cy="2066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AU" sz="6000" b="1" dirty="0">
                <a:solidFill>
                  <a:srgbClr val="9A470E"/>
                </a:solidFill>
                <a:latin typeface="Always In My Heart" panose="02000603000000000000" pitchFamily="2" charset="0"/>
                <a:ea typeface="Always In My Heart" panose="02000603000000000000" pitchFamily="2" charset="0"/>
                <a:cs typeface="Arial" panose="020B0604020202020204" pitchFamily="34" charset="0"/>
              </a:rPr>
              <a:t>Beliefs, rituals and funerary practices? Define and explain.</a:t>
            </a:r>
            <a:endParaRPr lang="en-AU" sz="6000" b="1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911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899" y="187099"/>
            <a:ext cx="12112101" cy="6640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A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black text is straight from the task sheet.</a:t>
            </a:r>
            <a:endParaRPr lang="en-AU" sz="3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To complete this investigation you must: </a:t>
            </a:r>
            <a:endParaRPr lang="en-AU" sz="24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"/>
            </a:pP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identify, locate and organise a total of </a:t>
            </a: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4-6 relevant sources 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that relate to the </a:t>
            </a: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beliefs, rituals and funerary practices 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of your chosen civilisation (both primary and secondary sources and demonstrate different perspectives) </a:t>
            </a: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"/>
            </a:pPr>
            <a:endParaRPr lang="en-AU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050"/>
            </a:pPr>
            <a:endParaRPr lang="en-AU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spcAft>
                <a:spcPts val="0"/>
              </a:spcAft>
              <a:buSzPts val="1050"/>
              <a:buFont typeface="Arial" panose="020B0604020202020204" pitchFamily="34" charset="0"/>
              <a:buChar char="•"/>
            </a:pPr>
            <a:r>
              <a:rPr lang="en-AU" sz="2000" b="1" dirty="0">
                <a:solidFill>
                  <a:srgbClr val="9A470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What should your sources have in common?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SzPts val="1050"/>
            </a:pPr>
            <a:r>
              <a:rPr lang="en-AU" sz="2000" b="1" i="1" dirty="0">
                <a:solidFill>
                  <a:srgbClr val="9A470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Note that funerary practices = only one possible link between your sources. 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buSzPts val="1050"/>
            </a:pPr>
            <a:r>
              <a:rPr lang="en-AU" sz="2000" b="1" i="1" dirty="0">
                <a:solidFill>
                  <a:srgbClr val="9A470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You can delve into beliefs generally, or perhaps rituals might be your key focus </a:t>
            </a:r>
          </a:p>
          <a:p>
            <a:pPr marL="268288" lvl="0">
              <a:lnSpc>
                <a:spcPct val="150000"/>
              </a:lnSpc>
              <a:spcAft>
                <a:spcPts val="0"/>
              </a:spcAft>
              <a:buSzPts val="1050"/>
            </a:pPr>
            <a:r>
              <a:rPr lang="en-AU" sz="2000" dirty="0">
                <a:solidFill>
                  <a:srgbClr val="9A470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Sticking to ONE aspect of their belief/religious systems can make it easier – </a:t>
            </a:r>
            <a:r>
              <a:rPr lang="en-AU" sz="2000" b="1" dirty="0">
                <a:solidFill>
                  <a:srgbClr val="9A470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funerary</a:t>
            </a:r>
            <a:r>
              <a:rPr lang="en-AU" sz="2000" dirty="0">
                <a:solidFill>
                  <a:srgbClr val="9A470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for example. Most students wisely choose to hone in on funerary beliefs and practices.</a:t>
            </a:r>
          </a:p>
          <a:p>
            <a:pPr marL="268288" lvl="0">
              <a:lnSpc>
                <a:spcPct val="150000"/>
              </a:lnSpc>
              <a:spcAft>
                <a:spcPts val="0"/>
              </a:spcAft>
              <a:buSzPts val="1050"/>
            </a:pPr>
            <a:r>
              <a:rPr lang="en-AU" sz="2000" dirty="0">
                <a:solidFill>
                  <a:srgbClr val="0043C8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e.g. 4-5 Celtic rituals revealing their beliefs about and attitudes to birth, marriage and death </a:t>
            </a:r>
          </a:p>
          <a:p>
            <a:pPr marL="268288" lvl="0">
              <a:lnSpc>
                <a:spcPct val="150000"/>
              </a:lnSpc>
              <a:spcAft>
                <a:spcPts val="0"/>
              </a:spcAft>
              <a:buSzPts val="1050"/>
            </a:pPr>
            <a:r>
              <a:rPr lang="en-AU" sz="2000" dirty="0">
                <a:solidFill>
                  <a:srgbClr val="0043C8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e.g. 4-5 sources related to Spartan rituals: 1 funerary, 2 diff perspectives on the role of the Kyrpteia, 2 RE infanticide. </a:t>
            </a:r>
            <a:r>
              <a:rPr lang="en-AU" sz="2000" dirty="0">
                <a:solidFill>
                  <a:srgbClr val="9A470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Do you see what I mean? </a:t>
            </a:r>
          </a:p>
          <a:p>
            <a:pPr marL="268288" lvl="0">
              <a:lnSpc>
                <a:spcPct val="150000"/>
              </a:lnSpc>
              <a:spcAft>
                <a:spcPts val="0"/>
              </a:spcAft>
              <a:buSzPts val="1050"/>
            </a:pPr>
            <a:r>
              <a:rPr lang="en-AU" sz="2000" dirty="0">
                <a:solidFill>
                  <a:srgbClr val="9A470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                                    </a:t>
            </a:r>
            <a:endParaRPr lang="en-AU" sz="20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92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08F127-81B2-4B02-BB2A-E021D6AA59AF}"/>
              </a:ext>
            </a:extLst>
          </p:cNvPr>
          <p:cNvSpPr txBox="1"/>
          <p:nvPr/>
        </p:nvSpPr>
        <p:spPr>
          <a:xfrm>
            <a:off x="1618694" y="808630"/>
            <a:ext cx="874154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"/>
            </a:pP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devise a key inquiry question and 3-5 sub-questions 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 help drive your research</a:t>
            </a:r>
          </a:p>
          <a:p>
            <a:pPr lvl="0">
              <a:spcAft>
                <a:spcPts val="0"/>
              </a:spcAft>
              <a:buSzPts val="1050"/>
            </a:pPr>
            <a:endParaRPr lang="en-AU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"/>
            </a:pPr>
            <a:r>
              <a:rPr lang="en-AU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FIA2 no longer requires a Rationale </a:t>
            </a:r>
          </a:p>
          <a:p>
            <a:pPr marL="269875" lvl="0">
              <a:spcAft>
                <a:spcPts val="0"/>
              </a:spcAft>
              <a:buSzPts val="1050"/>
            </a:pPr>
            <a:r>
              <a:rPr lang="en-AU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create a rationale </a:t>
            </a:r>
            <a:r>
              <a:rPr lang="en-A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(with a paragraph structure) that explains the thinking behind your topic, e.g. topic choice, origins of questions, possible hypothesis, choice of sources (</a:t>
            </a:r>
            <a:r>
              <a:rPr lang="en-AU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200 – 300 words</a:t>
            </a:r>
            <a:r>
              <a:rPr lang="en-AU" sz="2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 									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		                                                             </a:t>
            </a:r>
            <a:r>
              <a:rPr lang="en-AU" sz="24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AU" sz="24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050"/>
            </a:pPr>
            <a:endParaRPr lang="en-AU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SzPts val="1050"/>
            </a:pP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AU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BC30B6-E0E1-4050-8C1B-AE632D72352E}"/>
              </a:ext>
            </a:extLst>
          </p:cNvPr>
          <p:cNvSpPr txBox="1"/>
          <p:nvPr/>
        </p:nvSpPr>
        <p:spPr>
          <a:xfrm>
            <a:off x="636973" y="219266"/>
            <a:ext cx="71332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From the task sheet, continued…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9245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27558" y="3567499"/>
            <a:ext cx="974812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"/>
            </a:pP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create a critical summary of evidence 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reflecting on: the decisions, judgments and/or conclusions that have been made (</a:t>
            </a: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200 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– </a:t>
            </a: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300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words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</a:p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"/>
            </a:pPr>
            <a:r>
              <a:rPr lang="en-AU" sz="24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referencing system to acknowledge sources (including a reference list) – </a:t>
            </a:r>
            <a:r>
              <a:rPr lang="en-AU" sz="2400" dirty="0">
                <a:solidFill>
                  <a:srgbClr val="9A470E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APA 7.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1132061" y="181957"/>
            <a:ext cx="923343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SzPts val="1050"/>
              <a:buFont typeface="Symbol" panose="05050102010706020507" pitchFamily="18" charset="2"/>
              <a:buChar char=""/>
            </a:pP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develop 4-6 source analyses 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where emphasis is given to analysing the origin, purpose and context of historical evidence, </a:t>
            </a:r>
            <a:r>
              <a:rPr lang="en-AU" sz="2400" i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and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evaluate historical sources and evidence </a:t>
            </a:r>
            <a:r>
              <a:rPr lang="en-AU" sz="2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to show understanding of perspectives and interpretations (</a:t>
            </a: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800 – 1000 words </a:t>
            </a:r>
          </a:p>
          <a:p>
            <a:pPr lvl="0">
              <a:spcAft>
                <a:spcPts val="0"/>
              </a:spcAft>
              <a:buSzPts val="1050"/>
            </a:pPr>
            <a:r>
              <a:rPr lang="en-AU" sz="2400" b="1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</a:t>
            </a:r>
            <a:r>
              <a:rPr lang="en-AU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This can be in dot point form – I would prefer not (reason:</a:t>
            </a:r>
          </a:p>
          <a:p>
            <a:pPr lvl="0">
              <a:spcAft>
                <a:spcPts val="0"/>
              </a:spcAft>
              <a:buSzPts val="1050"/>
            </a:pPr>
            <a:r>
              <a:rPr lang="en-AU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building skills for the FIA3) but this is your choice.</a:t>
            </a:r>
          </a:p>
          <a:p>
            <a:pPr lvl="0">
              <a:spcAft>
                <a:spcPts val="0"/>
              </a:spcAft>
              <a:buSzPts val="1050"/>
            </a:pPr>
            <a:r>
              <a:rPr lang="en-AU" sz="2400" dirty="0">
                <a:solidFill>
                  <a:srgbClr val="0070C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   Note: Your Critical Summary cannot be presented in dot-points.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27D932-6C2A-4520-9894-FAD1884994C1}"/>
              </a:ext>
            </a:extLst>
          </p:cNvPr>
          <p:cNvSpPr/>
          <p:nvPr/>
        </p:nvSpPr>
        <p:spPr>
          <a:xfrm>
            <a:off x="188595" y="181957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9217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40B7-7ADE-459B-913B-471659AE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3486" y="616863"/>
            <a:ext cx="12038121" cy="1325563"/>
          </a:xfrm>
        </p:spPr>
        <p:txBody>
          <a:bodyPr>
            <a:noAutofit/>
          </a:bodyPr>
          <a:lstStyle/>
          <a:p>
            <a:pPr algn="ctr"/>
            <a:r>
              <a:rPr lang="en-AU" sz="5400" b="1" dirty="0"/>
              <a:t>BACKGROUNDING YOUR FIA2</a:t>
            </a:r>
            <a:br>
              <a:rPr lang="en-AU" sz="5400" b="1" dirty="0"/>
            </a:br>
            <a:endParaRPr lang="en-AU" sz="5400" b="1" dirty="0"/>
          </a:p>
        </p:txBody>
      </p:sp>
      <p:pic>
        <p:nvPicPr>
          <p:cNvPr id="1026" name="Picture 2" descr="Artistic reconstruction of a burial ceremony in Celtic Galicia: the ...">
            <a:extLst>
              <a:ext uri="{FF2B5EF4-FFF2-40B4-BE49-F238E27FC236}">
                <a16:creationId xmlns:a16="http://schemas.microsoft.com/office/drawing/2014/main" id="{16777869-8094-475E-A9C6-037DDDBE5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260" y="1279645"/>
            <a:ext cx="7698631" cy="526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86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56" y="185838"/>
            <a:ext cx="9734375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AU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AU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When you </a:t>
            </a:r>
            <a:r>
              <a:rPr lang="en-AU" sz="2400" b="0" i="0" dirty="0">
                <a:solidFill>
                  <a:schemeClr val="accent6"/>
                </a:solidFill>
                <a:effectLst/>
                <a:latin typeface="Verdana" panose="020B0604030504040204" pitchFamily="34" charset="0"/>
              </a:rPr>
              <a:t>analyse evidence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from </a:t>
            </a:r>
            <a:r>
              <a:rPr lang="en-AU" sz="2400" b="0" i="0" dirty="0">
                <a:solidFill>
                  <a:schemeClr val="accent6"/>
                </a:solidFill>
                <a:effectLst/>
                <a:latin typeface="Verdana" panose="020B0604030504040204" pitchFamily="34" charset="0"/>
              </a:rPr>
              <a:t>historical sources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to show understanding, </a:t>
            </a:r>
            <a:r>
              <a:rPr lang="en-AU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you need to </a:t>
            </a:r>
            <a:r>
              <a:rPr lang="en-AU" sz="2400" b="0" i="0" dirty="0">
                <a:solidFill>
                  <a:srgbClr val="6D6F71"/>
                </a:solidFill>
                <a:effectLst/>
                <a:latin typeface="Verdana" panose="020B0604030504040204" pitchFamily="34" charset="0"/>
              </a:rPr>
              <a:t>identify</a:t>
            </a:r>
            <a:r>
              <a:rPr lang="en-AU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the features, which may include </a:t>
            </a:r>
            <a:r>
              <a:rPr lang="en-AU" sz="2400" b="1" i="1" u="sng" dirty="0">
                <a:solidFill>
                  <a:schemeClr val="accent6"/>
                </a:solidFill>
                <a:effectLst/>
                <a:latin typeface="Verdana" panose="020B0604030504040204" pitchFamily="34" charset="0"/>
              </a:rPr>
              <a:t>origin, motive, audience, perspective, context, </a:t>
            </a:r>
            <a:r>
              <a:rPr lang="en-AU" sz="2400" b="1" i="1" u="sng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and explicit and implicit meanings</a:t>
            </a:r>
            <a:r>
              <a:rPr lang="en-AU" sz="2400" b="1" i="0" dirty="0">
                <a:solidFill>
                  <a:schemeClr val="accent6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endParaRPr lang="en-AU" sz="2400" b="1" dirty="0">
              <a:solidFill>
                <a:schemeClr val="accent6"/>
              </a:solidFill>
              <a:latin typeface="Verdana" panose="020B0604030504040204" pitchFamily="34" charset="0"/>
            </a:endParaRPr>
          </a:p>
          <a:p>
            <a:endParaRPr lang="en-AU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AU" sz="24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Use this information to </a:t>
            </a:r>
            <a:r>
              <a:rPr lang="en-AU" sz="2400" b="1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breakdown, examine and  interpret the features of the sources. </a:t>
            </a:r>
          </a:p>
          <a:p>
            <a:endParaRPr lang="en-AU" sz="2400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endParaRPr lang="en-AU" sz="2400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AU" sz="2400" b="1" dirty="0">
                <a:solidFill>
                  <a:srgbClr val="333333"/>
                </a:solidFill>
                <a:latin typeface="Verdana" panose="020B0604030504040204" pitchFamily="34" charset="0"/>
              </a:rPr>
              <a:t>Let’s look at THE PROCESS before </a:t>
            </a:r>
            <a:r>
              <a:rPr lang="en-AU" sz="2400" b="1" dirty="0">
                <a:solidFill>
                  <a:srgbClr val="FF0000"/>
                </a:solidFill>
                <a:latin typeface="Verdana" panose="020B0604030504040204" pitchFamily="34" charset="0"/>
              </a:rPr>
              <a:t>dissecting a source together</a:t>
            </a:r>
            <a:r>
              <a:rPr lang="en-AU" sz="2400" b="1" dirty="0">
                <a:solidFill>
                  <a:srgbClr val="333333"/>
                </a:solidFill>
                <a:latin typeface="Verdana" panose="020B0604030504040204" pitchFamily="34" charset="0"/>
                <a:sym typeface="Wingdings" panose="05000000000000000000" pitchFamily="2" charset="2"/>
              </a:rPr>
              <a:t></a:t>
            </a:r>
            <a:endParaRPr lang="en-AU" sz="2400" b="1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387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891" y="235132"/>
            <a:ext cx="11286307" cy="1846217"/>
          </a:xfrm>
          <a:solidFill>
            <a:srgbClr val="002060"/>
          </a:solidFill>
        </p:spPr>
        <p:txBody>
          <a:bodyPr>
            <a:noAutofit/>
          </a:bodyPr>
          <a:lstStyle/>
          <a:p>
            <a:br>
              <a:rPr lang="en-AU" sz="2800" dirty="0">
                <a:solidFill>
                  <a:srgbClr val="002060"/>
                </a:solidFill>
              </a:rPr>
            </a:br>
            <a:r>
              <a:rPr lang="en-AU" sz="2800" dirty="0">
                <a:solidFill>
                  <a:schemeClr val="bg1"/>
                </a:solidFill>
              </a:rPr>
              <a:t>1</a:t>
            </a:r>
            <a:r>
              <a:rPr lang="en-AU" sz="3200" b="1" dirty="0">
                <a:solidFill>
                  <a:schemeClr val="bg1"/>
                </a:solidFill>
              </a:rPr>
              <a:t>. Naturally, you begin with general, background reading -</a:t>
            </a:r>
            <a:br>
              <a:rPr lang="en-AU" sz="3200" b="1" dirty="0">
                <a:solidFill>
                  <a:schemeClr val="bg1"/>
                </a:solidFill>
              </a:rPr>
            </a:br>
            <a:r>
              <a:rPr lang="en-AU" sz="3200" b="1" dirty="0">
                <a:solidFill>
                  <a:schemeClr val="bg1"/>
                </a:solidFill>
              </a:rPr>
              <a:t>    Familiarise yourself with the general topic and its vocabulary</a:t>
            </a:r>
            <a:br>
              <a:rPr lang="en-AU" sz="3200" b="1" dirty="0">
                <a:solidFill>
                  <a:schemeClr val="bg1"/>
                </a:solidFill>
              </a:rPr>
            </a:br>
            <a:r>
              <a:rPr lang="en-AU" sz="3200" b="1" dirty="0">
                <a:solidFill>
                  <a:schemeClr val="bg1"/>
                </a:solidFill>
              </a:rPr>
              <a:t>   </a:t>
            </a:r>
            <a:r>
              <a:rPr lang="en-AU" sz="2800" b="1" dirty="0">
                <a:solidFill>
                  <a:schemeClr val="bg1"/>
                </a:solidFill>
              </a:rPr>
              <a:t>(You are answering ‘definitions’ questions, basically – See next slide) </a:t>
            </a:r>
            <a:br>
              <a:rPr lang="en-AU" sz="2800" dirty="0">
                <a:solidFill>
                  <a:schemeClr val="bg1"/>
                </a:solidFill>
              </a:rPr>
            </a:br>
            <a:r>
              <a:rPr lang="en-AU" sz="2800" dirty="0">
                <a:solidFill>
                  <a:schemeClr val="bg1"/>
                </a:solidFill>
              </a:rPr>
              <a:t>   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ACB54D-5E70-4723-831C-E8EA69538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047551"/>
              </p:ext>
            </p:extLst>
          </p:nvPr>
        </p:nvGraphicFramePr>
        <p:xfrm>
          <a:off x="735874" y="2306583"/>
          <a:ext cx="10720251" cy="46939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720251">
                  <a:extLst>
                    <a:ext uri="{9D8B030D-6E8A-4147-A177-3AD203B41FA5}">
                      <a16:colId xmlns:a16="http://schemas.microsoft.com/office/drawing/2014/main" val="3511174214"/>
                    </a:ext>
                  </a:extLst>
                </a:gridCol>
              </a:tblGrid>
              <a:tr h="1171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AU" sz="2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Ask yourself, what basic info do I </a:t>
                      </a:r>
                      <a:r>
                        <a:rPr lang="en-AU" sz="2800" u="sng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need</a:t>
                      </a:r>
                      <a:r>
                        <a:rPr lang="en-AU" sz="28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at this point?</a:t>
                      </a:r>
                    </a:p>
                    <a:p>
                      <a:pPr marL="514350" indent="-5143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key words, names of people, names of eras/periods and the time frame </a:t>
                      </a:r>
                    </a:p>
                    <a:p>
                      <a:pPr marL="514350" indent="-5143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</a:rPr>
                        <a:t>geographical constraints </a:t>
                      </a:r>
                    </a:p>
                    <a:p>
                      <a:pPr marL="514350" indent="-51435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AU" sz="28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the key concepts need defining – 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2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      e.g.’</a:t>
                      </a:r>
                      <a:r>
                        <a:rPr lang="en-AU" sz="28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viking</a:t>
                      </a:r>
                      <a:r>
                        <a:rPr lang="en-AU" sz="2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’, ‘</a:t>
                      </a:r>
                      <a:r>
                        <a:rPr lang="en-AU" sz="2800" b="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Vahöll</a:t>
                      </a:r>
                      <a:r>
                        <a:rPr lang="en-AU" sz="2800" b="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lt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, ‘Odin’, ‘Valkyries’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endParaRPr lang="en-AU" sz="800" b="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AU" sz="2600" b="1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Times" panose="02020603050405020304" pitchFamily="18" charset="0"/>
                          <a:cs typeface="Times New Roman" panose="02020603050405020304" pitchFamily="18" charset="0"/>
                        </a:rPr>
                        <a:t>Choose one of two ‘cultures’ provided by your teacher. You have 8 minutes to conduct some general research on that one. Feed back your ‘basic’ learnings, facts…Who were they? Key features. Where were they settled? etc.</a:t>
                      </a:r>
                    </a:p>
                    <a:p>
                      <a:pPr marL="342900" indent="-342900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AU" sz="28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Times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5432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731296-E9D8-4873-ACFC-62BB2447B7D0}"/>
              </a:ext>
            </a:extLst>
          </p:cNvPr>
          <p:cNvSpPr txBox="1"/>
          <p:nvPr/>
        </p:nvSpPr>
        <p:spPr>
          <a:xfrm rot="396977">
            <a:off x="10817481" y="3438422"/>
            <a:ext cx="20343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solidFill>
                  <a:srgbClr val="C00000"/>
                </a:solidFill>
              </a:rPr>
              <a:t>Who? </a:t>
            </a:r>
          </a:p>
          <a:p>
            <a:r>
              <a:rPr lang="en-AU" sz="2400" b="1" dirty="0">
                <a:solidFill>
                  <a:srgbClr val="C00000"/>
                </a:solidFill>
              </a:rPr>
              <a:t>What? </a:t>
            </a:r>
          </a:p>
          <a:p>
            <a:r>
              <a:rPr lang="en-AU" sz="2400" b="1" dirty="0">
                <a:solidFill>
                  <a:srgbClr val="C00000"/>
                </a:solidFill>
              </a:rPr>
              <a:t>When? </a:t>
            </a:r>
          </a:p>
          <a:p>
            <a:r>
              <a:rPr lang="en-AU" sz="2400" b="1" dirty="0">
                <a:solidFill>
                  <a:srgbClr val="C00000"/>
                </a:solidFill>
              </a:rPr>
              <a:t>Where?</a:t>
            </a:r>
          </a:p>
        </p:txBody>
      </p:sp>
    </p:spTree>
    <p:extLst>
      <p:ext uri="{BB962C8B-B14F-4D97-AF65-F5344CB8AC3E}">
        <p14:creationId xmlns:p14="http://schemas.microsoft.com/office/powerpoint/2010/main" val="429466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</TotalTime>
  <Words>1040</Words>
  <Application>Microsoft Office PowerPoint</Application>
  <PresentationFormat>Widescreen</PresentationFormat>
  <Paragraphs>81</Paragraphs>
  <Slides>13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Always In My Heart</vt:lpstr>
      <vt:lpstr>NationaleRegular</vt:lpstr>
      <vt:lpstr>Arial</vt:lpstr>
      <vt:lpstr>Calibri</vt:lpstr>
      <vt:lpstr>Calibri Light</vt:lpstr>
      <vt:lpstr>Symbol</vt:lpstr>
      <vt:lpstr>Verdana</vt:lpstr>
      <vt:lpstr>Wingdings</vt:lpstr>
      <vt:lpstr>Office Theme</vt:lpstr>
      <vt:lpstr>PowerPoint Presentation</vt:lpstr>
      <vt:lpstr>Interment or Internment? </vt:lpstr>
      <vt:lpstr>PowerPoint Presentation</vt:lpstr>
      <vt:lpstr>PowerPoint Presentation</vt:lpstr>
      <vt:lpstr>PowerPoint Presentation</vt:lpstr>
      <vt:lpstr>PowerPoint Presentation</vt:lpstr>
      <vt:lpstr>BACKGROUNDING YOUR FIA2 </vt:lpstr>
      <vt:lpstr>PowerPoint Presentation</vt:lpstr>
      <vt:lpstr> 1. Naturally, you begin with general, background reading -     Familiarise yourself with the general topic and its vocabulary    (You are answering ‘definitions’ questions, basically – See next slide)      </vt:lpstr>
      <vt:lpstr>PowerPoint Presentation</vt:lpstr>
      <vt:lpstr>PowerPoint Presentation</vt:lpstr>
      <vt:lpstr>Backgrounding continued  Keep/make a Glossary and collect  sources as you go!   – VIKINGS example</vt:lpstr>
      <vt:lpstr>PowerPoint Presentation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Interment versus Internment: What does each word mean?</dc:title>
  <dc:creator>KUSKOPF, Melanie (mkusk2)</dc:creator>
  <cp:lastModifiedBy>KUSKOPF, Melanie (mkusk2)</cp:lastModifiedBy>
  <cp:revision>33</cp:revision>
  <dcterms:created xsi:type="dcterms:W3CDTF">2020-05-13T22:56:19Z</dcterms:created>
  <dcterms:modified xsi:type="dcterms:W3CDTF">2025-03-22T22:57:41Z</dcterms:modified>
</cp:coreProperties>
</file>