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78" r:id="rId4"/>
    <p:sldId id="273" r:id="rId5"/>
    <p:sldId id="258" r:id="rId6"/>
    <p:sldId id="259" r:id="rId7"/>
    <p:sldId id="263" r:id="rId8"/>
    <p:sldId id="275" r:id="rId9"/>
    <p:sldId id="276" r:id="rId10"/>
    <p:sldId id="271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144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97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10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9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7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4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0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01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42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oKDf-JvKDo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://www.baileybio.com/plogger/images/ap_biology/animal_diversity_project_-_must_cite_your_textbook_/mammals_-_nephron.jpg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http://www.baileybio.com/plogger/images/ap_biology/animal_diversity_project_-_must_cite_your_textbook_/mammals_-_nephron.jpg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Excretory system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Year 11 Biology</a:t>
            </a:r>
          </a:p>
          <a:p>
            <a:r>
              <a:rPr lang="en-AU" dirty="0" smtClean="0"/>
              <a:t>Bremer SHS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29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 FOR UNDERSTANDING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786" y="1941246"/>
            <a:ext cx="5445374" cy="25373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5110" y="4822252"/>
            <a:ext cx="8198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 smtClean="0"/>
              <a:t>Identify which column on the table is associated with substance concentration in the Bowman’s capsule and which is associated with the renal vein 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 smtClean="0"/>
              <a:t>Identify the amount of sodium filtered by the kidneys per day.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 smtClean="0"/>
              <a:t>Calculate the average amount of water filtered by the kidneys in a week.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 smtClean="0"/>
              <a:t>Calculate the total concentration of substances in the urine per litre of water.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 smtClean="0"/>
              <a:t>Explain why more urine is produced in winter compared to summer.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87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 for understanding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242" y="4703998"/>
            <a:ext cx="8295594" cy="1964657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1. Calculate the mean for each of the independent variables. </a:t>
            </a:r>
          </a:p>
          <a:p>
            <a:r>
              <a:rPr lang="en-AU" dirty="0" smtClean="0"/>
              <a:t>2. Identify the independent variable with the highest variation in data. Justify your response by referring to data. </a:t>
            </a:r>
          </a:p>
          <a:p>
            <a:r>
              <a:rPr lang="en-AU" dirty="0" smtClean="0"/>
              <a:t>3. Suggest what the p-value for the data indicates.</a:t>
            </a:r>
          </a:p>
          <a:p>
            <a:r>
              <a:rPr lang="en-AU" dirty="0" smtClean="0"/>
              <a:t>4. Contrast the amount of potassium that is filtered with the amount of potassium reabsorbed. 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531876"/>
              </p:ext>
            </p:extLst>
          </p:nvPr>
        </p:nvGraphicFramePr>
        <p:xfrm>
          <a:off x="572655" y="2151950"/>
          <a:ext cx="5366328" cy="2401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63">
                  <a:extLst>
                    <a:ext uri="{9D8B030D-6E8A-4147-A177-3AD203B41FA5}">
                      <a16:colId xmlns:a16="http://schemas.microsoft.com/office/drawing/2014/main" val="1132873367"/>
                    </a:ext>
                  </a:extLst>
                </a:gridCol>
                <a:gridCol w="1925165">
                  <a:extLst>
                    <a:ext uri="{9D8B030D-6E8A-4147-A177-3AD203B41FA5}">
                      <a16:colId xmlns:a16="http://schemas.microsoft.com/office/drawing/2014/main" val="1271783429"/>
                    </a:ext>
                  </a:extLst>
                </a:gridCol>
                <a:gridCol w="2332800">
                  <a:extLst>
                    <a:ext uri="{9D8B030D-6E8A-4147-A177-3AD203B41FA5}">
                      <a16:colId xmlns:a16="http://schemas.microsoft.com/office/drawing/2014/main" val="403066657"/>
                    </a:ext>
                  </a:extLst>
                </a:gridCol>
              </a:tblGrid>
              <a:tr h="573003"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Amount filtered (g)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Amount reabsorbed</a:t>
                      </a:r>
                      <a:r>
                        <a:rPr lang="en-AU" sz="1600" baseline="0" dirty="0" smtClean="0"/>
                        <a:t> (g)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563100"/>
                  </a:ext>
                </a:extLst>
              </a:tr>
              <a:tr h="331978">
                <a:tc>
                  <a:txBody>
                    <a:bodyPr/>
                    <a:lstStyle/>
                    <a:p>
                      <a:r>
                        <a:rPr lang="en-AU" dirty="0" smtClean="0"/>
                        <a:t>Patient</a:t>
                      </a:r>
                      <a:r>
                        <a:rPr lang="en-AU" baseline="0" dirty="0" smtClean="0"/>
                        <a:t> 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7766"/>
                  </a:ext>
                </a:extLst>
              </a:tr>
              <a:tr h="331978">
                <a:tc>
                  <a:txBody>
                    <a:bodyPr/>
                    <a:lstStyle/>
                    <a:p>
                      <a:r>
                        <a:rPr lang="en-AU" dirty="0" smtClean="0"/>
                        <a:t>Patient</a:t>
                      </a:r>
                      <a:r>
                        <a:rPr lang="en-AU" baseline="0" dirty="0" smtClean="0"/>
                        <a:t> 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2037"/>
                  </a:ext>
                </a:extLst>
              </a:tr>
              <a:tr h="331978">
                <a:tc>
                  <a:txBody>
                    <a:bodyPr/>
                    <a:lstStyle/>
                    <a:p>
                      <a:r>
                        <a:rPr lang="en-AU" dirty="0" smtClean="0"/>
                        <a:t>Patient 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236356"/>
                  </a:ext>
                </a:extLst>
              </a:tr>
              <a:tr h="331978">
                <a:tc>
                  <a:txBody>
                    <a:bodyPr/>
                    <a:lstStyle/>
                    <a:p>
                      <a:r>
                        <a:rPr lang="en-AU" dirty="0" smtClean="0"/>
                        <a:t>Patient 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20584"/>
                  </a:ext>
                </a:extLst>
              </a:tr>
              <a:tr h="331978">
                <a:tc>
                  <a:txBody>
                    <a:bodyPr/>
                    <a:lstStyle/>
                    <a:p>
                      <a:r>
                        <a:rPr lang="en-AU" dirty="0" smtClean="0"/>
                        <a:t>Patient 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24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793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1242" y="1782618"/>
            <a:ext cx="445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smtClean="0"/>
              <a:t>Table 1 – concentration of potassium in kidney</a:t>
            </a:r>
            <a:endParaRPr lang="en-AU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185525" y="1823063"/>
            <a:ext cx="2814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 smtClean="0"/>
              <a:t>Table 2 – standard deviation and p value for concentration of potassium in the kidney</a:t>
            </a:r>
            <a:endParaRPr lang="en-AU" i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80312"/>
              </p:ext>
            </p:extLst>
          </p:nvPr>
        </p:nvGraphicFramePr>
        <p:xfrm>
          <a:off x="6185525" y="2746393"/>
          <a:ext cx="289962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457">
                  <a:extLst>
                    <a:ext uri="{9D8B030D-6E8A-4147-A177-3AD203B41FA5}">
                      <a16:colId xmlns:a16="http://schemas.microsoft.com/office/drawing/2014/main" val="1515538436"/>
                    </a:ext>
                  </a:extLst>
                </a:gridCol>
                <a:gridCol w="799995">
                  <a:extLst>
                    <a:ext uri="{9D8B030D-6E8A-4147-A177-3AD203B41FA5}">
                      <a16:colId xmlns:a16="http://schemas.microsoft.com/office/drawing/2014/main" val="3340608515"/>
                    </a:ext>
                  </a:extLst>
                </a:gridCol>
                <a:gridCol w="788174">
                  <a:extLst>
                    <a:ext uri="{9D8B030D-6E8A-4147-A177-3AD203B41FA5}">
                      <a16:colId xmlns:a16="http://schemas.microsoft.com/office/drawing/2014/main" val="3681338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SD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P-value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81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Amount filtered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1.9</a:t>
                      </a:r>
                      <a:endParaRPr lang="en-A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0.004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712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Amount reabsorbed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1.7</a:t>
                      </a:r>
                      <a:endParaRPr lang="en-AU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9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Learning Goals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960268" cy="4023360"/>
          </a:xfrm>
        </p:spPr>
        <p:txBody>
          <a:bodyPr/>
          <a:lstStyle/>
          <a:p>
            <a:pPr marL="90488" indent="-90488"/>
            <a:r>
              <a:rPr lang="en-AU" dirty="0" smtClean="0"/>
              <a:t>• Students can recognise </a:t>
            </a:r>
            <a:r>
              <a:rPr lang="en-AU" dirty="0"/>
              <a:t>the different types of nitrogenous wastes produced by the breakdown of proteins</a:t>
            </a:r>
          </a:p>
          <a:p>
            <a:pPr marL="90488" indent="-90488"/>
            <a:r>
              <a:rPr lang="en-AU" dirty="0" smtClean="0"/>
              <a:t>• Students can explain </a:t>
            </a:r>
            <a:r>
              <a:rPr lang="en-AU" dirty="0"/>
              <a:t>the function of each of the sections of the nephron and its function in the production of urine (glomerulus, Bowman’s capsule, proximal and distal tubules, Loop of Henle, collecting tubule) </a:t>
            </a:r>
          </a:p>
          <a:p>
            <a:pPr marL="90488" indent="-90488"/>
            <a:r>
              <a:rPr lang="en-AU" dirty="0" smtClean="0"/>
              <a:t>• Students can explain </a:t>
            </a:r>
            <a:r>
              <a:rPr lang="en-AU" dirty="0"/>
              <a:t>how glomerular filtration, selective reabsorption and secretion across nephron membranes contribute to removal of waste. </a:t>
            </a:r>
          </a:p>
          <a:p>
            <a:pPr marL="90488" indent="-90488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477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Water intoxication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770845"/>
            <a:ext cx="7873628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sz="2800" dirty="0"/>
              <a:t>Can be induced if </a:t>
            </a:r>
            <a:r>
              <a:rPr lang="en-AU" sz="2800" dirty="0" smtClean="0"/>
              <a:t>drinking </a:t>
            </a:r>
            <a:r>
              <a:rPr lang="en-AU" sz="2800" dirty="0"/>
              <a:t>water at more than 16ml/min for a prolonged period of 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/>
              <a:t>Swelling of the cells in the brain can lead to seizures. </a:t>
            </a:r>
          </a:p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262907" y="327046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/>
              <a:t>In January 2007, hours after competing in a </a:t>
            </a:r>
            <a:r>
              <a:rPr lang="en-AU" dirty="0" smtClean="0"/>
              <a:t>KDND FM radio </a:t>
            </a:r>
            <a:r>
              <a:rPr lang="en-AU" dirty="0"/>
              <a:t>station contest to win a Nintendo Wii, 28-year-old Jennifer Strange was found dead in her California home. The station's "Hold Your Wee for a Wii" challenge awarded the game system to the contestant who could drink the most water without having to take a trip to the </a:t>
            </a:r>
            <a:r>
              <a:rPr lang="en-AU" dirty="0" smtClean="0"/>
              <a:t>bathroom.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23" y="3458946"/>
            <a:ext cx="2394934" cy="30176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2907" y="586765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Jennifer Strange Story </a:t>
            </a:r>
            <a:r>
              <a:rPr lang="en-AU" dirty="0" smtClean="0"/>
              <a:t>(first couple of minutes) –</a:t>
            </a:r>
            <a:r>
              <a:rPr lang="en-AU" dirty="0" smtClean="0">
                <a:hlinkClick r:id="rId3"/>
              </a:rPr>
              <a:t>https</a:t>
            </a:r>
            <a:r>
              <a:rPr lang="en-AU" dirty="0">
                <a:hlinkClick r:id="rId3"/>
              </a:rPr>
              <a:t>://</a:t>
            </a:r>
            <a:r>
              <a:rPr lang="en-AU" dirty="0" smtClean="0">
                <a:hlinkClick r:id="rId3"/>
              </a:rPr>
              <a:t>youtu.be/ioKDf-JvKDo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67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excretory system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93193"/>
            <a:ext cx="7673940" cy="3794375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altLang="en-US" sz="2200" dirty="0" smtClean="0"/>
              <a:t> Responsible </a:t>
            </a:r>
            <a:r>
              <a:rPr lang="en-AU" altLang="en-US" sz="2200" dirty="0"/>
              <a:t>for removing excess, unnecessary materials from the body to help maintain balance and to prevent damage to the body</a:t>
            </a:r>
            <a:r>
              <a:rPr lang="en-AU" altLang="en-US" sz="2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200" dirty="0"/>
              <a:t> </a:t>
            </a:r>
            <a:r>
              <a:rPr lang="en-AU" sz="2200" dirty="0" smtClean="0"/>
              <a:t>E</a:t>
            </a:r>
            <a:r>
              <a:rPr lang="en-AU" altLang="en-US" sz="2200" dirty="0" smtClean="0"/>
              <a:t>limination </a:t>
            </a:r>
            <a:r>
              <a:rPr lang="en-AU" altLang="en-US" sz="2200" dirty="0"/>
              <a:t>of the waste products of metabolism as well as other liquid and gaseous wastes, as urine and as a component of sweat and exhalation</a:t>
            </a:r>
            <a:r>
              <a:rPr lang="en-AU" altLang="en-US" sz="2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200" dirty="0"/>
              <a:t> Entire blood volume is filtered </a:t>
            </a:r>
            <a:r>
              <a:rPr lang="en-AU" sz="2200" dirty="0" smtClean="0"/>
              <a:t>60-70 </a:t>
            </a:r>
            <a:r>
              <a:rPr lang="en-AU" sz="2200" dirty="0"/>
              <a:t>times per day.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200" dirty="0"/>
              <a:t> Average person excretes 1-2 litres of urine a day, so approximately 99% of the filtered water is reabsorbed. </a:t>
            </a:r>
          </a:p>
          <a:p>
            <a:pPr algn="ctr"/>
            <a:endParaRPr lang="en-AU" sz="200" dirty="0" smtClean="0"/>
          </a:p>
          <a:p>
            <a:pPr algn="ctr"/>
            <a:r>
              <a:rPr lang="en-AU" sz="4000" dirty="0" smtClean="0">
                <a:solidFill>
                  <a:srgbClr val="FF0000"/>
                </a:solidFill>
              </a:rPr>
              <a:t>Excretion ≠ Egestion</a:t>
            </a:r>
            <a:endParaRPr lang="en-AU" sz="3600" dirty="0">
              <a:solidFill>
                <a:srgbClr val="FF0000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2637315" y="5522976"/>
            <a:ext cx="1925541" cy="11704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EXCRETORY SYSTEM</a:t>
            </a:r>
            <a:endParaRPr lang="en-AU" dirty="0"/>
          </a:p>
        </p:txBody>
      </p:sp>
      <p:sp>
        <p:nvSpPr>
          <p:cNvPr id="5" name="Cloud 4"/>
          <p:cNvSpPr/>
          <p:nvPr/>
        </p:nvSpPr>
        <p:spPr>
          <a:xfrm>
            <a:off x="4798754" y="5486400"/>
            <a:ext cx="1976950" cy="11704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DIGESTIVE SYSTEM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774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organs of the excretory system 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19565"/>
            <a:ext cx="5651177" cy="4710544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The </a:t>
            </a:r>
            <a:r>
              <a:rPr lang="en-US" altLang="en-US" sz="2400" u="sng" dirty="0"/>
              <a:t>lungs</a:t>
            </a:r>
            <a:r>
              <a:rPr lang="en-US" altLang="en-US" sz="2400" dirty="0"/>
              <a:t> in the respiratory system excrete some waste products, such as carbon dioxide and water.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The </a:t>
            </a:r>
            <a:r>
              <a:rPr lang="en-US" altLang="en-US" sz="2400" u="sng" dirty="0"/>
              <a:t>skin</a:t>
            </a:r>
            <a:r>
              <a:rPr lang="en-US" altLang="en-US" sz="2400" dirty="0"/>
              <a:t> is another excretory organ that rids the body of wastes through the sweat glands.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The </a:t>
            </a:r>
            <a:r>
              <a:rPr lang="en-US" altLang="en-US" sz="2400" u="sng" dirty="0"/>
              <a:t>liver</a:t>
            </a:r>
            <a:r>
              <a:rPr lang="en-US" altLang="en-US" sz="2400" dirty="0"/>
              <a:t> (via the intestines) excretes bile pigments that result from the destruction of hemoglobin.  It also converts nitrogenous waste from the break down of proteins into </a:t>
            </a:r>
            <a:r>
              <a:rPr lang="en-US" altLang="en-US" sz="2400" u="sng" dirty="0"/>
              <a:t>urea</a:t>
            </a:r>
            <a:r>
              <a:rPr lang="en-US" alt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The major task of excretion still belongs to the </a:t>
            </a:r>
            <a:r>
              <a:rPr lang="en-US" altLang="en-US" sz="2400" u="sng" dirty="0"/>
              <a:t>kidneys</a:t>
            </a:r>
            <a:r>
              <a:rPr lang="en-US" altLang="en-US" sz="2400" dirty="0"/>
              <a:t>, the major organ in the urinary system. If it fails the other organs cannot take over and compensate adequately.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05" y="3227941"/>
            <a:ext cx="1733654" cy="2017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03" y="1819564"/>
            <a:ext cx="1880256" cy="1408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11" y="5346673"/>
            <a:ext cx="2485107" cy="130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1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Nitrogenous wastes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789" y="1905000"/>
            <a:ext cx="6135623" cy="458724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Urea is the chief nitrogenous waste of mammals.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Most of our nitrogenous waste comes from the breakdown of amino acids. </a:t>
            </a:r>
            <a:r>
              <a:rPr lang="en-AU" dirty="0" smtClean="0"/>
              <a:t>This </a:t>
            </a:r>
            <a:r>
              <a:rPr lang="en-AU" dirty="0"/>
              <a:t>occurs by deamination. </a:t>
            </a:r>
            <a:r>
              <a:rPr lang="en-AU" dirty="0" smtClean="0"/>
              <a:t>Deamination </a:t>
            </a:r>
            <a:r>
              <a:rPr lang="en-AU" dirty="0"/>
              <a:t>of amino acids results in the production of ammonia (NH3).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Ammonia is an extremely toxic base and its accumulation in the body would quickly be fatal.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T</a:t>
            </a:r>
            <a:r>
              <a:rPr lang="en-AU" dirty="0" smtClean="0"/>
              <a:t>he </a:t>
            </a:r>
            <a:r>
              <a:rPr lang="en-AU" dirty="0"/>
              <a:t>liver contains a system of carrier molecules and enzymes which quickly converts the ammonia (and carbon dioxide) into urea.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This is called the urea cycle.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One turn of the </a:t>
            </a:r>
            <a:r>
              <a:rPr lang="en-AU" dirty="0" smtClean="0"/>
              <a:t>cycle consumes </a:t>
            </a:r>
            <a:r>
              <a:rPr lang="en-AU" dirty="0"/>
              <a:t>2 molecules of ammonia </a:t>
            </a:r>
            <a:r>
              <a:rPr lang="en-AU" dirty="0" smtClean="0"/>
              <a:t>and 1 </a:t>
            </a:r>
            <a:r>
              <a:rPr lang="en-AU" dirty="0"/>
              <a:t>molecule of carbon dioxide </a:t>
            </a:r>
            <a:r>
              <a:rPr lang="en-AU" dirty="0" smtClean="0"/>
              <a:t>to create </a:t>
            </a:r>
            <a:r>
              <a:rPr lang="en-AU" dirty="0"/>
              <a:t>1 molecule of </a:t>
            </a:r>
            <a:r>
              <a:rPr lang="en-AU" dirty="0" smtClean="0"/>
              <a:t>urea.</a:t>
            </a:r>
            <a:endParaRPr lang="en-AU" sz="2400" dirty="0">
              <a:latin typeface="Book Antiqua" panose="0204060205030503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93" y="2608326"/>
            <a:ext cx="2430679" cy="284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521409"/>
            <a:ext cx="8133573" cy="1458713"/>
          </a:xfrm>
        </p:spPr>
        <p:txBody>
          <a:bodyPr>
            <a:normAutofit/>
          </a:bodyPr>
          <a:lstStyle/>
          <a:p>
            <a:r>
              <a:rPr lang="en-AU" dirty="0" smtClean="0"/>
              <a:t>Parts of the</a:t>
            </a:r>
            <a:r>
              <a:rPr lang="en-AU" dirty="0"/>
              <a:t> </a:t>
            </a:r>
            <a:r>
              <a:rPr lang="en-AU" dirty="0" smtClean="0"/>
              <a:t>kidney 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759454" y="2421097"/>
            <a:ext cx="40868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200" u="sng" dirty="0" smtClean="0"/>
              <a:t>Cortex </a:t>
            </a:r>
            <a:r>
              <a:rPr lang="en-AU" sz="2200" dirty="0" smtClean="0"/>
              <a:t> </a:t>
            </a:r>
            <a:r>
              <a:rPr lang="en-AU" sz="2200" dirty="0"/>
              <a:t>-  where the blood is filtered. Has nephrons for filtration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200" u="sng" dirty="0" smtClean="0"/>
              <a:t>Medulla</a:t>
            </a:r>
            <a:r>
              <a:rPr lang="en-AU" sz="2200" dirty="0" smtClean="0"/>
              <a:t> </a:t>
            </a:r>
            <a:r>
              <a:rPr lang="en-AU" sz="2200" dirty="0"/>
              <a:t>– contains the collecting ducts which carry filtrate (filtered substances) to the </a:t>
            </a:r>
            <a:r>
              <a:rPr lang="en-AU" sz="2200" dirty="0" smtClean="0"/>
              <a:t>pelvis.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200" u="sng" dirty="0" smtClean="0"/>
              <a:t>Pelvis</a:t>
            </a:r>
            <a:r>
              <a:rPr lang="en-AU" sz="2200" dirty="0" smtClean="0"/>
              <a:t> </a:t>
            </a:r>
            <a:r>
              <a:rPr lang="en-AU" sz="2200" dirty="0"/>
              <a:t>– collecting tubules come together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678" y="2421097"/>
            <a:ext cx="3575114" cy="319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NEPHRON FUNCTION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123" y="2267712"/>
            <a:ext cx="4065700" cy="402336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AU" sz="2800" dirty="0" smtClean="0"/>
              <a:t>1. Blood </a:t>
            </a:r>
            <a:r>
              <a:rPr lang="en-AU" sz="2800" dirty="0"/>
              <a:t>enters the kidney through the renal artery and then along arterioles to the </a:t>
            </a:r>
            <a:r>
              <a:rPr lang="en-AU" sz="2800" dirty="0" smtClean="0"/>
              <a:t>nephron.</a:t>
            </a:r>
          </a:p>
          <a:p>
            <a:pPr marL="0" indent="0">
              <a:buNone/>
            </a:pPr>
            <a:r>
              <a:rPr lang="en-AU" sz="2800" dirty="0" smtClean="0"/>
              <a:t>2. Water and most solutes (glucose, AA, Fatty acid, vitamins, minerals, salt) in plasma are filtered from the glomerulus and into the Bowman’s Capsule.  </a:t>
            </a:r>
          </a:p>
          <a:p>
            <a:pPr marL="457200" lvl="0" indent="-457200">
              <a:buFont typeface="+mj-lt"/>
              <a:buAutoNum type="arabicPeriod"/>
            </a:pPr>
            <a:endParaRPr lang="en-AU" dirty="0"/>
          </a:p>
        </p:txBody>
      </p:sp>
      <p:pic>
        <p:nvPicPr>
          <p:cNvPr id="1026" name="il_fi" descr="http://www.baileybio.com/plogger/images/ap_biology/animal_diversity_project_-_must_cite_your_textbook_/mammals_-_nephron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16" y="2167128"/>
            <a:ext cx="3558244" cy="390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05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NEPHRON FUNCTION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543" y="1815152"/>
            <a:ext cx="5076967" cy="479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3. </a:t>
            </a:r>
            <a:r>
              <a:rPr lang="en-AU" sz="2400" b="1" i="1" u="sng" dirty="0"/>
              <a:t>A</a:t>
            </a:r>
            <a:r>
              <a:rPr lang="en-AU" sz="2400" b="1" i="1" u="sng" dirty="0" smtClean="0"/>
              <a:t>ll</a:t>
            </a:r>
            <a:r>
              <a:rPr lang="en-AU" sz="2400" dirty="0" smtClean="0"/>
              <a:t> </a:t>
            </a:r>
            <a:r>
              <a:rPr lang="en-AU" sz="2400" dirty="0"/>
              <a:t>glucose, some water, </a:t>
            </a:r>
            <a:r>
              <a:rPr lang="en-AU" sz="2400" dirty="0" smtClean="0"/>
              <a:t>amino acids </a:t>
            </a:r>
            <a:r>
              <a:rPr lang="en-AU" sz="2400" dirty="0"/>
              <a:t>and Fatty acids are reabsorbed (diffused) into </a:t>
            </a:r>
            <a:r>
              <a:rPr lang="en-AU" sz="2400" dirty="0" smtClean="0"/>
              <a:t>blood in the Proximal Convoluted Tubule. </a:t>
            </a:r>
          </a:p>
          <a:p>
            <a:pPr marL="0" indent="0">
              <a:buNone/>
            </a:pPr>
            <a:r>
              <a:rPr lang="en-AU" sz="2400" dirty="0" smtClean="0"/>
              <a:t>4. Salt diffuses in to the blood in the Loop of Henle.</a:t>
            </a:r>
          </a:p>
          <a:p>
            <a:pPr marL="0" indent="0">
              <a:buNone/>
            </a:pPr>
            <a:r>
              <a:rPr lang="en-AU" sz="2400" dirty="0" smtClean="0"/>
              <a:t>5. Water is reabsorbed in the Distal Convoluted Tubule.</a:t>
            </a:r>
          </a:p>
          <a:p>
            <a:pPr marL="0" indent="0">
              <a:buNone/>
            </a:pPr>
            <a:r>
              <a:rPr lang="en-AU" sz="2400" dirty="0" smtClean="0"/>
              <a:t>6. </a:t>
            </a:r>
            <a:r>
              <a:rPr lang="en-AU" sz="2400" dirty="0"/>
              <a:t>Collecting duct collects filtrate and concentrates into urine.  Urine moves to pelvis of kidney, ureter, bladder, </a:t>
            </a:r>
            <a:r>
              <a:rPr lang="en-AU" sz="2400" dirty="0" smtClean="0"/>
              <a:t>urethra.</a:t>
            </a:r>
            <a:endParaRPr lang="en-AU" sz="2400" dirty="0"/>
          </a:p>
          <a:p>
            <a:pPr marL="0" lvl="0" indent="0">
              <a:buNone/>
            </a:pPr>
            <a:endParaRPr lang="en-AU" dirty="0"/>
          </a:p>
        </p:txBody>
      </p:sp>
      <p:pic>
        <p:nvPicPr>
          <p:cNvPr id="1026" name="il_fi" descr="http://www.baileybio.com/plogger/images/ap_biology/animal_diversity_project_-_must_cite_your_textbook_/mammals_-_nephron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1" y="2229762"/>
            <a:ext cx="3216109" cy="352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53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744</TotalTime>
  <Words>879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 Antiqua</vt:lpstr>
      <vt:lpstr>Tw Cen MT</vt:lpstr>
      <vt:lpstr>Tw Cen MT Condensed</vt:lpstr>
      <vt:lpstr>Wingdings 3</vt:lpstr>
      <vt:lpstr>Integral</vt:lpstr>
      <vt:lpstr>Excretory system </vt:lpstr>
      <vt:lpstr>Learning Goals </vt:lpstr>
      <vt:lpstr>Water intoxication</vt:lpstr>
      <vt:lpstr>The excretory system</vt:lpstr>
      <vt:lpstr>organs of the excretory system </vt:lpstr>
      <vt:lpstr>Nitrogenous wastes </vt:lpstr>
      <vt:lpstr>Parts of the kidney </vt:lpstr>
      <vt:lpstr>NEPHRON FUNCTION</vt:lpstr>
      <vt:lpstr>NEPHRON FUNCTION</vt:lpstr>
      <vt:lpstr>CHECK FOR UNDERSTANDING</vt:lpstr>
      <vt:lpstr>Check for understanding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Excretory system</dc:title>
  <dc:creator>BEGGS, Kellie</dc:creator>
  <cp:lastModifiedBy>TAGGART, Natalie (ntagg2)</cp:lastModifiedBy>
  <cp:revision>36</cp:revision>
  <dcterms:created xsi:type="dcterms:W3CDTF">2019-05-06T07:34:27Z</dcterms:created>
  <dcterms:modified xsi:type="dcterms:W3CDTF">2020-05-27T01:06:00Z</dcterms:modified>
</cp:coreProperties>
</file>