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71" r:id="rId3"/>
    <p:sldId id="276" r:id="rId4"/>
    <p:sldId id="261" r:id="rId5"/>
    <p:sldId id="262" r:id="rId6"/>
    <p:sldId id="274" r:id="rId7"/>
    <p:sldId id="272" r:id="rId8"/>
    <p:sldId id="269" r:id="rId9"/>
    <p:sldId id="27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69" d="100"/>
          <a:sy n="69" d="100"/>
        </p:scale>
        <p:origin x="122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44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2552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7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635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10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769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867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764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070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21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01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5/9/2019</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4237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http://www.baileybio.com/plogger/images/ap_biology/animal_diversity_project_-_must_cite_your_textbook_/mammals_-_nephron.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www.baileybio.com/plogger/images/ap_biology/animal_diversity_project_-_must_cite_your_textbook_/mammals_-_nephron.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Excretory system </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2832932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a:t>
            </a:r>
            <a:endParaRPr lang="en-AU" dirty="0"/>
          </a:p>
        </p:txBody>
      </p:sp>
      <p:sp>
        <p:nvSpPr>
          <p:cNvPr id="3" name="Content Placeholder 2"/>
          <p:cNvSpPr>
            <a:spLocks noGrp="1"/>
          </p:cNvSpPr>
          <p:nvPr>
            <p:ph idx="1"/>
          </p:nvPr>
        </p:nvSpPr>
        <p:spPr>
          <a:xfrm>
            <a:off x="744268" y="1727199"/>
            <a:ext cx="7821722" cy="4425142"/>
          </a:xfrm>
        </p:spPr>
        <p:txBody>
          <a:bodyPr/>
          <a:lstStyle/>
          <a:p>
            <a:pPr marL="457200" indent="-457200">
              <a:buFont typeface="+mj-lt"/>
              <a:buAutoNum type="arabicPeriod"/>
            </a:pPr>
            <a:r>
              <a:rPr lang="en-AU" dirty="0" smtClean="0"/>
              <a:t>Outline the role of the excretory system.</a:t>
            </a:r>
          </a:p>
          <a:p>
            <a:pPr marL="457200" indent="-457200">
              <a:buFont typeface="+mj-lt"/>
              <a:buAutoNum type="arabicPeriod"/>
            </a:pPr>
            <a:r>
              <a:rPr lang="en-AU" dirty="0" smtClean="0"/>
              <a:t>Name the parts of the excretory system and identify the substance/s that they remove. </a:t>
            </a:r>
          </a:p>
          <a:p>
            <a:pPr marL="457200" indent="-457200">
              <a:buFont typeface="+mj-lt"/>
              <a:buAutoNum type="arabicPeriod"/>
            </a:pPr>
            <a:r>
              <a:rPr lang="en-AU" dirty="0" smtClean="0"/>
              <a:t>Explain how nitrogenous wastes are formed. </a:t>
            </a:r>
          </a:p>
          <a:p>
            <a:pPr marL="457200" indent="-457200">
              <a:buFont typeface="+mj-lt"/>
              <a:buAutoNum type="arabicPeriod"/>
            </a:pPr>
            <a:r>
              <a:rPr lang="en-AU" dirty="0" smtClean="0"/>
              <a:t>Name the molecules that are filtered by the kidneys. </a:t>
            </a:r>
          </a:p>
          <a:p>
            <a:pPr marL="457200" indent="-457200">
              <a:buFont typeface="+mj-lt"/>
              <a:buAutoNum type="arabicPeriod"/>
            </a:pPr>
            <a:r>
              <a:rPr lang="en-AU" dirty="0" smtClean="0"/>
              <a:t>Explain why all glucose is reabsorbed during filtration. </a:t>
            </a:r>
          </a:p>
          <a:p>
            <a:pPr marL="457200" indent="-457200">
              <a:buFont typeface="+mj-lt"/>
              <a:buAutoNum type="arabicPeriod"/>
            </a:pPr>
            <a:r>
              <a:rPr lang="en-AU" dirty="0" smtClean="0"/>
              <a:t>Identify where the net movement of water will occur. </a:t>
            </a:r>
          </a:p>
          <a:p>
            <a:pPr marL="0" indent="0">
              <a:buNone/>
            </a:pPr>
            <a:endParaRPr lang="en-AU" dirty="0" smtClean="0"/>
          </a:p>
          <a:p>
            <a:pPr marL="457200" indent="-457200">
              <a:buFont typeface="+mj-lt"/>
              <a:buAutoNum type="arabicPeriod"/>
            </a:pPr>
            <a:endParaRPr lang="en-AU"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655127"/>
            <a:ext cx="5634181" cy="2105891"/>
          </a:xfrm>
          <a:prstGeom prst="rect">
            <a:avLst/>
          </a:prstGeom>
          <a:noFill/>
          <a:ln>
            <a:noFill/>
          </a:ln>
        </p:spPr>
      </p:pic>
    </p:spTree>
    <p:extLst>
      <p:ext uri="{BB962C8B-B14F-4D97-AF65-F5344CB8AC3E}">
        <p14:creationId xmlns:p14="http://schemas.microsoft.com/office/powerpoint/2010/main" val="255962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GREAT NEPHRON JOURNEY!</a:t>
            </a:r>
            <a:endParaRPr lang="en-AU" dirty="0"/>
          </a:p>
        </p:txBody>
      </p:sp>
      <p:pic>
        <p:nvPicPr>
          <p:cNvPr id="4" name="il_fi" descr="http://www.baileybio.com/plogger/images/ap_biology/animal_diversity_project_-_must_cite_your_textbook_/mammals_-_nephron.jpg"/>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4313382" y="1716887"/>
            <a:ext cx="4571532" cy="50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38786" y="1801091"/>
            <a:ext cx="3545286" cy="6186309"/>
          </a:xfrm>
          <a:prstGeom prst="rect">
            <a:avLst/>
          </a:prstGeom>
          <a:noFill/>
        </p:spPr>
        <p:txBody>
          <a:bodyPr wrap="square" rtlCol="0">
            <a:spAutoFit/>
          </a:bodyPr>
          <a:lstStyle/>
          <a:p>
            <a:r>
              <a:rPr lang="en-AU" sz="2000" dirty="0" smtClean="0"/>
              <a:t>All wastes will make the following journey:</a:t>
            </a:r>
          </a:p>
          <a:p>
            <a:pPr marL="342900" indent="-342900">
              <a:buFont typeface="Arial" panose="020B0604020202020204" pitchFamily="34" charset="0"/>
              <a:buChar char="•"/>
            </a:pPr>
            <a:r>
              <a:rPr lang="en-AU" sz="2000" dirty="0"/>
              <a:t>R</a:t>
            </a:r>
            <a:r>
              <a:rPr lang="en-AU" sz="2000" dirty="0" smtClean="0"/>
              <a:t>enal artery</a:t>
            </a:r>
            <a:endParaRPr lang="en-AU" sz="2000" dirty="0"/>
          </a:p>
          <a:p>
            <a:pPr marL="342900" indent="-342900">
              <a:buFont typeface="Arial" panose="020B0604020202020204" pitchFamily="34" charset="0"/>
              <a:buChar char="•"/>
            </a:pPr>
            <a:r>
              <a:rPr lang="en-AU" sz="2000" dirty="0" smtClean="0"/>
              <a:t>Glomerulus</a:t>
            </a:r>
            <a:endParaRPr lang="en-AU" sz="2000" dirty="0"/>
          </a:p>
          <a:p>
            <a:pPr marL="342900" indent="-342900">
              <a:buFont typeface="Arial" panose="020B0604020202020204" pitchFamily="34" charset="0"/>
              <a:buChar char="•"/>
            </a:pPr>
            <a:r>
              <a:rPr lang="en-AU" sz="2000" dirty="0" smtClean="0"/>
              <a:t>Bowman’s Capsule</a:t>
            </a:r>
            <a:endParaRPr lang="en-AU" sz="2000" dirty="0"/>
          </a:p>
          <a:p>
            <a:pPr marL="342900" indent="-342900">
              <a:buFont typeface="Arial" panose="020B0604020202020204" pitchFamily="34" charset="0"/>
              <a:buChar char="•"/>
            </a:pPr>
            <a:r>
              <a:rPr lang="en-AU" sz="2000" dirty="0" smtClean="0"/>
              <a:t>Proximal Convoluted Tubule</a:t>
            </a:r>
            <a:endParaRPr lang="en-AU" sz="2000" dirty="0"/>
          </a:p>
          <a:p>
            <a:pPr marL="342900" indent="-342900">
              <a:buFont typeface="Arial" panose="020B0604020202020204" pitchFamily="34" charset="0"/>
              <a:buChar char="•"/>
            </a:pPr>
            <a:r>
              <a:rPr lang="en-AU" sz="2000" dirty="0" smtClean="0"/>
              <a:t>Loop of Henle</a:t>
            </a:r>
            <a:endParaRPr lang="en-AU" sz="2000" dirty="0"/>
          </a:p>
          <a:p>
            <a:pPr marL="342900" indent="-342900">
              <a:buFont typeface="Arial" panose="020B0604020202020204" pitchFamily="34" charset="0"/>
              <a:buChar char="•"/>
            </a:pPr>
            <a:r>
              <a:rPr lang="en-AU" sz="2000" dirty="0" smtClean="0"/>
              <a:t>Distal </a:t>
            </a:r>
            <a:r>
              <a:rPr lang="en-AU" sz="2000" dirty="0"/>
              <a:t>Convoluted </a:t>
            </a:r>
            <a:r>
              <a:rPr lang="en-AU" sz="2000" dirty="0" smtClean="0"/>
              <a:t>Tubule</a:t>
            </a:r>
          </a:p>
          <a:p>
            <a:pPr marL="342900" indent="-342900">
              <a:buFont typeface="Arial" panose="020B0604020202020204" pitchFamily="34" charset="0"/>
              <a:buChar char="•"/>
            </a:pPr>
            <a:r>
              <a:rPr lang="en-AU" sz="2000" dirty="0" smtClean="0"/>
              <a:t>Collecting Duct</a:t>
            </a:r>
          </a:p>
          <a:p>
            <a:pPr marL="342900" indent="-342900">
              <a:buFont typeface="Arial" panose="020B0604020202020204" pitchFamily="34" charset="0"/>
              <a:buChar char="•"/>
            </a:pPr>
            <a:r>
              <a:rPr lang="en-AU" sz="2000" dirty="0" smtClean="0"/>
              <a:t>Ureter</a:t>
            </a:r>
          </a:p>
          <a:p>
            <a:pPr marL="342900" indent="-342900">
              <a:buFont typeface="Arial" panose="020B0604020202020204" pitchFamily="34" charset="0"/>
              <a:buChar char="•"/>
            </a:pPr>
            <a:r>
              <a:rPr lang="en-AU" sz="2000" dirty="0" smtClean="0"/>
              <a:t>Bladder</a:t>
            </a:r>
          </a:p>
          <a:p>
            <a:pPr marL="342900" indent="-342900">
              <a:buFont typeface="Arial" panose="020B0604020202020204" pitchFamily="34" charset="0"/>
              <a:buChar char="•"/>
            </a:pPr>
            <a:endParaRPr lang="en-AU" sz="2000" dirty="0"/>
          </a:p>
          <a:p>
            <a:r>
              <a:rPr lang="en-AU" sz="2000" dirty="0" smtClean="0"/>
              <a:t>All other materials are reabsorbed by capillaries and continue to the renal vein. </a:t>
            </a:r>
            <a:endParaRPr lang="en-AU" sz="2000" dirty="0"/>
          </a:p>
          <a:p>
            <a:endParaRPr lang="en-AU" sz="2400" dirty="0" smtClean="0"/>
          </a:p>
          <a:p>
            <a:endParaRPr lang="en-AU" sz="2400" dirty="0"/>
          </a:p>
          <a:p>
            <a:endParaRPr lang="en-AU" sz="2400" dirty="0" smtClean="0"/>
          </a:p>
          <a:p>
            <a:endParaRPr lang="en-AU" sz="2400" dirty="0"/>
          </a:p>
        </p:txBody>
      </p:sp>
    </p:spTree>
    <p:extLst>
      <p:ext uri="{BB962C8B-B14F-4D97-AF65-F5344CB8AC3E}">
        <p14:creationId xmlns:p14="http://schemas.microsoft.com/office/powerpoint/2010/main" val="373728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HYDROSTATIC PRESSURE</a:t>
            </a:r>
            <a:endParaRPr lang="en-AU" dirty="0"/>
          </a:p>
        </p:txBody>
      </p:sp>
      <p:sp>
        <p:nvSpPr>
          <p:cNvPr id="3" name="Content Placeholder 2"/>
          <p:cNvSpPr>
            <a:spLocks noGrp="1"/>
          </p:cNvSpPr>
          <p:nvPr>
            <p:ph idx="1"/>
          </p:nvPr>
        </p:nvSpPr>
        <p:spPr>
          <a:xfrm>
            <a:off x="658553" y="1925054"/>
            <a:ext cx="4495338" cy="5024761"/>
          </a:xfrm>
        </p:spPr>
        <p:txBody>
          <a:bodyPr>
            <a:normAutofit/>
          </a:bodyPr>
          <a:lstStyle/>
          <a:p>
            <a:pPr>
              <a:buFont typeface="Arial" panose="020B0604020202020204" pitchFamily="34" charset="0"/>
              <a:buChar char="•"/>
            </a:pPr>
            <a:r>
              <a:rPr lang="en-AU" dirty="0" smtClean="0"/>
              <a:t> The </a:t>
            </a:r>
            <a:r>
              <a:rPr lang="en-AU" dirty="0"/>
              <a:t>process by which glomerular filtration occurs is called renal ultrafiltration. </a:t>
            </a:r>
            <a:endParaRPr lang="en-AU" dirty="0" smtClean="0"/>
          </a:p>
          <a:p>
            <a:pPr>
              <a:buFont typeface="Arial" panose="020B0604020202020204" pitchFamily="34" charset="0"/>
              <a:buChar char="•"/>
            </a:pPr>
            <a:r>
              <a:rPr lang="en-AU" dirty="0" smtClean="0"/>
              <a:t> The </a:t>
            </a:r>
            <a:r>
              <a:rPr lang="en-AU" dirty="0"/>
              <a:t>force of hydrostatic pressure in the glomerulus (the force </a:t>
            </a:r>
            <a:r>
              <a:rPr lang="en-AU" dirty="0" smtClean="0"/>
              <a:t>exerted </a:t>
            </a:r>
            <a:r>
              <a:rPr lang="en-AU" dirty="0"/>
              <a:t>from the pressure of the blood vessel itself) is the driving force that pushes </a:t>
            </a:r>
            <a:r>
              <a:rPr lang="en-AU" b="1" u="sng" dirty="0" smtClean="0"/>
              <a:t>one fifth of blood plasma</a:t>
            </a:r>
            <a:r>
              <a:rPr lang="en-AU" dirty="0" smtClean="0"/>
              <a:t> out through the capillary walls in to the Bowman’s capsule. </a:t>
            </a:r>
          </a:p>
          <a:p>
            <a:pPr>
              <a:buFont typeface="Arial" panose="020B0604020202020204" pitchFamily="34" charset="0"/>
              <a:buChar char="•"/>
            </a:pPr>
            <a:r>
              <a:rPr lang="en-AU" dirty="0" smtClean="0"/>
              <a:t> Blood plasma forced out of the glomerulus carries all molecules small enough to pass through with it. (</a:t>
            </a:r>
            <a:r>
              <a:rPr lang="en-AU" dirty="0" err="1" smtClean="0"/>
              <a:t>eg</a:t>
            </a:r>
            <a:r>
              <a:rPr lang="en-AU" dirty="0"/>
              <a:t> </a:t>
            </a:r>
            <a:r>
              <a:rPr lang="en-AU" dirty="0" smtClean="0"/>
              <a:t>- urea, glucose, amino acids, minerals, etc.)</a:t>
            </a:r>
          </a:p>
          <a:p>
            <a:pPr>
              <a:buFont typeface="Arial" panose="020B0604020202020204" pitchFamily="34" charset="0"/>
              <a:buChar char="•"/>
            </a:pPr>
            <a:r>
              <a:rPr lang="en-AU" dirty="0"/>
              <a:t> </a:t>
            </a:r>
            <a:r>
              <a:rPr lang="en-AU" dirty="0" smtClean="0"/>
              <a:t>All molecules in excess will not be reabsorbed by the nephron. </a:t>
            </a:r>
          </a:p>
          <a:p>
            <a:endParaRPr lang="en-AU" dirty="0"/>
          </a:p>
        </p:txBody>
      </p:sp>
      <p:pic>
        <p:nvPicPr>
          <p:cNvPr id="4" name="il_fi" descr="http://www.baileybio.com/plogger/images/ap_biology/animal_diversity_project_-_must_cite_your_textbook_/mammals_-_nephron.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63434" y="2084832"/>
            <a:ext cx="3637962" cy="399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7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Movement of molecules</a:t>
            </a:r>
            <a:endParaRPr lang="en-AU" dirty="0"/>
          </a:p>
        </p:txBody>
      </p:sp>
      <p:sp>
        <p:nvSpPr>
          <p:cNvPr id="3" name="Content Placeholder 2"/>
          <p:cNvSpPr>
            <a:spLocks noGrp="1"/>
          </p:cNvSpPr>
          <p:nvPr>
            <p:ph idx="1"/>
          </p:nvPr>
        </p:nvSpPr>
        <p:spPr>
          <a:xfrm>
            <a:off x="645903" y="1870792"/>
            <a:ext cx="7874109" cy="4660776"/>
          </a:xfrm>
        </p:spPr>
        <p:txBody>
          <a:bodyPr>
            <a:normAutofit/>
          </a:bodyPr>
          <a:lstStyle/>
          <a:p>
            <a:r>
              <a:rPr lang="en-AU" dirty="0" smtClean="0"/>
              <a:t>The </a:t>
            </a:r>
            <a:r>
              <a:rPr lang="en-AU" dirty="0"/>
              <a:t>mechanisms of </a:t>
            </a:r>
            <a:r>
              <a:rPr lang="en-AU" dirty="0" smtClean="0"/>
              <a:t>reabsorption and secretion include</a:t>
            </a:r>
            <a:r>
              <a:rPr lang="en-AU" dirty="0"/>
              <a:t>:</a:t>
            </a:r>
          </a:p>
          <a:p>
            <a:pPr>
              <a:buFont typeface="Arial" panose="020B0604020202020204" pitchFamily="34" charset="0"/>
              <a:buChar char="•"/>
            </a:pPr>
            <a:r>
              <a:rPr lang="en-AU" b="1" dirty="0" smtClean="0"/>
              <a:t> Passive </a:t>
            </a:r>
            <a:r>
              <a:rPr lang="en-AU" b="1" dirty="0"/>
              <a:t>diffusion</a:t>
            </a:r>
            <a:r>
              <a:rPr lang="en-AU" dirty="0"/>
              <a:t>—passing through plasma membranes of the kidney epithelial cells by concentration gradients.</a:t>
            </a:r>
          </a:p>
          <a:p>
            <a:pPr>
              <a:buFont typeface="Arial" panose="020B0604020202020204" pitchFamily="34" charset="0"/>
              <a:buChar char="•"/>
            </a:pPr>
            <a:r>
              <a:rPr lang="en-AU" b="1" dirty="0" smtClean="0"/>
              <a:t> Active </a:t>
            </a:r>
            <a:r>
              <a:rPr lang="en-AU" b="1" dirty="0"/>
              <a:t>transport</a:t>
            </a:r>
            <a:r>
              <a:rPr lang="en-AU" dirty="0"/>
              <a:t>—membrane-bound </a:t>
            </a:r>
            <a:r>
              <a:rPr lang="en-AU" dirty="0" smtClean="0"/>
              <a:t>pumps </a:t>
            </a:r>
            <a:r>
              <a:rPr lang="en-AU" dirty="0"/>
              <a:t>(such as NA</a:t>
            </a:r>
            <a:r>
              <a:rPr lang="en-AU" baseline="30000" dirty="0"/>
              <a:t>+</a:t>
            </a:r>
            <a:r>
              <a:rPr lang="en-AU" dirty="0"/>
              <a:t>/K</a:t>
            </a:r>
            <a:r>
              <a:rPr lang="en-AU" baseline="30000" dirty="0"/>
              <a:t>+</a:t>
            </a:r>
            <a:r>
              <a:rPr lang="en-AU" dirty="0"/>
              <a:t> </a:t>
            </a:r>
            <a:r>
              <a:rPr lang="en-AU" dirty="0" smtClean="0"/>
              <a:t>pumps</a:t>
            </a:r>
            <a:r>
              <a:rPr lang="en-AU" dirty="0"/>
              <a:t>) with carrier proteins that carry substances across the plasma </a:t>
            </a:r>
            <a:r>
              <a:rPr lang="en-AU" dirty="0" smtClean="0"/>
              <a:t>membranes.</a:t>
            </a:r>
            <a:endParaRPr lang="en-AU" dirty="0"/>
          </a:p>
          <a:p>
            <a:pPr>
              <a:buFont typeface="Arial" panose="020B0604020202020204" pitchFamily="34" charset="0"/>
              <a:buChar char="•"/>
            </a:pPr>
            <a:r>
              <a:rPr lang="en-AU" b="1" dirty="0" smtClean="0"/>
              <a:t> Cotransport</a:t>
            </a:r>
            <a:r>
              <a:rPr lang="en-AU" dirty="0" smtClean="0"/>
              <a:t>—this </a:t>
            </a:r>
            <a:r>
              <a:rPr lang="en-AU" dirty="0"/>
              <a:t>process is particularly important for the reabsorption of water. Water can follow other molecules that are actively transported, particularly glucose and sodium ions in the nephron.</a:t>
            </a:r>
          </a:p>
          <a:p>
            <a:endParaRPr lang="en-AU" dirty="0"/>
          </a:p>
        </p:txBody>
      </p:sp>
      <p:pic>
        <p:nvPicPr>
          <p:cNvPr id="4" name="Picture 3"/>
          <p:cNvPicPr>
            <a:picLocks noChangeAspect="1"/>
          </p:cNvPicPr>
          <p:nvPr/>
        </p:nvPicPr>
        <p:blipFill>
          <a:blip r:embed="rId2"/>
          <a:stretch>
            <a:fillRect/>
          </a:stretch>
        </p:blipFill>
        <p:spPr>
          <a:xfrm>
            <a:off x="2774260" y="5162817"/>
            <a:ext cx="3617396" cy="1478479"/>
          </a:xfrm>
          <a:prstGeom prst="rect">
            <a:avLst/>
          </a:prstGeom>
        </p:spPr>
      </p:pic>
    </p:spTree>
    <p:extLst>
      <p:ext uri="{BB962C8B-B14F-4D97-AF65-F5344CB8AC3E}">
        <p14:creationId xmlns:p14="http://schemas.microsoft.com/office/powerpoint/2010/main" val="41304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554182" y="2286000"/>
            <a:ext cx="3620656" cy="4023360"/>
          </a:xfrm>
        </p:spPr>
        <p:txBody>
          <a:bodyPr/>
          <a:lstStyle/>
          <a:p>
            <a:pPr marL="0" indent="0">
              <a:buNone/>
            </a:pPr>
            <a:r>
              <a:rPr lang="en-AU" dirty="0" err="1" smtClean="0"/>
              <a:t>Osmolarity</a:t>
            </a:r>
            <a:r>
              <a:rPr lang="en-AU" dirty="0" smtClean="0"/>
              <a:t> is the measure of ion concentration. </a:t>
            </a:r>
            <a:r>
              <a:rPr lang="en-AU" dirty="0"/>
              <a:t>As filtrate passes through the nephron, its </a:t>
            </a:r>
            <a:r>
              <a:rPr lang="en-AU" dirty="0" err="1"/>
              <a:t>osmolarity</a:t>
            </a:r>
            <a:r>
              <a:rPr lang="en-AU" dirty="0"/>
              <a:t> </a:t>
            </a:r>
            <a:r>
              <a:rPr lang="en-AU" dirty="0" smtClean="0"/>
              <a:t>changes </a:t>
            </a:r>
            <a:r>
              <a:rPr lang="en-AU" dirty="0"/>
              <a:t>as ions and water are reabsorbed. </a:t>
            </a:r>
            <a:endParaRPr lang="en-AU" dirty="0" smtClean="0"/>
          </a:p>
          <a:p>
            <a:pPr marL="0" indent="0">
              <a:buNone/>
            </a:pPr>
            <a:r>
              <a:rPr lang="en-AU" dirty="0" smtClean="0"/>
              <a:t>Describe the trend in </a:t>
            </a:r>
            <a:r>
              <a:rPr lang="en-AU" dirty="0" err="1" smtClean="0"/>
              <a:t>osmolarity</a:t>
            </a:r>
            <a:r>
              <a:rPr lang="en-AU" dirty="0" smtClean="0"/>
              <a:t> of filtrate as it passes through the nephron. </a:t>
            </a:r>
            <a:endParaRPr lang="en-AU" dirty="0"/>
          </a:p>
          <a:p>
            <a:pPr marL="0" indent="0">
              <a:buNone/>
            </a:pPr>
            <a:endParaRPr lang="en-AU" dirty="0"/>
          </a:p>
        </p:txBody>
      </p:sp>
      <p:pic>
        <p:nvPicPr>
          <p:cNvPr id="4" name="Picture 3"/>
          <p:cNvPicPr>
            <a:picLocks noChangeAspect="1"/>
          </p:cNvPicPr>
          <p:nvPr/>
        </p:nvPicPr>
        <p:blipFill>
          <a:blip r:embed="rId2"/>
          <a:stretch>
            <a:fillRect/>
          </a:stretch>
        </p:blipFill>
        <p:spPr>
          <a:xfrm>
            <a:off x="4267201" y="1832975"/>
            <a:ext cx="4707053" cy="4476385"/>
          </a:xfrm>
          <a:prstGeom prst="rect">
            <a:avLst/>
          </a:prstGeom>
        </p:spPr>
      </p:pic>
    </p:spTree>
    <p:extLst>
      <p:ext uri="{BB962C8B-B14F-4D97-AF65-F5344CB8AC3E}">
        <p14:creationId xmlns:p14="http://schemas.microsoft.com/office/powerpoint/2010/main" val="346354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reabsorption</a:t>
            </a:r>
            <a:endParaRPr lang="en-AU" dirty="0"/>
          </a:p>
        </p:txBody>
      </p:sp>
      <p:sp>
        <p:nvSpPr>
          <p:cNvPr id="3" name="Content Placeholder 2"/>
          <p:cNvSpPr>
            <a:spLocks noGrp="1"/>
          </p:cNvSpPr>
          <p:nvPr>
            <p:ph idx="1"/>
          </p:nvPr>
        </p:nvSpPr>
        <p:spPr>
          <a:xfrm>
            <a:off x="618837" y="1778000"/>
            <a:ext cx="8220364" cy="4752109"/>
          </a:xfrm>
        </p:spPr>
        <p:txBody>
          <a:bodyPr>
            <a:normAutofit/>
          </a:bodyPr>
          <a:lstStyle/>
          <a:p>
            <a:pPr>
              <a:buFont typeface="Arial" panose="020B0604020202020204" pitchFamily="34" charset="0"/>
              <a:buChar char="•"/>
            </a:pPr>
            <a:r>
              <a:rPr lang="en-AU" dirty="0" smtClean="0"/>
              <a:t> The capillaries located alongside the nephron allow reabsorption and secretion between the blood and nephron. </a:t>
            </a:r>
          </a:p>
          <a:p>
            <a:pPr>
              <a:buFont typeface="Arial" panose="020B0604020202020204" pitchFamily="34" charset="0"/>
              <a:buChar char="•"/>
            </a:pPr>
            <a:r>
              <a:rPr lang="en-AU" dirty="0"/>
              <a:t> </a:t>
            </a:r>
            <a:r>
              <a:rPr lang="en-AU" dirty="0" smtClean="0"/>
              <a:t>Proximal Convoluted Tubule – water, glucose, amino acids and minerals are reabsorbed by active and passive transport.</a:t>
            </a:r>
          </a:p>
          <a:p>
            <a:pPr>
              <a:buFont typeface="Arial" panose="020B0604020202020204" pitchFamily="34" charset="0"/>
              <a:buChar char="•"/>
            </a:pPr>
            <a:r>
              <a:rPr lang="en-AU" dirty="0" smtClean="0"/>
              <a:t> Loop of Henle (descending) – water flows out of tubule and in to interstitial fluid (extracellular space) and capillaries because concentration of dissolved ions is higher in the interstitial </a:t>
            </a:r>
            <a:r>
              <a:rPr lang="en-AU" dirty="0"/>
              <a:t>f</a:t>
            </a:r>
            <a:r>
              <a:rPr lang="en-AU" dirty="0" smtClean="0"/>
              <a:t>luid. </a:t>
            </a:r>
          </a:p>
          <a:p>
            <a:pPr>
              <a:buFont typeface="Arial" panose="020B0604020202020204" pitchFamily="34" charset="0"/>
              <a:buChar char="•"/>
            </a:pPr>
            <a:r>
              <a:rPr lang="en-AU" dirty="0"/>
              <a:t> </a:t>
            </a:r>
            <a:r>
              <a:rPr lang="en-AU" dirty="0" smtClean="0"/>
              <a:t>Loop of Henle (ascending) – mineral ions moved out of thick walled section of tubule and in to the interstitial fluid by active transport as overall mechanism for concentrating the urine.</a:t>
            </a:r>
          </a:p>
          <a:p>
            <a:pPr>
              <a:buFont typeface="Arial" panose="020B0604020202020204" pitchFamily="34" charset="0"/>
              <a:buChar char="•"/>
            </a:pPr>
            <a:r>
              <a:rPr lang="en-AU" dirty="0"/>
              <a:t> </a:t>
            </a:r>
            <a:r>
              <a:rPr lang="en-AU" dirty="0" smtClean="0"/>
              <a:t>Distal Convoluted Tubule – </a:t>
            </a:r>
            <a:r>
              <a:rPr lang="en-AU" dirty="0"/>
              <a:t>variable amount of ions and water are reabsorbed depending on hormonal stimulus. </a:t>
            </a:r>
            <a:r>
              <a:rPr lang="en-AU" dirty="0" smtClean="0"/>
              <a:t>Hormonal stimulus increases/decreases permeability of tubule.</a:t>
            </a:r>
          </a:p>
        </p:txBody>
      </p:sp>
    </p:spTree>
    <p:extLst>
      <p:ext uri="{BB962C8B-B14F-4D97-AF65-F5344CB8AC3E}">
        <p14:creationId xmlns:p14="http://schemas.microsoft.com/office/powerpoint/2010/main" val="15793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Renal secretion</a:t>
            </a:r>
            <a:endParaRPr lang="en-AU" dirty="0"/>
          </a:p>
        </p:txBody>
      </p:sp>
      <p:sp>
        <p:nvSpPr>
          <p:cNvPr id="3" name="Content Placeholder 2"/>
          <p:cNvSpPr>
            <a:spLocks noGrp="1"/>
          </p:cNvSpPr>
          <p:nvPr>
            <p:ph idx="1"/>
          </p:nvPr>
        </p:nvSpPr>
        <p:spPr>
          <a:xfrm>
            <a:off x="768096" y="2235200"/>
            <a:ext cx="3850086" cy="4440809"/>
          </a:xfrm>
        </p:spPr>
        <p:txBody>
          <a:bodyPr>
            <a:noAutofit/>
          </a:bodyPr>
          <a:lstStyle/>
          <a:p>
            <a:pPr>
              <a:buFont typeface="Arial" panose="020B0604020202020204" pitchFamily="34" charset="0"/>
              <a:buChar char="•"/>
            </a:pPr>
            <a:r>
              <a:rPr lang="en-AU" dirty="0" smtClean="0"/>
              <a:t> The </a:t>
            </a:r>
            <a:r>
              <a:rPr lang="en-AU" dirty="0"/>
              <a:t>mechanisms by which secretion occurs are similar to those of </a:t>
            </a:r>
            <a:r>
              <a:rPr lang="en-AU" dirty="0" smtClean="0"/>
              <a:t>reabsorption (passive diffusion, active transport and coupled transport), </a:t>
            </a:r>
            <a:r>
              <a:rPr lang="en-AU" dirty="0"/>
              <a:t>however these processes occur in the opposite direction.</a:t>
            </a:r>
          </a:p>
          <a:p>
            <a:pPr>
              <a:lnSpc>
                <a:spcPct val="100000"/>
              </a:lnSpc>
              <a:buFont typeface="Arial" panose="020B0604020202020204" pitchFamily="34" charset="0"/>
              <a:buChar char="•"/>
            </a:pPr>
            <a:r>
              <a:rPr lang="en-AU" dirty="0" smtClean="0"/>
              <a:t> During </a:t>
            </a:r>
            <a:r>
              <a:rPr lang="en-AU" dirty="0"/>
              <a:t>secretion some </a:t>
            </a:r>
            <a:r>
              <a:rPr lang="en-AU" dirty="0" smtClean="0"/>
              <a:t>substances such </a:t>
            </a:r>
            <a:r>
              <a:rPr lang="en-AU" dirty="0"/>
              <a:t>as hydrogen ions, creatinine, and </a:t>
            </a:r>
            <a:r>
              <a:rPr lang="en-AU" dirty="0" smtClean="0"/>
              <a:t>drugs will </a:t>
            </a:r>
            <a:r>
              <a:rPr lang="en-AU" dirty="0"/>
              <a:t>be removed from the blood through the peritubular capillary network into the collecting duct. </a:t>
            </a:r>
            <a:endParaRPr lang="en-AU" dirty="0" smtClean="0"/>
          </a:p>
          <a:p>
            <a:endParaRPr lang="en-AU" dirty="0">
              <a:latin typeface="Book Antiqua" panose="02040602050305030304" pitchFamily="18" charset="0"/>
            </a:endParaRPr>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270" y="2235200"/>
            <a:ext cx="3284514" cy="3835153"/>
          </a:xfrm>
          <a:prstGeom prst="rect">
            <a:avLst/>
          </a:prstGeom>
        </p:spPr>
      </p:pic>
    </p:spTree>
    <p:extLst>
      <p:ext uri="{BB962C8B-B14F-4D97-AF65-F5344CB8AC3E}">
        <p14:creationId xmlns:p14="http://schemas.microsoft.com/office/powerpoint/2010/main" val="90645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Production of urine</a:t>
            </a:r>
            <a:endParaRPr lang="en-AU" dirty="0"/>
          </a:p>
        </p:txBody>
      </p:sp>
      <p:sp>
        <p:nvSpPr>
          <p:cNvPr id="3" name="Content Placeholder 2"/>
          <p:cNvSpPr>
            <a:spLocks noGrp="1"/>
          </p:cNvSpPr>
          <p:nvPr>
            <p:ph idx="1"/>
          </p:nvPr>
        </p:nvSpPr>
        <p:spPr>
          <a:xfrm>
            <a:off x="4756728" y="2152072"/>
            <a:ext cx="4045528" cy="4023360"/>
          </a:xfrm>
        </p:spPr>
        <p:txBody>
          <a:bodyPr>
            <a:normAutofit/>
          </a:bodyPr>
          <a:lstStyle/>
          <a:p>
            <a:pPr>
              <a:buFont typeface="Arial" panose="020B0604020202020204" pitchFamily="34" charset="0"/>
              <a:buChar char="•"/>
            </a:pPr>
            <a:r>
              <a:rPr lang="en-AU" dirty="0"/>
              <a:t>Urine that is formed via the three processes of filtration, reabsorption, and secretion leaves the kidney through the ureter, and is stored in the bladder before being removed through the urethra. </a:t>
            </a:r>
            <a:endParaRPr lang="en-AU" dirty="0" smtClean="0"/>
          </a:p>
          <a:p>
            <a:pPr>
              <a:buFont typeface="Arial" panose="020B0604020202020204" pitchFamily="34" charset="0"/>
              <a:buChar char="•"/>
            </a:pPr>
            <a:r>
              <a:rPr lang="en-AU" dirty="0" smtClean="0"/>
              <a:t>At </a:t>
            </a:r>
            <a:r>
              <a:rPr lang="en-AU" dirty="0"/>
              <a:t>this final stage it is only approximately one percent of the originally filtered volume, consisting mostly of water with highly diluted amounts of urea, creatinine, and variable concentrations of ions.</a:t>
            </a:r>
          </a:p>
          <a:p>
            <a:endParaRPr lang="en-A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26" y="2438400"/>
            <a:ext cx="4387674" cy="2897520"/>
          </a:xfrm>
          <a:prstGeom prst="rect">
            <a:avLst/>
          </a:prstGeom>
        </p:spPr>
      </p:pic>
    </p:spTree>
    <p:extLst>
      <p:ext uri="{BB962C8B-B14F-4D97-AF65-F5344CB8AC3E}">
        <p14:creationId xmlns:p14="http://schemas.microsoft.com/office/powerpoint/2010/main" val="2001659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653</TotalTime>
  <Words>612</Words>
  <Application>Microsoft Office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 Antiqua</vt:lpstr>
      <vt:lpstr>Tw Cen MT</vt:lpstr>
      <vt:lpstr>Tw Cen MT Condensed</vt:lpstr>
      <vt:lpstr>Wingdings 3</vt:lpstr>
      <vt:lpstr>Integral</vt:lpstr>
      <vt:lpstr>Excretory system </vt:lpstr>
      <vt:lpstr>recap</vt:lpstr>
      <vt:lpstr>THE GREAT NEPHRON JOURNEY!</vt:lpstr>
      <vt:lpstr>HYDROSTATIC PRESSURE</vt:lpstr>
      <vt:lpstr>Movement of molecules</vt:lpstr>
      <vt:lpstr>Check for understanding</vt:lpstr>
      <vt:lpstr>reabsorption</vt:lpstr>
      <vt:lpstr>Renal secretion</vt:lpstr>
      <vt:lpstr>Production of urine</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Excretory system</dc:title>
  <dc:creator>BEGGS, Kellie</dc:creator>
  <cp:lastModifiedBy>MILLERS, Caitlin (cgmil0)</cp:lastModifiedBy>
  <cp:revision>43</cp:revision>
  <dcterms:created xsi:type="dcterms:W3CDTF">2019-05-06T07:34:27Z</dcterms:created>
  <dcterms:modified xsi:type="dcterms:W3CDTF">2019-05-09T05:33:58Z</dcterms:modified>
</cp:coreProperties>
</file>