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348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617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36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8122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0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999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699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128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11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7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36C79F-4535-4387-B13A-A03C31F84F48}" type="datetimeFigureOut">
              <a:rPr lang="en-AU" smtClean="0"/>
              <a:t>27/03/2019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23E4B7-1925-459C-99D2-298379D92EC2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0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m.au/url?sa=i&amp;rct=j&amp;q=&amp;esrc=s&amp;source=images&amp;cd=&amp;cad=rja&amp;uact=8&amp;ved=0ahUKEwjO3_3GrrHZAhUOObwKHeQHAxgQjRwIBw&amp;url=https://www.thinglink.com/scene/848626338968371202&amp;psig=AOvVaw1FMResYfBmX0yrwJgIdy1M&amp;ust=151910855959262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 in cells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11 Biology</a:t>
            </a:r>
          </a:p>
          <a:p>
            <a:r>
              <a:rPr lang="en-AU" dirty="0" smtClean="0"/>
              <a:t>Bremer SHS</a:t>
            </a:r>
          </a:p>
        </p:txBody>
      </p:sp>
    </p:spTree>
    <p:extLst>
      <p:ext uri="{BB962C8B-B14F-4D97-AF65-F5344CB8AC3E}">
        <p14:creationId xmlns:p14="http://schemas.microsoft.com/office/powerpoint/2010/main" val="2607576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170545"/>
            <a:ext cx="7290055" cy="4166524"/>
          </a:xfrm>
        </p:spPr>
        <p:txBody>
          <a:bodyPr/>
          <a:lstStyle/>
          <a:p>
            <a:r>
              <a:rPr lang="en-AU" dirty="0" smtClean="0"/>
              <a:t>Construct a diagram to show how one molecule of glucose can be used to produce 36-38 molecules of ATP in the presence of oxygen.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393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Anaerobic respiration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842" y="2084832"/>
            <a:ext cx="8024922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All organisms can metabolize glucose anaerobically (without oxygen) using glycolysis in the cytoplasm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Fermentation pathways for glucose metabolism do not use oxygen as a final electron acceptor</a:t>
            </a:r>
            <a:r>
              <a:rPr lang="en-US" altLang="en-US" dirty="0" smtClean="0"/>
              <a:t>. An electron acceptor must occur or glycolysis will stop. </a:t>
            </a:r>
            <a:endParaRPr lang="en-US" altLang="en-US" dirty="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The energy yield from fermentation is low, and few organisms can obtain sufficient energy for their needs this way.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363" y="4834328"/>
            <a:ext cx="3151880" cy="176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5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Anaerobic respiration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3868559" cy="4023360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ct val="0"/>
              </a:spcBef>
              <a:spcAft>
                <a:spcPts val="1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487488" algn="l"/>
                <a:tab pos="1487488" algn="l"/>
              </a:tabLst>
            </a:pPr>
            <a:r>
              <a:rPr lang="en-US" altLang="en-US" sz="2000" dirty="0" smtClean="0"/>
              <a:t>During </a:t>
            </a:r>
            <a:r>
              <a:rPr lang="en-US" altLang="en-US" sz="2000" dirty="0"/>
              <a:t>lactic acid fermentation the electron acceptor is pyruvate itself and the end product is lactic acid</a:t>
            </a:r>
            <a:r>
              <a:rPr lang="en-US" altLang="en-US" sz="2000" dirty="0" smtClean="0"/>
              <a:t>.</a:t>
            </a:r>
          </a:p>
          <a:p>
            <a:pPr>
              <a:lnSpc>
                <a:spcPts val="3200"/>
              </a:lnSpc>
              <a:spcBef>
                <a:spcPct val="0"/>
              </a:spcBef>
              <a:spcAft>
                <a:spcPts val="1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487488" algn="l"/>
                <a:tab pos="1487488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Lactic acid build up is toxic and must be broken down via enzymatic action.</a:t>
            </a:r>
            <a:r>
              <a:rPr lang="en-US" altLang="en-US" sz="2000" dirty="0" smtClean="0"/>
              <a:t> </a:t>
            </a:r>
            <a:endParaRPr lang="en-US" altLang="en-US" sz="2000" dirty="0"/>
          </a:p>
          <a:p>
            <a:endParaRPr lang="en-AU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684" y="2201286"/>
            <a:ext cx="3515880" cy="280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fermentation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988" y="1879600"/>
            <a:ext cx="410870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 Fermentation is completed after glycolysis by organisms such as yeasts and bacteria.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In alcoholic fermentation the electron acceptor is </a:t>
            </a:r>
            <a:r>
              <a:rPr lang="en-US" altLang="en-US" dirty="0" err="1" smtClean="0"/>
              <a:t>ethanal</a:t>
            </a:r>
            <a:r>
              <a:rPr lang="en-US" altLang="en-US" dirty="0" smtClean="0"/>
              <a:t>, which is in turn converted to ethanol.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There is no additional ATP formed after glycolysis, it prevents accumulation of pyruvate and allows glycolysis to continue.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T</a:t>
            </a:r>
            <a:r>
              <a:rPr lang="en-US" altLang="en-US" dirty="0" smtClean="0">
                <a:solidFill>
                  <a:srgbClr val="000000"/>
                </a:solidFill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oxic </a:t>
            </a:r>
            <a:r>
              <a:rPr lang="en-US" altLang="en-US" dirty="0">
                <a:solidFill>
                  <a:srgbClr val="000000"/>
                </a:solidFill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when ethanol levels are </a:t>
            </a:r>
            <a:r>
              <a:rPr lang="en-US" altLang="en-US" dirty="0" smtClean="0">
                <a:solidFill>
                  <a:srgbClr val="000000"/>
                </a:solidFill>
                <a:ea typeface="ヒラギノ角ゴ Pro W3" pitchFamily="1" charset="-128"/>
                <a:cs typeface="Arial" panose="020B0604020202020204" pitchFamily="34" charset="0"/>
                <a:sym typeface="Arial" panose="020B0604020202020204" pitchFamily="34" charset="0"/>
              </a:rPr>
              <a:t>too high.</a:t>
            </a:r>
            <a:endParaRPr lang="en-US" altLang="en-US" dirty="0">
              <a:solidFill>
                <a:srgbClr val="000000"/>
              </a:solidFill>
              <a:ea typeface="ヒラギノ角ゴ Pro W3" pitchFamily="1" charset="-128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marL="0" indent="0">
              <a:buNone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AU" dirty="0"/>
          </a:p>
        </p:txBody>
      </p:sp>
      <p:sp>
        <p:nvSpPr>
          <p:cNvPr id="4" name="Rectangle 5"/>
          <p:cNvSpPr>
            <a:spLocks/>
          </p:cNvSpPr>
          <p:nvPr/>
        </p:nvSpPr>
        <p:spPr bwMode="auto">
          <a:xfrm>
            <a:off x="5745019" y="4123856"/>
            <a:ext cx="2983345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r>
              <a:rPr lang="en-US" altLang="en-US" sz="1400" b="1" dirty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Bread</a:t>
            </a:r>
            <a:r>
              <a:rPr lang="en-US" altLang="en-US" sz="1400" dirty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(above) rises during baking as a </a:t>
            </a:r>
            <a:r>
              <a:rPr lang="en-US" altLang="en-US" sz="1400" dirty="0" smtClean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result </a:t>
            </a:r>
            <a:r>
              <a:rPr lang="en-US" altLang="en-US" sz="1400" dirty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of the carbon dioxide given off during alcoholic fermentation.</a:t>
            </a:r>
          </a:p>
          <a:p>
            <a:endParaRPr lang="en-US" altLang="en-US" sz="1400" dirty="0">
              <a:solidFill>
                <a:srgbClr val="001BFF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r>
              <a:rPr lang="en-US" altLang="en-US" sz="1400" dirty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Alcoholic beverages such as </a:t>
            </a:r>
            <a:r>
              <a:rPr lang="en-US" altLang="en-US" sz="1400" b="1" dirty="0" smtClean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beer</a:t>
            </a:r>
            <a:r>
              <a:rPr lang="en-US" altLang="en-US" sz="1400" dirty="0" smtClean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1400" dirty="0">
                <a:solidFill>
                  <a:srgbClr val="001BFF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derive their alcohol content from the ethanol produced from alcoholic fermentation.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50" y="1503121"/>
            <a:ext cx="2936000" cy="2388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467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27" y="2313709"/>
            <a:ext cx="7932559" cy="402336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AU" dirty="0" smtClean="0"/>
              <a:t>Describe the key difference between aerobic and anaerobic respiration. 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Why is the efficiency of anaerobic pathways so low?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 smtClean="0"/>
              <a:t>Why can’t alcoholic fermentation go on indefinitely?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377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energy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3916219" cy="3676995"/>
          </a:xfrm>
        </p:spPr>
        <p:txBody>
          <a:bodyPr>
            <a:normAutofit/>
          </a:bodyPr>
          <a:lstStyle/>
          <a:p>
            <a:pPr>
              <a:lnSpc>
                <a:spcPts val="32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All organisms require energy to grow, reproduce, move and carry out fundamental maintenance and repairs</a:t>
            </a:r>
            <a:r>
              <a:rPr lang="en-US" altLang="en-US" dirty="0" smtClean="0"/>
              <a:t>.</a:t>
            </a:r>
          </a:p>
          <a:p>
            <a:pPr>
              <a:lnSpc>
                <a:spcPts val="32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r>
              <a:rPr lang="en-AU" dirty="0"/>
              <a:t>Living organisms use the chemical energy carried in phosphate bonds of ATP.</a:t>
            </a:r>
          </a:p>
          <a:p>
            <a:pPr>
              <a:lnSpc>
                <a:spcPts val="3200"/>
              </a:lnSpc>
              <a:spcBef>
                <a:spcPct val="0"/>
              </a:spcBef>
              <a:spcAft>
                <a:spcPts val="20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</a:tabLst>
            </a:pPr>
            <a:endParaRPr lang="en-US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985383" y="1879351"/>
            <a:ext cx="3786890" cy="37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Cellular Respiration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385008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Organisms obtain the energy to make ATP from glucose molecules through cellular respiration, a series of chemical reactions controlled by enzymes.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Aerobic respiration (glycolysis, Krebs cycle and electron transport) occurs in the presence of oxygen.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Anaerobic respiration occurs in the absence of oxygen.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511" y="2212686"/>
            <a:ext cx="382905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glycolysis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4810667" cy="2729345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smtClean="0"/>
              <a:t>Initial stage of the breakdown of glucose.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smtClean="0"/>
              <a:t>Can occur with or without the presence of oxygen.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smtClean="0"/>
              <a:t>Occurs in the cytoplasm.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smtClean="0"/>
              <a:t>Common for both aerobic an anaerobic respiration.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 smtClean="0"/>
              <a:t> One glucose molecule is converted to 2 pyruvate molecules and produces 2-4 ATP.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</a:t>
            </a:r>
            <a:r>
              <a:rPr lang="en-AU" sz="1800" dirty="0" smtClean="0"/>
              <a:t>2 hydrogen acceptor (NADH) molecules also produced. </a:t>
            </a:r>
            <a:endParaRPr lang="en-A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93677" y="2379443"/>
            <a:ext cx="3903287" cy="236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1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But in reality….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28800"/>
            <a:ext cx="7290055" cy="4480560"/>
          </a:xfrm>
        </p:spPr>
        <p:txBody>
          <a:bodyPr/>
          <a:lstStyle/>
          <a:p>
            <a:r>
              <a:rPr lang="en-AU" dirty="0" smtClean="0"/>
              <a:t>Things are a little more complex.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87" y="2281673"/>
            <a:ext cx="7377760" cy="428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84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Krebs cycle (citric acid cycle)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35813"/>
            <a:ext cx="3683832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Occurs after glycolysis if oxygen is available.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Takes place in the mitochondrial matrix.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2 ATP (1 from each pyruvate molecule), carbon dioxide and hydrogen is produced.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Hydrogen atoms collected by hydrogen acceptor molecules</a:t>
            </a:r>
            <a:r>
              <a:rPr lang="en-AU" dirty="0"/>
              <a:t> </a:t>
            </a:r>
            <a:r>
              <a:rPr lang="en-AU" dirty="0" smtClean="0"/>
              <a:t>(10 NADH + 4FADH</a:t>
            </a:r>
            <a:r>
              <a:rPr lang="en-AU" baseline="-25000" dirty="0" smtClean="0"/>
              <a:t>2</a:t>
            </a:r>
            <a:r>
              <a:rPr lang="en-AU" dirty="0" smtClean="0"/>
              <a:t>)</a:t>
            </a:r>
            <a:endParaRPr lang="en-AU" dirty="0"/>
          </a:p>
        </p:txBody>
      </p:sp>
      <p:pic>
        <p:nvPicPr>
          <p:cNvPr id="1026" name="Picture 2" descr="Image result for krebs cycle mitochondria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1051" y="2798618"/>
            <a:ext cx="4075095" cy="302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57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Things are still very complex…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295" y="1856509"/>
            <a:ext cx="5317707" cy="4816764"/>
          </a:xfrm>
        </p:spPr>
      </p:pic>
    </p:spTree>
    <p:extLst>
      <p:ext uri="{BB962C8B-B14F-4D97-AF65-F5344CB8AC3E}">
        <p14:creationId xmlns:p14="http://schemas.microsoft.com/office/powerpoint/2010/main" val="3433367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ELECTRON TRANSPORT chain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743200"/>
            <a:ext cx="3554521" cy="35661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Hydrogen acceptor molecules (NADH + FADH</a:t>
            </a:r>
            <a:r>
              <a:rPr lang="en-AU" baseline="-25000" dirty="0" smtClean="0"/>
              <a:t>2</a:t>
            </a:r>
            <a:r>
              <a:rPr lang="en-AU" dirty="0" smtClean="0"/>
              <a:t>) give up hydrogen atoms to combine with oxygen and  </a:t>
            </a:r>
            <a:r>
              <a:rPr lang="en-AU" dirty="0" err="1" smtClean="0"/>
              <a:t>orm</a:t>
            </a:r>
            <a:r>
              <a:rPr lang="en-AU" dirty="0" smtClean="0"/>
              <a:t>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Process releases enough energy to form 32 ATP molecules.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Takes place in the mitochondrial cristae.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325" y="2084832"/>
            <a:ext cx="3864843" cy="36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11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When oxygen is present, the energy released from one glucose molecule is 36-38 molecules of ATP.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18" y="3338487"/>
            <a:ext cx="8128145" cy="8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473</TotalTime>
  <Words>550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Tw Cen MT</vt:lpstr>
      <vt:lpstr>Tw Cen MT Condensed</vt:lpstr>
      <vt:lpstr>Wingdings 3</vt:lpstr>
      <vt:lpstr>ヒラギノ角ゴ Pro W3</vt:lpstr>
      <vt:lpstr>Integral</vt:lpstr>
      <vt:lpstr>Energy in cells</vt:lpstr>
      <vt:lpstr>energy</vt:lpstr>
      <vt:lpstr>Cellular Respiration</vt:lpstr>
      <vt:lpstr>glycolysis</vt:lpstr>
      <vt:lpstr>But in reality….</vt:lpstr>
      <vt:lpstr>Krebs cycle (citric acid cycle)</vt:lpstr>
      <vt:lpstr>Things are still very complex…</vt:lpstr>
      <vt:lpstr>ELECTRON TRANSPORT chain</vt:lpstr>
      <vt:lpstr>summary</vt:lpstr>
      <vt:lpstr>Check for understanding</vt:lpstr>
      <vt:lpstr>Anaerobic respiration</vt:lpstr>
      <vt:lpstr>Anaerobic respiration</vt:lpstr>
      <vt:lpstr>fermentation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in cells</dc:title>
  <dc:creator>MILLERS, Caitlin</dc:creator>
  <cp:lastModifiedBy>MILLERS, Caitlin (cgmil0)</cp:lastModifiedBy>
  <cp:revision>22</cp:revision>
  <dcterms:created xsi:type="dcterms:W3CDTF">2018-02-19T05:34:46Z</dcterms:created>
  <dcterms:modified xsi:type="dcterms:W3CDTF">2019-03-27T02:03:01Z</dcterms:modified>
</cp:coreProperties>
</file>