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87" r:id="rId3"/>
    <p:sldId id="257" r:id="rId4"/>
    <p:sldId id="260" r:id="rId5"/>
    <p:sldId id="261" r:id="rId6"/>
    <p:sldId id="272" r:id="rId7"/>
    <p:sldId id="262" r:id="rId8"/>
    <p:sldId id="263" r:id="rId9"/>
    <p:sldId id="264" r:id="rId10"/>
    <p:sldId id="271" r:id="rId11"/>
    <p:sldId id="285" r:id="rId12"/>
    <p:sldId id="286" r:id="rId13"/>
    <p:sldId id="274" r:id="rId14"/>
    <p:sldId id="284" r:id="rId15"/>
    <p:sldId id="281" r:id="rId16"/>
    <p:sldId id="275" r:id="rId17"/>
    <p:sldId id="282" r:id="rId18"/>
    <p:sldId id="277" r:id="rId19"/>
    <p:sldId id="278" r:id="rId20"/>
    <p:sldId id="279" r:id="rId21"/>
    <p:sldId id="28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0" autoAdjust="0"/>
    <p:restoredTop sz="94660"/>
  </p:normalViewPr>
  <p:slideViewPr>
    <p:cSldViewPr snapToGrid="0">
      <p:cViewPr varScale="1">
        <p:scale>
          <a:sx n="69" d="100"/>
          <a:sy n="69" d="100"/>
        </p:scale>
        <p:origin x="4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40A27-A0A3-4D64-A76D-86E455849241}" type="datetimeFigureOut">
              <a:rPr lang="en-AU" smtClean="0"/>
              <a:t>12/02/2019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C466B7-9542-4863-A30B-02CFA48BC4E9}" type="slidenum">
              <a:rPr lang="en-AU" smtClean="0"/>
              <a:t>‹#›</a:t>
            </a:fld>
            <a:endParaRPr lang="en-AU"/>
          </a:p>
        </p:txBody>
      </p:sp>
    </p:spTree>
    <p:extLst>
      <p:ext uri="{BB962C8B-B14F-4D97-AF65-F5344CB8AC3E}">
        <p14:creationId xmlns:p14="http://schemas.microsoft.com/office/powerpoint/2010/main" val="419988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B8BE92D4-5396-416C-9F27-4BB9BCD75BA2}" type="slidenum">
              <a:rPr lang="en-US" altLang="en-US"/>
              <a:pPr/>
              <a:t>4</a:t>
            </a:fld>
            <a:endParaRPr lang="en-US" altLang="en-US"/>
          </a:p>
        </p:txBody>
      </p:sp>
      <p:sp>
        <p:nvSpPr>
          <p:cNvPr id="113666" name="Rectangle 1026"/>
          <p:cNvSpPr>
            <a:spLocks noGrp="1" noRot="1" noChangeAspect="1" noChangeArrowheads="1" noTextEdit="1"/>
          </p:cNvSpPr>
          <p:nvPr>
            <p:ph type="sldImg"/>
          </p:nvPr>
        </p:nvSpPr>
        <p:spPr>
          <a:ln/>
        </p:spPr>
      </p:sp>
      <p:sp>
        <p:nvSpPr>
          <p:cNvPr id="113667" name="Rectangle 1027"/>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40115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6D9A3F0-82D4-4AF7-B370-4A0017DD3A1C}" type="slidenum">
              <a:rPr lang="en-US" altLang="en-US"/>
              <a:pPr/>
              <a:t>5</a:t>
            </a:fld>
            <a:endParaRPr lang="en-US" altLang="en-US"/>
          </a:p>
        </p:txBody>
      </p:sp>
      <p:sp>
        <p:nvSpPr>
          <p:cNvPr id="114690" name="Rectangle 1026"/>
          <p:cNvSpPr>
            <a:spLocks noGrp="1" noRot="1" noChangeAspect="1" noChangeArrowheads="1" noTextEdit="1"/>
          </p:cNvSpPr>
          <p:nvPr>
            <p:ph type="sldImg"/>
          </p:nvPr>
        </p:nvSpPr>
        <p:spPr>
          <a:ln/>
        </p:spPr>
      </p:sp>
      <p:sp>
        <p:nvSpPr>
          <p:cNvPr id="114691" name="Rectangle 1027"/>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3145058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F045D9D9-D91B-41D7-A508-C1C3269807DD}" type="slidenum">
              <a:rPr lang="en-US" altLang="en-US"/>
              <a:pPr/>
              <a:t>7</a:t>
            </a:fld>
            <a:endParaRPr lang="en-US" altLang="en-US"/>
          </a:p>
        </p:txBody>
      </p:sp>
      <p:sp>
        <p:nvSpPr>
          <p:cNvPr id="115714" name="Rectangle 1026"/>
          <p:cNvSpPr>
            <a:spLocks noGrp="1" noRot="1" noChangeAspect="1" noChangeArrowheads="1" noTextEdit="1"/>
          </p:cNvSpPr>
          <p:nvPr>
            <p:ph type="sldImg"/>
          </p:nvPr>
        </p:nvSpPr>
        <p:spPr>
          <a:ln/>
        </p:spPr>
      </p:sp>
      <p:sp>
        <p:nvSpPr>
          <p:cNvPr id="115715" name="Rectangle 1027"/>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418671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041EB01B-7806-451D-9589-1900C10EE7F4}" type="slidenum">
              <a:rPr lang="en-US" altLang="en-US"/>
              <a:pPr/>
              <a:t>8</a:t>
            </a:fld>
            <a:endParaRPr lang="en-US" altLang="en-US"/>
          </a:p>
        </p:txBody>
      </p:sp>
      <p:sp>
        <p:nvSpPr>
          <p:cNvPr id="116738" name="Rectangle 1026"/>
          <p:cNvSpPr>
            <a:spLocks noGrp="1" noRot="1" noChangeAspect="1" noChangeArrowheads="1" noTextEdit="1"/>
          </p:cNvSpPr>
          <p:nvPr>
            <p:ph type="sldImg"/>
          </p:nvPr>
        </p:nvSpPr>
        <p:spPr>
          <a:ln/>
        </p:spPr>
      </p:sp>
      <p:sp>
        <p:nvSpPr>
          <p:cNvPr id="116739" name="Rectangle 1027"/>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2596490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p:cNvSpPr>
          <p:nvPr>
            <p:ph type="sldNum" sz="quarter" idx="5"/>
          </p:nvPr>
        </p:nvSpPr>
        <p:spPr>
          <a:ln/>
        </p:spPr>
        <p:txBody>
          <a:bodyPr/>
          <a:lstStyle/>
          <a:p>
            <a:fld id="{3617975E-10A3-4B96-8DAA-782C2273A652}" type="slidenum">
              <a:rPr lang="en-US" altLang="en-US"/>
              <a:pPr/>
              <a:t>9</a:t>
            </a:fld>
            <a:endParaRPr lang="en-US" altLang="en-US"/>
          </a:p>
        </p:txBody>
      </p:sp>
      <p:sp>
        <p:nvSpPr>
          <p:cNvPr id="117762" name="Rectangle 1026"/>
          <p:cNvSpPr>
            <a:spLocks noGrp="1" noRot="1" noChangeAspect="1" noChangeArrowheads="1" noTextEdit="1"/>
          </p:cNvSpPr>
          <p:nvPr>
            <p:ph type="sldImg"/>
          </p:nvPr>
        </p:nvSpPr>
        <p:spPr>
          <a:ln/>
        </p:spPr>
      </p:sp>
      <p:sp>
        <p:nvSpPr>
          <p:cNvPr id="117763" name="Rectangle 1027"/>
          <p:cNvSpPr>
            <a:spLocks noGrp="1"/>
          </p:cNvSpPr>
          <p:nvPr>
            <p:ph type="body" idx="1"/>
          </p:nvPr>
        </p:nvSpPr>
        <p:spPr/>
        <p:txBody>
          <a:bodyPr/>
          <a:lstStyle/>
          <a:p>
            <a:endParaRPr lang="en-US" altLang="en-US"/>
          </a:p>
        </p:txBody>
      </p:sp>
    </p:spTree>
    <p:extLst>
      <p:ext uri="{BB962C8B-B14F-4D97-AF65-F5344CB8AC3E}">
        <p14:creationId xmlns:p14="http://schemas.microsoft.com/office/powerpoint/2010/main" val="50440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2/12/2019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2/12/2019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2/12/2019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2/12/2019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2/12/2019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2/12/2019</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nsklF1w4eok" TargetMode="External"/><Relationship Id="rId2" Type="http://schemas.openxmlformats.org/officeDocument/2006/relationships/hyperlink" Target="https://www.youtube.com/watch?v=dPKvHrD1eS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Cell membrane</a:t>
            </a:r>
            <a:endParaRPr lang="en-AU" dirty="0"/>
          </a:p>
        </p:txBody>
      </p:sp>
      <p:sp>
        <p:nvSpPr>
          <p:cNvPr id="3" name="Subtitle 2"/>
          <p:cNvSpPr>
            <a:spLocks noGrp="1"/>
          </p:cNvSpPr>
          <p:nvPr>
            <p:ph type="subTitle" idx="1"/>
          </p:nvPr>
        </p:nvSpPr>
        <p:spPr/>
        <p:txBody>
          <a:bodyPr/>
          <a:lstStyle/>
          <a:p>
            <a:r>
              <a:rPr lang="en-AU" dirty="0" smtClean="0"/>
              <a:t>11 Biology</a:t>
            </a:r>
            <a:endParaRPr lang="en-AU"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20646763">
            <a:off x="330246" y="2242887"/>
            <a:ext cx="4577233" cy="3051490"/>
          </a:xfrm>
          <a:prstGeom prst="rect">
            <a:avLst/>
          </a:prstGeom>
        </p:spPr>
      </p:pic>
    </p:spTree>
    <p:extLst>
      <p:ext uri="{BB962C8B-B14F-4D97-AF65-F5344CB8AC3E}">
        <p14:creationId xmlns:p14="http://schemas.microsoft.com/office/powerpoint/2010/main" val="25248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Movement – fluidity	</a:t>
            </a:r>
            <a:endParaRPr lang="en-AU" dirty="0"/>
          </a:p>
        </p:txBody>
      </p:sp>
      <p:sp>
        <p:nvSpPr>
          <p:cNvPr id="3" name="Content Placeholder 2"/>
          <p:cNvSpPr>
            <a:spLocks noGrp="1"/>
          </p:cNvSpPr>
          <p:nvPr>
            <p:ph idx="1"/>
          </p:nvPr>
        </p:nvSpPr>
        <p:spPr>
          <a:xfrm>
            <a:off x="885444" y="2084832"/>
            <a:ext cx="9997440" cy="5248584"/>
          </a:xfrm>
        </p:spPr>
        <p:txBody>
          <a:bodyPr>
            <a:normAutofit/>
          </a:bodyPr>
          <a:lstStyle/>
          <a:p>
            <a:r>
              <a:rPr lang="en-AU" sz="2400" dirty="0" smtClean="0">
                <a:latin typeface="Calibri Light" panose="020F0302020204030204" pitchFamily="34" charset="0"/>
              </a:rPr>
              <a:t>Most of the lipids can move laterally (within the row they are part of in the membrane).</a:t>
            </a:r>
          </a:p>
          <a:p>
            <a:pPr lvl="1">
              <a:buFontTx/>
              <a:buChar char="-"/>
            </a:pPr>
            <a:r>
              <a:rPr lang="en-AU" sz="2400" dirty="0" smtClean="0">
                <a:latin typeface="Calibri Light" panose="020F0302020204030204" pitchFamily="34" charset="0"/>
              </a:rPr>
              <a:t>Rare for a molecule to flip across the membrane to the other side (as they would need to pass through the hydrophobic core).</a:t>
            </a:r>
            <a:br>
              <a:rPr lang="en-AU" sz="2400" dirty="0" smtClean="0">
                <a:latin typeface="Calibri Light" panose="020F0302020204030204" pitchFamily="34" charset="0"/>
              </a:rPr>
            </a:br>
            <a:endParaRPr lang="en-AU" sz="2400" dirty="0" smtClean="0">
              <a:latin typeface="Calibri Light" panose="020F0302020204030204" pitchFamily="34" charset="0"/>
            </a:endParaRPr>
          </a:p>
          <a:p>
            <a:r>
              <a:rPr lang="en-AU" sz="2400" dirty="0" smtClean="0">
                <a:latin typeface="Calibri Light" panose="020F0302020204030204" pitchFamily="34" charset="0"/>
              </a:rPr>
              <a:t>Some proteins can move laterally also.</a:t>
            </a:r>
          </a:p>
          <a:p>
            <a:pPr lvl="1">
              <a:buFontTx/>
              <a:buChar char="-"/>
            </a:pPr>
            <a:r>
              <a:rPr lang="en-AU" sz="2400" dirty="0" smtClean="0">
                <a:latin typeface="Calibri Light" panose="020F0302020204030204" pitchFamily="34" charset="0"/>
              </a:rPr>
              <a:t>Proteins are larger, so those that move, </a:t>
            </a:r>
          </a:p>
          <a:p>
            <a:pPr marL="128016" lvl="1" indent="0">
              <a:buNone/>
            </a:pPr>
            <a:r>
              <a:rPr lang="en-AU" sz="2400" dirty="0" smtClean="0">
                <a:latin typeface="Calibri Light" panose="020F0302020204030204" pitchFamily="34" charset="0"/>
              </a:rPr>
              <a:t>move much more slowly than lipids.</a:t>
            </a:r>
          </a:p>
          <a:p>
            <a:pPr lvl="1">
              <a:buFontTx/>
              <a:buChar char="-"/>
            </a:pPr>
            <a:r>
              <a:rPr lang="en-AU" sz="2400" dirty="0" smtClean="0">
                <a:latin typeface="Calibri Light" panose="020F0302020204030204" pitchFamily="34" charset="0"/>
              </a:rPr>
              <a:t>Many are immobile.</a:t>
            </a:r>
          </a:p>
        </p:txBody>
      </p:sp>
      <p:pic>
        <p:nvPicPr>
          <p:cNvPr id="4" name="Picture 3"/>
          <p:cNvPicPr>
            <a:picLocks noChangeAspect="1" noChangeArrowheads="1"/>
          </p:cNvPicPr>
          <p:nvPr/>
        </p:nvPicPr>
        <p:blipFill>
          <a:blip r:embed="rId2" cstate="print"/>
          <a:srcRect/>
          <a:stretch>
            <a:fillRect/>
          </a:stretch>
        </p:blipFill>
        <p:spPr bwMode="auto">
          <a:xfrm>
            <a:off x="6694714" y="3939270"/>
            <a:ext cx="5513440" cy="2534682"/>
          </a:xfrm>
          <a:prstGeom prst="rect">
            <a:avLst/>
          </a:prstGeom>
          <a:noFill/>
          <a:ln w="9525">
            <a:noFill/>
            <a:miter lim="800000"/>
            <a:headEnd/>
            <a:tailEnd/>
          </a:ln>
        </p:spPr>
      </p:pic>
    </p:spTree>
    <p:extLst>
      <p:ext uri="{BB962C8B-B14F-4D97-AF65-F5344CB8AC3E}">
        <p14:creationId xmlns:p14="http://schemas.microsoft.com/office/powerpoint/2010/main" val="2400081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Parts of the membrane </a:t>
            </a:r>
            <a:br>
              <a:rPr lang="en-AU" dirty="0" smtClean="0"/>
            </a:br>
            <a:r>
              <a:rPr lang="en-AU" i="1" dirty="0" smtClean="0"/>
              <a:t>phospholipids </a:t>
            </a:r>
            <a:endParaRPr lang="en-AU" dirty="0"/>
          </a:p>
        </p:txBody>
      </p:sp>
      <p:pic>
        <p:nvPicPr>
          <p:cNvPr id="1026" name="Picture 2" descr="Chemical structure of a phospholipid, showing the hydrophilic head and hydrophobic tai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9372" y="1446048"/>
            <a:ext cx="3127926" cy="418579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42257" y="2164807"/>
            <a:ext cx="6096000" cy="3662541"/>
          </a:xfrm>
          <a:prstGeom prst="rect">
            <a:avLst/>
          </a:prstGeom>
        </p:spPr>
        <p:txBody>
          <a:bodyPr>
            <a:spAutoFit/>
          </a:bodyPr>
          <a:lstStyle/>
          <a:p>
            <a:r>
              <a:rPr lang="en-AU" sz="2800" dirty="0">
                <a:latin typeface="Calibri Light" panose="020F0302020204030204" pitchFamily="34" charset="0"/>
              </a:rPr>
              <a:t>Phospholipids, arranged in a bilayer, make up the basic fabric of the plasma membrane. They are well-suited for this role because they are </a:t>
            </a:r>
            <a:r>
              <a:rPr lang="en-AU" sz="2800" b="1" dirty="0">
                <a:latin typeface="Calibri Light" panose="020F0302020204030204" pitchFamily="34" charset="0"/>
              </a:rPr>
              <a:t>amphipathic</a:t>
            </a:r>
            <a:r>
              <a:rPr lang="en-AU" sz="2800" dirty="0">
                <a:latin typeface="Calibri Light" panose="020F0302020204030204" pitchFamily="34" charset="0"/>
              </a:rPr>
              <a:t>, meaning that they have both hydrophilic and hydrophobic regions</a:t>
            </a:r>
            <a:r>
              <a:rPr lang="en-AU" sz="2800" dirty="0" smtClean="0">
                <a:latin typeface="Calibri Light" panose="020F0302020204030204" pitchFamily="34" charset="0"/>
              </a:rPr>
              <a:t>.</a:t>
            </a:r>
          </a:p>
          <a:p>
            <a:endParaRPr lang="en-AU" sz="2800" dirty="0">
              <a:latin typeface="Calibri Light" panose="020F0302020204030204" pitchFamily="34" charset="0"/>
            </a:endParaRPr>
          </a:p>
          <a:p>
            <a:endParaRPr lang="en-AU" dirty="0" smtClean="0"/>
          </a:p>
          <a:p>
            <a:endParaRPr lang="en-AU" dirty="0">
              <a:effectLst/>
            </a:endParaRPr>
          </a:p>
        </p:txBody>
      </p:sp>
    </p:spTree>
    <p:extLst>
      <p:ext uri="{BB962C8B-B14F-4D97-AF65-F5344CB8AC3E}">
        <p14:creationId xmlns:p14="http://schemas.microsoft.com/office/powerpoint/2010/main" val="19460565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886" y="1902691"/>
            <a:ext cx="10896600" cy="4792022"/>
          </a:xfrm>
        </p:spPr>
        <p:txBody>
          <a:bodyPr>
            <a:normAutofit lnSpcReduction="10000"/>
          </a:bodyPr>
          <a:lstStyle/>
          <a:p>
            <a:r>
              <a:rPr lang="en-AU" sz="2400" dirty="0">
                <a:latin typeface="Calibri Light" panose="020F0302020204030204" pitchFamily="34" charset="0"/>
              </a:rPr>
              <a:t>The hydrophilic, or “water-loving,” portion of a phospholipid is its head, which contains a negatively charged phosphate group as well as an additional small </a:t>
            </a:r>
            <a:r>
              <a:rPr lang="en-AU" sz="2400" dirty="0" smtClean="0">
                <a:latin typeface="Calibri Light" panose="020F0302020204030204" pitchFamily="34" charset="0"/>
              </a:rPr>
              <a:t>group, </a:t>
            </a:r>
            <a:r>
              <a:rPr lang="en-AU" sz="2400" dirty="0">
                <a:latin typeface="Calibri Light" panose="020F0302020204030204" pitchFamily="34" charset="0"/>
              </a:rPr>
              <a:t>which may also or be charged or polar. The hydrophilic heads of phospholipids in a membrane bilayer face outward, contacting the aqueous (watery) fluid both inside and outside the cell. Since water is a polar molecule, it readily forms electrostatic (charge-based) interactions with the phospholipid heads</a:t>
            </a:r>
            <a:r>
              <a:rPr lang="en-AU" sz="2400" dirty="0" smtClean="0">
                <a:latin typeface="Calibri Light" panose="020F0302020204030204" pitchFamily="34" charset="0"/>
              </a:rPr>
              <a:t>.</a:t>
            </a:r>
            <a:endParaRPr lang="en-AU" sz="2400" dirty="0">
              <a:latin typeface="Calibri Light" panose="020F0302020204030204" pitchFamily="34" charset="0"/>
            </a:endParaRPr>
          </a:p>
          <a:p>
            <a:r>
              <a:rPr lang="en-AU" sz="2400" dirty="0">
                <a:latin typeface="Calibri Light" panose="020F0302020204030204" pitchFamily="34" charset="0"/>
              </a:rPr>
              <a:t>The hydrophobic, or “water-fearing,” part of a phospholipid consists of its long, nonpolar fatty acid tails. The fatty acid tails can easily interact with other nonpolar molecules, but they interact poorly with water. Because of this, it’s more energetically </a:t>
            </a:r>
            <a:r>
              <a:rPr lang="en-AU" sz="2400" dirty="0" err="1">
                <a:latin typeface="Calibri Light" panose="020F0302020204030204" pitchFamily="34" charset="0"/>
              </a:rPr>
              <a:t>favorable</a:t>
            </a:r>
            <a:r>
              <a:rPr lang="en-AU" sz="2400" dirty="0">
                <a:latin typeface="Calibri Light" panose="020F0302020204030204" pitchFamily="34" charset="0"/>
              </a:rPr>
              <a:t> for the phospholipids to tuck their fatty acid tails away in the interior of the membrane, where they are shielded from the surrounding water. The phospholipid bilayer formed by these interactions makes a good barrier between the interior and exterior of the cell, because water and other polar or charged substances cannot easily cross the hydrophobic core of the membrane</a:t>
            </a:r>
            <a:r>
              <a:rPr lang="en-AU" sz="2400" dirty="0" smtClean="0">
                <a:latin typeface="Calibri Light" panose="020F0302020204030204" pitchFamily="34" charset="0"/>
              </a:rPr>
              <a:t>.</a:t>
            </a:r>
            <a:endParaRPr lang="en-AU" sz="2400" dirty="0">
              <a:latin typeface="Calibri Light" panose="020F0302020204030204" pitchFamily="34" charset="0"/>
            </a:endParaRPr>
          </a:p>
        </p:txBody>
      </p:sp>
      <p:sp>
        <p:nvSpPr>
          <p:cNvPr id="4" name="Title 1"/>
          <p:cNvSpPr>
            <a:spLocks noGrp="1"/>
          </p:cNvSpPr>
          <p:nvPr>
            <p:ph type="title"/>
          </p:nvPr>
        </p:nvSpPr>
        <p:spPr>
          <a:xfrm>
            <a:off x="1024128" y="585216"/>
            <a:ext cx="9720072" cy="1499616"/>
          </a:xfrm>
        </p:spPr>
        <p:txBody>
          <a:bodyPr>
            <a:normAutofit/>
          </a:bodyPr>
          <a:lstStyle/>
          <a:p>
            <a:r>
              <a:rPr lang="en-AU" sz="4800" dirty="0" smtClean="0"/>
              <a:t>Phospholipids and cell membrane structure</a:t>
            </a:r>
            <a:endParaRPr lang="en-AU" sz="4800" dirty="0"/>
          </a:p>
        </p:txBody>
      </p:sp>
    </p:spTree>
    <p:extLst>
      <p:ext uri="{BB962C8B-B14F-4D97-AF65-F5344CB8AC3E}">
        <p14:creationId xmlns:p14="http://schemas.microsoft.com/office/powerpoint/2010/main" val="148603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Cholesterol</a:t>
            </a:r>
            <a:endParaRPr lang="en-AU" dirty="0"/>
          </a:p>
        </p:txBody>
      </p:sp>
      <p:sp>
        <p:nvSpPr>
          <p:cNvPr id="3" name="Content Placeholder 2"/>
          <p:cNvSpPr>
            <a:spLocks noGrp="1"/>
          </p:cNvSpPr>
          <p:nvPr>
            <p:ph idx="1"/>
          </p:nvPr>
        </p:nvSpPr>
        <p:spPr>
          <a:xfrm>
            <a:off x="1024128" y="1883229"/>
            <a:ext cx="10113264" cy="4789713"/>
          </a:xfrm>
        </p:spPr>
        <p:txBody>
          <a:bodyPr>
            <a:noAutofit/>
          </a:bodyPr>
          <a:lstStyle/>
          <a:p>
            <a:pPr>
              <a:buFont typeface="Arial" panose="020B0604020202020204" pitchFamily="34" charset="0"/>
              <a:buChar char="•"/>
            </a:pPr>
            <a:r>
              <a:rPr lang="en-AU" sz="2800" dirty="0">
                <a:latin typeface="Calibri Light" panose="020F0302020204030204" pitchFamily="34" charset="0"/>
              </a:rPr>
              <a:t> </a:t>
            </a:r>
            <a:r>
              <a:rPr lang="en-US" altLang="en-US" sz="2800" dirty="0">
                <a:latin typeface="Calibri Light" panose="020F0302020204030204" pitchFamily="34" charset="0"/>
                <a:cs typeface="Arial" panose="020B0604020202020204" pitchFamily="34" charset="0"/>
                <a:sym typeface="Arial" panose="020B0604020202020204" pitchFamily="34" charset="0"/>
              </a:rPr>
              <a:t>Cholesterol in the membrane disturbs the close packing of the phospholipids and keeps the membrane more fluid</a:t>
            </a:r>
            <a:r>
              <a:rPr lang="en-US" altLang="en-US" sz="2800" dirty="0" smtClean="0">
                <a:latin typeface="Calibri Light" panose="020F0302020204030204" pitchFamily="34" charset="0"/>
                <a:cs typeface="Arial" panose="020B0604020202020204" pitchFamily="34" charset="0"/>
                <a:sym typeface="Arial" panose="020B0604020202020204" pitchFamily="34" charset="0"/>
              </a:rPr>
              <a:t>.</a:t>
            </a:r>
          </a:p>
          <a:p>
            <a:pPr>
              <a:buFont typeface="Arial" panose="020B0604020202020204" pitchFamily="34" charset="0"/>
              <a:buChar char="•"/>
            </a:pPr>
            <a:r>
              <a:rPr lang="en-AU" sz="2800" dirty="0">
                <a:latin typeface="Calibri Light" panose="020F0302020204030204" pitchFamily="34" charset="0"/>
              </a:rPr>
              <a:t>Without cholesterol, cell membranes would be too fluid, not firm enough, and too permeable to some molecules. In other words, it keeps the membrane from turning to mush. </a:t>
            </a:r>
            <a:endParaRPr lang="en-US" altLang="en-US" sz="2800" dirty="0" smtClean="0">
              <a:latin typeface="Calibri Light" panose="020F0302020204030204" pitchFamily="34" charset="0"/>
              <a:cs typeface="Arial" panose="020B0604020202020204" pitchFamily="34" charset="0"/>
              <a:sym typeface="Arial" panose="020B0604020202020204" pitchFamily="34" charset="0"/>
            </a:endParaRPr>
          </a:p>
          <a:p>
            <a:pPr>
              <a:buFont typeface="Arial" panose="020B0604020202020204" pitchFamily="34" charset="0"/>
              <a:buChar char="•"/>
            </a:pPr>
            <a:r>
              <a:rPr lang="en-AU" altLang="en-US" sz="2800" dirty="0">
                <a:latin typeface="Calibri Light" panose="020F0302020204030204" pitchFamily="34" charset="0"/>
                <a:cs typeface="Arial" panose="020B0604020202020204" pitchFamily="34" charset="0"/>
                <a:sym typeface="Arial" panose="020B0604020202020204" pitchFamily="34" charset="0"/>
              </a:rPr>
              <a:t>Cholesterol is an amphipathic molecule, meaning, like phospholipids, it contains a hydrophilic and a hydrophobic portion. Cholesterol's hydroxyl (OH) group aligns with the phosphate heads of the phospholipids. The remaining portion of it tucks into the fatty acid portion of the membrane. </a:t>
            </a:r>
            <a:endParaRPr lang="en-AU" altLang="en-US" sz="2800" dirty="0" smtClean="0">
              <a:latin typeface="Calibri Light" panose="020F0302020204030204" pitchFamily="34" charset="0"/>
              <a:cs typeface="Arial" panose="020B0604020202020204" pitchFamily="34" charset="0"/>
              <a:sym typeface="Arial" panose="020B0604020202020204" pitchFamily="34" charset="0"/>
            </a:endParaRPr>
          </a:p>
          <a:p>
            <a:pPr marL="128016" lvl="1" indent="0">
              <a:buNone/>
            </a:pPr>
            <a:endParaRPr lang="en-AU" sz="2400" dirty="0" smtClean="0">
              <a:latin typeface="Calibri Light" panose="020F0302020204030204" pitchFamily="34" charset="0"/>
            </a:endParaRPr>
          </a:p>
        </p:txBody>
      </p:sp>
    </p:spTree>
    <p:extLst>
      <p:ext uri="{BB962C8B-B14F-4D97-AF65-F5344CB8AC3E}">
        <p14:creationId xmlns:p14="http://schemas.microsoft.com/office/powerpoint/2010/main" val="2674093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Cholesterol </a:t>
            </a:r>
            <a:r>
              <a:rPr lang="en-AU" dirty="0" err="1" smtClean="0"/>
              <a:t>cont</a:t>
            </a:r>
            <a:r>
              <a:rPr lang="en-AU" dirty="0" smtClean="0"/>
              <a:t>….</a:t>
            </a:r>
            <a:endParaRPr lang="en-AU" dirty="0"/>
          </a:p>
        </p:txBody>
      </p:sp>
      <p:sp>
        <p:nvSpPr>
          <p:cNvPr id="3" name="Content Placeholder 2"/>
          <p:cNvSpPr>
            <a:spLocks noGrp="1"/>
          </p:cNvSpPr>
          <p:nvPr>
            <p:ph idx="1"/>
          </p:nvPr>
        </p:nvSpPr>
        <p:spPr>
          <a:xfrm>
            <a:off x="1024128" y="1687286"/>
            <a:ext cx="9720073" cy="4622074"/>
          </a:xfrm>
        </p:spPr>
        <p:txBody>
          <a:bodyPr>
            <a:normAutofit fontScale="92500"/>
          </a:bodyPr>
          <a:lstStyle/>
          <a:p>
            <a:pPr>
              <a:buFont typeface="Arial" panose="020B0604020202020204" pitchFamily="34" charset="0"/>
              <a:buChar char="•"/>
            </a:pPr>
            <a:r>
              <a:rPr lang="en-AU" sz="2800" dirty="0">
                <a:latin typeface="Calibri Light" panose="020F0302020204030204" pitchFamily="34" charset="0"/>
              </a:rPr>
              <a:t>Because of the way cholesterol is shaped, part of the steroid ring (the four hydrocarbon rings in between the hydroxyl group and the hydrocarbon "tail") is closely attracted to part of the fatty acid chain on the nearest phospholipid. This helps slightly immobilize the outer surface of the membrane and make it less soluble to very small water-soluble molecules that could otherwise pass through more easily</a:t>
            </a:r>
            <a:r>
              <a:rPr lang="en-AU" sz="2800" dirty="0" smtClean="0">
                <a:latin typeface="Calibri Light" panose="020F0302020204030204" pitchFamily="34" charset="0"/>
              </a:rPr>
              <a:t>.</a:t>
            </a:r>
          </a:p>
          <a:p>
            <a:pPr>
              <a:buFont typeface="Arial" panose="020B0604020202020204" pitchFamily="34" charset="0"/>
              <a:buChar char="•"/>
            </a:pPr>
            <a:r>
              <a:rPr lang="en-AU" sz="2800" dirty="0">
                <a:latin typeface="Calibri Light" panose="020F0302020204030204" pitchFamily="34" charset="0"/>
              </a:rPr>
              <a:t>Acts as a temperature “buffer” to aid in resisting changes to fluidity </a:t>
            </a:r>
          </a:p>
          <a:p>
            <a:pPr marL="0" indent="0">
              <a:buNone/>
            </a:pPr>
            <a:r>
              <a:rPr lang="en-AU" sz="2800" dirty="0" smtClean="0">
                <a:latin typeface="Calibri Light" panose="020F0302020204030204" pitchFamily="34" charset="0"/>
              </a:rPr>
              <a:t>-Below </a:t>
            </a:r>
            <a:r>
              <a:rPr lang="en-AU" sz="2800" dirty="0">
                <a:latin typeface="Calibri Light" panose="020F0302020204030204" pitchFamily="34" charset="0"/>
              </a:rPr>
              <a:t>37 degrees it makes the membrane less fluid by restraining phospholipids </a:t>
            </a:r>
            <a:r>
              <a:rPr lang="en-AU" sz="2800" dirty="0" smtClean="0">
                <a:latin typeface="Calibri Light" panose="020F0302020204030204" pitchFamily="34" charset="0"/>
              </a:rPr>
              <a:t>movement</a:t>
            </a:r>
          </a:p>
          <a:p>
            <a:pPr marL="0" indent="0">
              <a:buNone/>
            </a:pPr>
            <a:r>
              <a:rPr lang="en-AU" sz="2800" dirty="0">
                <a:latin typeface="Calibri Light" panose="020F0302020204030204" pitchFamily="34" charset="0"/>
              </a:rPr>
              <a:t>-It also lowers the temperature at which the membrane solidifies</a:t>
            </a:r>
          </a:p>
          <a:p>
            <a:pPr marL="0" indent="0">
              <a:buNone/>
            </a:pPr>
            <a:endParaRPr lang="en-AU" sz="2800" dirty="0">
              <a:latin typeface="Calibri Light" panose="020F0302020204030204" pitchFamily="34" charset="0"/>
            </a:endParaRPr>
          </a:p>
          <a:p>
            <a:pPr>
              <a:buFont typeface="Arial" panose="020B0604020202020204" pitchFamily="34" charset="0"/>
              <a:buChar char="•"/>
            </a:pPr>
            <a:endParaRPr lang="en-AU" sz="2800" dirty="0" smtClean="0"/>
          </a:p>
          <a:p>
            <a:endParaRPr lang="en-AU" sz="2800" dirty="0"/>
          </a:p>
        </p:txBody>
      </p:sp>
    </p:spTree>
    <p:extLst>
      <p:ext uri="{BB962C8B-B14F-4D97-AF65-F5344CB8AC3E}">
        <p14:creationId xmlns:p14="http://schemas.microsoft.com/office/powerpoint/2010/main" val="782810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carbohydrates</a:t>
            </a:r>
            <a:endParaRPr lang="en-AU" dirty="0"/>
          </a:p>
        </p:txBody>
      </p:sp>
      <p:sp>
        <p:nvSpPr>
          <p:cNvPr id="3" name="Content Placeholder 2"/>
          <p:cNvSpPr>
            <a:spLocks noGrp="1"/>
          </p:cNvSpPr>
          <p:nvPr>
            <p:ph idx="1"/>
          </p:nvPr>
        </p:nvSpPr>
        <p:spPr/>
        <p:txBody>
          <a:bodyPr/>
          <a:lstStyle/>
          <a:p>
            <a:pPr>
              <a:buFont typeface="Arial" panose="020B0604020202020204" pitchFamily="34" charset="0"/>
              <a:buChar char="•"/>
            </a:pPr>
            <a:r>
              <a:rPr lang="en-AU" sz="2800" dirty="0" smtClean="0"/>
              <a:t> </a:t>
            </a:r>
            <a:r>
              <a:rPr lang="en-AU" sz="2800" dirty="0" smtClean="0">
                <a:latin typeface="Calibri Light" panose="020F0302020204030204" pitchFamily="34" charset="0"/>
              </a:rPr>
              <a:t>Membrane carbohydrates are usually short, branched chains of fewer than 15 sugar units.</a:t>
            </a:r>
          </a:p>
          <a:p>
            <a:pPr marL="0" indent="0">
              <a:buNone/>
            </a:pPr>
            <a:endParaRPr lang="en-AU" sz="2800" dirty="0" smtClean="0">
              <a:latin typeface="Calibri Light" panose="020F0302020204030204" pitchFamily="34" charset="0"/>
            </a:endParaRPr>
          </a:p>
          <a:p>
            <a:pPr>
              <a:buFontTx/>
              <a:buChar char="-"/>
            </a:pPr>
            <a:r>
              <a:rPr lang="en-AU" sz="2400" dirty="0" smtClean="0">
                <a:latin typeface="Calibri Light" panose="020F0302020204030204" pitchFamily="34" charset="0"/>
              </a:rPr>
              <a:t>Some bonded with lipids form glycolipids (</a:t>
            </a:r>
            <a:r>
              <a:rPr lang="en-AU" sz="2400" dirty="0" err="1" smtClean="0">
                <a:latin typeface="Calibri Light" panose="020F0302020204030204" pitchFamily="34" charset="0"/>
              </a:rPr>
              <a:t>glyco</a:t>
            </a:r>
            <a:r>
              <a:rPr lang="en-AU" sz="2400" dirty="0" smtClean="0">
                <a:latin typeface="Calibri Light" panose="020F0302020204030204" pitchFamily="34" charset="0"/>
              </a:rPr>
              <a:t> – refers to carbohydrate).</a:t>
            </a:r>
          </a:p>
          <a:p>
            <a:pPr marL="0" indent="0">
              <a:buNone/>
            </a:pPr>
            <a:endParaRPr lang="en-AU" sz="2400" dirty="0" smtClean="0">
              <a:latin typeface="Calibri Light" panose="020F0302020204030204" pitchFamily="34" charset="0"/>
            </a:endParaRPr>
          </a:p>
          <a:p>
            <a:pPr>
              <a:buFontTx/>
              <a:buChar char="-"/>
            </a:pPr>
            <a:r>
              <a:rPr lang="en-AU" sz="2400" dirty="0" smtClean="0">
                <a:latin typeface="Calibri Light" panose="020F0302020204030204" pitchFamily="34" charset="0"/>
              </a:rPr>
              <a:t>Cells recognise each other by binding to surface molecules, often to carbohydrates attached to the plasma membrane.</a:t>
            </a:r>
            <a:endParaRPr lang="en-AU" sz="2400" dirty="0">
              <a:latin typeface="Calibri Light" panose="020F0302020204030204" pitchFamily="34" charset="0"/>
            </a:endParaRPr>
          </a:p>
        </p:txBody>
      </p:sp>
    </p:spTree>
    <p:extLst>
      <p:ext uri="{BB962C8B-B14F-4D97-AF65-F5344CB8AC3E}">
        <p14:creationId xmlns:p14="http://schemas.microsoft.com/office/powerpoint/2010/main" val="15177947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proteins</a:t>
            </a:r>
            <a:endParaRPr lang="en-AU" dirty="0"/>
          </a:p>
        </p:txBody>
      </p:sp>
      <p:sp>
        <p:nvSpPr>
          <p:cNvPr id="3" name="Content Placeholder 2"/>
          <p:cNvSpPr>
            <a:spLocks noGrp="1"/>
          </p:cNvSpPr>
          <p:nvPr>
            <p:ph idx="1"/>
          </p:nvPr>
        </p:nvSpPr>
        <p:spPr>
          <a:xfrm>
            <a:off x="765048" y="2286072"/>
            <a:ext cx="10628376" cy="5248584"/>
          </a:xfrm>
        </p:spPr>
        <p:txBody>
          <a:bodyPr>
            <a:normAutofit/>
          </a:bodyPr>
          <a:lstStyle/>
          <a:p>
            <a:pPr>
              <a:buFont typeface="Arial" panose="020B0604020202020204" pitchFamily="34" charset="0"/>
              <a:buChar char="•"/>
            </a:pPr>
            <a:r>
              <a:rPr lang="en-AU" dirty="0" smtClean="0"/>
              <a:t> </a:t>
            </a:r>
            <a:r>
              <a:rPr lang="en-AU" sz="2400" dirty="0" smtClean="0">
                <a:latin typeface="Calibri Light" panose="020F0302020204030204" pitchFamily="34" charset="0"/>
              </a:rPr>
              <a:t>Main part of the mosaic - </a:t>
            </a:r>
            <a:r>
              <a:rPr lang="en-AU" sz="2400" dirty="0">
                <a:latin typeface="Calibri Light" panose="020F0302020204030204" pitchFamily="34" charset="0"/>
              </a:rPr>
              <a:t>m</a:t>
            </a:r>
            <a:r>
              <a:rPr lang="en-AU" sz="2400" dirty="0" smtClean="0">
                <a:latin typeface="Calibri Light" panose="020F0302020204030204" pitchFamily="34" charset="0"/>
              </a:rPr>
              <a:t>ore than 50 kinds of proteins have been found in the plasma membrane of red blood cells.</a:t>
            </a:r>
          </a:p>
          <a:p>
            <a:pPr>
              <a:buFont typeface="Arial" panose="020B0604020202020204" pitchFamily="34" charset="0"/>
              <a:buChar char="•"/>
            </a:pPr>
            <a:r>
              <a:rPr lang="en-AU" sz="2400" dirty="0" smtClean="0">
                <a:latin typeface="Calibri Light" panose="020F0302020204030204" pitchFamily="34" charset="0"/>
              </a:rPr>
              <a:t> Two main types:</a:t>
            </a:r>
          </a:p>
          <a:p>
            <a:pPr lvl="1"/>
            <a:r>
              <a:rPr lang="en-AU" sz="2400" dirty="0" smtClean="0">
                <a:latin typeface="Calibri Light" panose="020F0302020204030204" pitchFamily="34" charset="0"/>
              </a:rPr>
              <a:t>Integral proteins – go into the hydrophobic core. Have </a:t>
            </a:r>
            <a:r>
              <a:rPr lang="en-AU" sz="2400" dirty="0">
                <a:latin typeface="Calibri Light" panose="020F0302020204030204" pitchFamily="34" charset="0"/>
              </a:rPr>
              <a:t>both polar and non-polar </a:t>
            </a:r>
            <a:r>
              <a:rPr lang="en-AU" sz="2400" dirty="0" smtClean="0">
                <a:latin typeface="Calibri Light" panose="020F0302020204030204" pitchFamily="34" charset="0"/>
              </a:rPr>
              <a:t>regions.</a:t>
            </a:r>
          </a:p>
          <a:p>
            <a:pPr marL="128016" lvl="1" indent="0">
              <a:buNone/>
            </a:pPr>
            <a:endParaRPr lang="en-AU" sz="2400" dirty="0" smtClean="0">
              <a:latin typeface="Calibri Light" panose="020F0302020204030204" pitchFamily="34" charset="0"/>
            </a:endParaRPr>
          </a:p>
          <a:p>
            <a:pPr lvl="1"/>
            <a:r>
              <a:rPr lang="en-AU" sz="2400" dirty="0" smtClean="0">
                <a:latin typeface="Calibri Light" panose="020F0302020204030204" pitchFamily="34" charset="0"/>
              </a:rPr>
              <a:t>Peripheral proteins – not embedded in the lipid bilayer, present on inside and outside face of membrane, loosely bound to the surface of the membrane, often exposed to parts of integral proteins.</a:t>
            </a:r>
          </a:p>
          <a:p>
            <a:pPr lvl="1"/>
            <a:endParaRPr lang="en-AU" sz="2400" dirty="0" smtClean="0"/>
          </a:p>
        </p:txBody>
      </p:sp>
    </p:spTree>
    <p:extLst>
      <p:ext uri="{BB962C8B-B14F-4D97-AF65-F5344CB8AC3E}">
        <p14:creationId xmlns:p14="http://schemas.microsoft.com/office/powerpoint/2010/main" val="38078137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132" y="728472"/>
            <a:ext cx="11623644" cy="5313666"/>
          </a:xfrm>
        </p:spPr>
      </p:pic>
    </p:spTree>
    <p:extLst>
      <p:ext uri="{BB962C8B-B14F-4D97-AF65-F5344CB8AC3E}">
        <p14:creationId xmlns:p14="http://schemas.microsoft.com/office/powerpoint/2010/main" val="245601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proteins</a:t>
            </a:r>
            <a:endParaRPr lang="en-AU" dirty="0"/>
          </a:p>
        </p:txBody>
      </p:sp>
      <p:sp>
        <p:nvSpPr>
          <p:cNvPr id="3" name="Content Placeholder 2"/>
          <p:cNvSpPr>
            <a:spLocks noGrp="1"/>
          </p:cNvSpPr>
          <p:nvPr>
            <p:ph idx="1"/>
          </p:nvPr>
        </p:nvSpPr>
        <p:spPr>
          <a:xfrm>
            <a:off x="1024128" y="2222064"/>
            <a:ext cx="7799832" cy="5248584"/>
          </a:xfrm>
        </p:spPr>
        <p:txBody>
          <a:bodyPr>
            <a:normAutofit/>
          </a:bodyPr>
          <a:lstStyle/>
          <a:p>
            <a:r>
              <a:rPr lang="en-AU" sz="2400" dirty="0" smtClean="0">
                <a:latin typeface="Calibri Light" panose="020F0302020204030204" pitchFamily="34" charset="0"/>
              </a:rPr>
              <a:t>6 major functions are performed by proteins of the plasma membrane:</a:t>
            </a:r>
          </a:p>
          <a:p>
            <a:pPr lvl="1"/>
            <a:r>
              <a:rPr lang="en-AU" sz="2400" b="1" dirty="0" smtClean="0">
                <a:latin typeface="Calibri Light" panose="020F0302020204030204" pitchFamily="34" charset="0"/>
              </a:rPr>
              <a:t>Transport:</a:t>
            </a:r>
          </a:p>
          <a:p>
            <a:pPr lvl="2"/>
            <a:r>
              <a:rPr lang="en-AU" sz="2400" dirty="0" smtClean="0">
                <a:latin typeface="Calibri Light" panose="020F0302020204030204" pitchFamily="34" charset="0"/>
              </a:rPr>
              <a:t>Spans the entire membrane</a:t>
            </a:r>
          </a:p>
          <a:p>
            <a:pPr lvl="2"/>
            <a:r>
              <a:rPr lang="en-AU" sz="2400" dirty="0" smtClean="0">
                <a:latin typeface="Calibri Light" panose="020F0302020204030204" pitchFamily="34" charset="0"/>
              </a:rPr>
              <a:t>Provides a channel across the membrane for a particular solute (dissolved substance)</a:t>
            </a:r>
          </a:p>
          <a:p>
            <a:pPr lvl="2"/>
            <a:r>
              <a:rPr lang="en-AU" sz="2400" dirty="0" smtClean="0">
                <a:latin typeface="Calibri Light" panose="020F0302020204030204" pitchFamily="34" charset="0"/>
              </a:rPr>
              <a:t>Some change shape from one side of the protein to the other (using ATP as a an energy source to actively pump)</a:t>
            </a:r>
          </a:p>
          <a:p>
            <a:pPr lvl="1"/>
            <a:r>
              <a:rPr lang="en-AU" sz="2400" b="1" dirty="0">
                <a:latin typeface="Calibri Light" panose="020F0302020204030204" pitchFamily="34" charset="0"/>
              </a:rPr>
              <a:t>Cell-cell recognition:</a:t>
            </a:r>
          </a:p>
          <a:p>
            <a:pPr lvl="2"/>
            <a:r>
              <a:rPr lang="en-AU" sz="2400" dirty="0">
                <a:latin typeface="Calibri Light" panose="020F0302020204030204" pitchFamily="34" charset="0"/>
              </a:rPr>
              <a:t>Some glycoproteins serve as identification tags that allow other cell’s proteins to recognise that </a:t>
            </a:r>
            <a:r>
              <a:rPr lang="en-AU" sz="2400" dirty="0" smtClean="0">
                <a:latin typeface="Calibri Light" panose="020F0302020204030204" pitchFamily="34" charset="0"/>
              </a:rPr>
              <a:t>cell</a:t>
            </a:r>
            <a:endParaRPr lang="en-AU" sz="2400" dirty="0">
              <a:latin typeface="Calibri Light" panose="020F0302020204030204"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4400" y="1095017"/>
            <a:ext cx="2000250"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0125" y="3771900"/>
            <a:ext cx="1914525"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5348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proteins</a:t>
            </a:r>
            <a:endParaRPr lang="en-AU" dirty="0"/>
          </a:p>
        </p:txBody>
      </p:sp>
      <p:sp>
        <p:nvSpPr>
          <p:cNvPr id="3" name="Content Placeholder 2"/>
          <p:cNvSpPr>
            <a:spLocks noGrp="1"/>
          </p:cNvSpPr>
          <p:nvPr>
            <p:ph idx="1"/>
          </p:nvPr>
        </p:nvSpPr>
        <p:spPr>
          <a:xfrm>
            <a:off x="783336" y="2167200"/>
            <a:ext cx="8397240" cy="5248584"/>
          </a:xfrm>
        </p:spPr>
        <p:txBody>
          <a:bodyPr>
            <a:normAutofit/>
          </a:bodyPr>
          <a:lstStyle/>
          <a:p>
            <a:pPr lvl="1"/>
            <a:r>
              <a:rPr lang="en-AU" sz="2400" b="1" dirty="0" smtClean="0">
                <a:latin typeface="Calibri Light" panose="020F0302020204030204" pitchFamily="34" charset="0"/>
              </a:rPr>
              <a:t>Signal transduction:</a:t>
            </a:r>
          </a:p>
          <a:p>
            <a:pPr lvl="2"/>
            <a:r>
              <a:rPr lang="en-AU" sz="2400" dirty="0" smtClean="0">
                <a:latin typeface="Calibri Light" panose="020F0302020204030204" pitchFamily="34" charset="0"/>
              </a:rPr>
              <a:t>A membrane protein (receptor) may have a binding site with a specific shape that fits the shape of a chemical messenger (such as a hormone)</a:t>
            </a:r>
          </a:p>
          <a:p>
            <a:pPr lvl="2"/>
            <a:r>
              <a:rPr lang="en-AU" sz="2400" dirty="0" smtClean="0">
                <a:latin typeface="Calibri Light" panose="020F0302020204030204" pitchFamily="34" charset="0"/>
              </a:rPr>
              <a:t>An external messenger (signalling molecule) may cause a shape change in the protein that relays the message to the inside of the cell</a:t>
            </a:r>
          </a:p>
          <a:p>
            <a:pPr marL="310896" lvl="2" indent="0">
              <a:buNone/>
            </a:pPr>
            <a:endParaRPr lang="en-AU" sz="2400" dirty="0" smtClean="0">
              <a:latin typeface="Calibri Light" panose="020F0302020204030204" pitchFamily="34" charset="0"/>
            </a:endParaRPr>
          </a:p>
          <a:p>
            <a:pPr lvl="1"/>
            <a:r>
              <a:rPr lang="en-AU" sz="2400" b="1" dirty="0">
                <a:latin typeface="Calibri Light" panose="020F0302020204030204" pitchFamily="34" charset="0"/>
              </a:rPr>
              <a:t>Enzymatic activity:</a:t>
            </a:r>
          </a:p>
          <a:p>
            <a:pPr lvl="2"/>
            <a:r>
              <a:rPr lang="en-AU" sz="2400" dirty="0">
                <a:latin typeface="Calibri Light" panose="020F0302020204030204" pitchFamily="34" charset="0"/>
              </a:rPr>
              <a:t>Some enzymes (type of protein) are built </a:t>
            </a:r>
            <a:r>
              <a:rPr lang="en-AU" sz="2400" dirty="0" smtClean="0">
                <a:latin typeface="Calibri Light" panose="020F0302020204030204" pitchFamily="34" charset="0"/>
              </a:rPr>
              <a:t>into </a:t>
            </a:r>
            <a:r>
              <a:rPr lang="en-AU" sz="2400" dirty="0">
                <a:latin typeface="Calibri Light" panose="020F0302020204030204" pitchFamily="34" charset="0"/>
              </a:rPr>
              <a:t>the </a:t>
            </a:r>
            <a:r>
              <a:rPr lang="en-AU" sz="2400" dirty="0" smtClean="0">
                <a:latin typeface="Calibri Light" panose="020F0302020204030204" pitchFamily="34" charset="0"/>
              </a:rPr>
              <a:t>membrane</a:t>
            </a:r>
            <a:endParaRPr lang="en-AU" sz="2400" dirty="0">
              <a:latin typeface="Calibri Light" panose="020F0302020204030204" pitchFamily="34" charset="0"/>
            </a:endParaRPr>
          </a:p>
          <a:p>
            <a:pPr lvl="2"/>
            <a:r>
              <a:rPr lang="en-AU" sz="2400" dirty="0">
                <a:latin typeface="Calibri Light" panose="020F0302020204030204" pitchFamily="34" charset="0"/>
              </a:rPr>
              <a:t>E</a:t>
            </a:r>
            <a:r>
              <a:rPr lang="en-AU" sz="2400" dirty="0" smtClean="0">
                <a:latin typeface="Calibri Light" panose="020F0302020204030204" pitchFamily="34" charset="0"/>
              </a:rPr>
              <a:t>nzymes </a:t>
            </a:r>
            <a:r>
              <a:rPr lang="en-AU" sz="2400" dirty="0">
                <a:latin typeface="Calibri Light" panose="020F0302020204030204" pitchFamily="34" charset="0"/>
              </a:rPr>
              <a:t>change the rate of </a:t>
            </a:r>
            <a:r>
              <a:rPr lang="en-AU" sz="2400" dirty="0" smtClean="0">
                <a:latin typeface="Calibri Light" panose="020F0302020204030204" pitchFamily="34" charset="0"/>
              </a:rPr>
              <a:t>reaction</a:t>
            </a:r>
            <a:endParaRPr lang="en-AU" sz="2400" dirty="0">
              <a:latin typeface="Calibri Light" panose="020F0302020204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62145" y="1244752"/>
            <a:ext cx="192405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62145" y="3958193"/>
            <a:ext cx="1962150"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04928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Subject matter</a:t>
            </a:r>
            <a:endParaRPr lang="en-AU" dirty="0"/>
          </a:p>
        </p:txBody>
      </p:sp>
      <p:sp>
        <p:nvSpPr>
          <p:cNvPr id="3" name="Content Placeholder 2"/>
          <p:cNvSpPr>
            <a:spLocks noGrp="1"/>
          </p:cNvSpPr>
          <p:nvPr>
            <p:ph idx="1"/>
          </p:nvPr>
        </p:nvSpPr>
        <p:spPr/>
        <p:txBody>
          <a:bodyPr/>
          <a:lstStyle/>
          <a:p>
            <a:r>
              <a:rPr lang="en-AU" dirty="0"/>
              <a:t>•	</a:t>
            </a:r>
            <a:r>
              <a:rPr lang="en-AU" sz="2800" dirty="0"/>
              <a:t>D</a:t>
            </a:r>
            <a:r>
              <a:rPr lang="en-AU" sz="2800" dirty="0" smtClean="0"/>
              <a:t>escribe </a:t>
            </a:r>
            <a:r>
              <a:rPr lang="en-AU" sz="2800" dirty="0"/>
              <a:t>the structure of the cell membrane (including protein channels, phospholipids, cholesterol and glycoproteins) based on the fluid mosaic phospholipid bilayer </a:t>
            </a:r>
            <a:r>
              <a:rPr lang="en-AU" sz="2800" dirty="0" smtClean="0"/>
              <a:t>model </a:t>
            </a:r>
          </a:p>
          <a:p>
            <a:endParaRPr lang="en-AU" sz="2800" dirty="0"/>
          </a:p>
        </p:txBody>
      </p:sp>
    </p:spTree>
    <p:extLst>
      <p:ext uri="{BB962C8B-B14F-4D97-AF65-F5344CB8AC3E}">
        <p14:creationId xmlns:p14="http://schemas.microsoft.com/office/powerpoint/2010/main" val="1133969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smtClean="0"/>
              <a:t>Parts of the membrane</a:t>
            </a:r>
            <a:br>
              <a:rPr lang="en-AU" dirty="0" smtClean="0"/>
            </a:br>
            <a:r>
              <a:rPr lang="en-AU" i="1" dirty="0" smtClean="0"/>
              <a:t>proteins</a:t>
            </a:r>
            <a:endParaRPr lang="en-AU" dirty="0"/>
          </a:p>
        </p:txBody>
      </p:sp>
      <p:sp>
        <p:nvSpPr>
          <p:cNvPr id="3" name="Content Placeholder 2"/>
          <p:cNvSpPr>
            <a:spLocks noGrp="1"/>
          </p:cNvSpPr>
          <p:nvPr>
            <p:ph idx="1"/>
          </p:nvPr>
        </p:nvSpPr>
        <p:spPr>
          <a:xfrm>
            <a:off x="774192" y="2313356"/>
            <a:ext cx="8186928" cy="5248584"/>
          </a:xfrm>
        </p:spPr>
        <p:txBody>
          <a:bodyPr>
            <a:normAutofit/>
          </a:bodyPr>
          <a:lstStyle/>
          <a:p>
            <a:pPr lvl="1"/>
            <a:r>
              <a:rPr lang="en-AU" sz="2400" b="1" dirty="0" smtClean="0">
                <a:latin typeface="Calibri Light" panose="020F0302020204030204" pitchFamily="34" charset="0"/>
              </a:rPr>
              <a:t>Intercellular joining:</a:t>
            </a:r>
          </a:p>
          <a:p>
            <a:pPr lvl="2"/>
            <a:r>
              <a:rPr lang="en-AU" sz="2400" dirty="0" smtClean="0">
                <a:latin typeface="Calibri Light" panose="020F0302020204030204" pitchFamily="34" charset="0"/>
              </a:rPr>
              <a:t>Membrane proteins of adjacent cells may hook together in various kinds of junctions.</a:t>
            </a:r>
          </a:p>
          <a:p>
            <a:pPr marL="310896" lvl="2" indent="0">
              <a:buNone/>
            </a:pPr>
            <a:endParaRPr lang="en-AU" sz="2400" dirty="0" smtClean="0">
              <a:latin typeface="Calibri Light" panose="020F0302020204030204" pitchFamily="34" charset="0"/>
            </a:endParaRPr>
          </a:p>
          <a:p>
            <a:pPr lvl="1"/>
            <a:r>
              <a:rPr lang="en-AU" sz="2400" b="1" dirty="0" smtClean="0">
                <a:latin typeface="Calibri Light" panose="020F0302020204030204" pitchFamily="34" charset="0"/>
              </a:rPr>
              <a:t>Attachment to the cytoskeleton and extracellular matrix (ECM):</a:t>
            </a:r>
          </a:p>
          <a:p>
            <a:pPr lvl="2"/>
            <a:r>
              <a:rPr lang="en-AU" sz="2400" dirty="0" smtClean="0">
                <a:latin typeface="Calibri Light" panose="020F0302020204030204" pitchFamily="34" charset="0"/>
              </a:rPr>
              <a:t>Some parts of microfilaments of the cytoskeleton may be bonded to membrane proteins.</a:t>
            </a:r>
          </a:p>
          <a:p>
            <a:pPr lvl="2"/>
            <a:r>
              <a:rPr lang="en-AU" sz="2400" dirty="0" smtClean="0">
                <a:latin typeface="Calibri Light" panose="020F0302020204030204" pitchFamily="34" charset="0"/>
              </a:rPr>
              <a:t>Helps with cell shape and stabilise the location of certain proteins.</a:t>
            </a:r>
          </a:p>
          <a:p>
            <a:pPr lvl="2"/>
            <a:r>
              <a:rPr lang="en-AU" sz="2400" dirty="0" smtClean="0">
                <a:latin typeface="Calibri Light" panose="020F0302020204030204" pitchFamily="34" charset="0"/>
              </a:rPr>
              <a:t>Proteins that bind to the ECM can coordinate extracellular and intercellular changes.</a:t>
            </a:r>
            <a:endParaRPr lang="en-AU" sz="2400" dirty="0">
              <a:latin typeface="Calibri Light" panose="020F0302020204030204"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9131" y="3840480"/>
            <a:ext cx="1952625" cy="2324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18656" y="1146544"/>
            <a:ext cx="19431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7717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Videos</a:t>
            </a:r>
            <a:endParaRPr lang="en-AU" dirty="0"/>
          </a:p>
        </p:txBody>
      </p:sp>
      <p:sp>
        <p:nvSpPr>
          <p:cNvPr id="3" name="Content Placeholder 2"/>
          <p:cNvSpPr>
            <a:spLocks noGrp="1"/>
          </p:cNvSpPr>
          <p:nvPr>
            <p:ph idx="1"/>
          </p:nvPr>
        </p:nvSpPr>
        <p:spPr/>
        <p:txBody>
          <a:bodyPr/>
          <a:lstStyle/>
          <a:p>
            <a:r>
              <a:rPr lang="en-AU" dirty="0" smtClean="0">
                <a:hlinkClick r:id="rId2"/>
              </a:rPr>
              <a:t>Hank - 11 mins</a:t>
            </a:r>
            <a:endParaRPr lang="en-AU" dirty="0" smtClean="0"/>
          </a:p>
          <a:p>
            <a:endParaRPr lang="en-AU" dirty="0"/>
          </a:p>
          <a:p>
            <a:r>
              <a:rPr lang="en-AU" dirty="0" smtClean="0">
                <a:hlinkClick r:id="rId3"/>
              </a:rPr>
              <a:t>TED – 5 mins</a:t>
            </a:r>
            <a:endParaRPr lang="en-AU" dirty="0" smtClean="0"/>
          </a:p>
          <a:p>
            <a:endParaRPr lang="en-AU" dirty="0"/>
          </a:p>
        </p:txBody>
      </p:sp>
      <p:sp>
        <p:nvSpPr>
          <p:cNvPr id="4" name="Oval 3"/>
          <p:cNvSpPr/>
          <p:nvPr/>
        </p:nvSpPr>
        <p:spPr>
          <a:xfrm>
            <a:off x="5609844" y="459414"/>
            <a:ext cx="2395728" cy="241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p:cNvSpPr/>
          <p:nvPr/>
        </p:nvSpPr>
        <p:spPr>
          <a:xfrm>
            <a:off x="5609844" y="3090672"/>
            <a:ext cx="2395728" cy="2414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6217920" y="3740110"/>
            <a:ext cx="1179576" cy="1200329"/>
          </a:xfrm>
          <a:prstGeom prst="rect">
            <a:avLst/>
          </a:prstGeom>
          <a:noFill/>
        </p:spPr>
        <p:txBody>
          <a:bodyPr wrap="square" rtlCol="0">
            <a:spAutoFit/>
          </a:bodyPr>
          <a:lstStyle/>
          <a:p>
            <a:r>
              <a:rPr lang="en-AU" dirty="0" smtClean="0"/>
              <a:t>Good quick overview </a:t>
            </a:r>
            <a:r>
              <a:rPr lang="en-AU" dirty="0" smtClean="0">
                <a:sym typeface="Wingdings" panose="05000000000000000000" pitchFamily="2" charset="2"/>
              </a:rPr>
              <a:t></a:t>
            </a:r>
            <a:endParaRPr lang="en-AU" dirty="0"/>
          </a:p>
        </p:txBody>
      </p:sp>
      <p:sp>
        <p:nvSpPr>
          <p:cNvPr id="7" name="TextBox 6"/>
          <p:cNvSpPr txBox="1"/>
          <p:nvPr/>
        </p:nvSpPr>
        <p:spPr>
          <a:xfrm>
            <a:off x="6190488" y="927758"/>
            <a:ext cx="1664208" cy="1477328"/>
          </a:xfrm>
          <a:prstGeom prst="rect">
            <a:avLst/>
          </a:prstGeom>
          <a:noFill/>
        </p:spPr>
        <p:txBody>
          <a:bodyPr wrap="square" rtlCol="0">
            <a:spAutoFit/>
          </a:bodyPr>
          <a:lstStyle/>
          <a:p>
            <a:r>
              <a:rPr lang="en-AU" dirty="0" smtClean="0"/>
              <a:t>Only watch if time – students can watch at home instead really!</a:t>
            </a:r>
            <a:endParaRPr lang="en-AU" dirty="0"/>
          </a:p>
        </p:txBody>
      </p:sp>
      <p:cxnSp>
        <p:nvCxnSpPr>
          <p:cNvPr id="9" name="Straight Arrow Connector 8"/>
          <p:cNvCxnSpPr/>
          <p:nvPr/>
        </p:nvCxnSpPr>
        <p:spPr>
          <a:xfrm flipH="1">
            <a:off x="2962656" y="1883664"/>
            <a:ext cx="2647188" cy="635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2"/>
          </p:cNvCxnSpPr>
          <p:nvPr/>
        </p:nvCxnSpPr>
        <p:spPr>
          <a:xfrm flipH="1" flipV="1">
            <a:off x="2859785" y="3490882"/>
            <a:ext cx="2750059" cy="806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26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Success criteria </a:t>
            </a:r>
            <a:endParaRPr lang="en-AU" dirty="0"/>
          </a:p>
        </p:txBody>
      </p:sp>
      <p:sp>
        <p:nvSpPr>
          <p:cNvPr id="3" name="Content Placeholder 2"/>
          <p:cNvSpPr>
            <a:spLocks noGrp="1"/>
          </p:cNvSpPr>
          <p:nvPr>
            <p:ph idx="1"/>
          </p:nvPr>
        </p:nvSpPr>
        <p:spPr>
          <a:xfrm>
            <a:off x="1024127" y="1757028"/>
            <a:ext cx="9720073" cy="4023360"/>
          </a:xfrm>
        </p:spPr>
        <p:txBody>
          <a:bodyPr/>
          <a:lstStyle/>
          <a:p>
            <a:pPr>
              <a:buFont typeface="Wingdings" panose="05000000000000000000" pitchFamily="2" charset="2"/>
              <a:buChar char="q"/>
            </a:pPr>
            <a:r>
              <a:rPr lang="en-AU" sz="2400" dirty="0"/>
              <a:t> I can describe the structure of the cell membrane (including protein channels, phospholipids, cholesterol and glycoproteins)</a:t>
            </a:r>
          </a:p>
          <a:p>
            <a:pPr>
              <a:buFont typeface="Wingdings" panose="05000000000000000000" pitchFamily="2" charset="2"/>
              <a:buChar char="q"/>
            </a:pPr>
            <a:r>
              <a:rPr lang="en-AU" sz="2400" dirty="0"/>
              <a:t> I can recall the fluid mosaic phospholipid bilayer model</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5510" y="3623995"/>
            <a:ext cx="5287604" cy="3088735"/>
          </a:xfrm>
          <a:prstGeom prst="rect">
            <a:avLst/>
          </a:prstGeom>
        </p:spPr>
      </p:pic>
    </p:spTree>
    <p:extLst>
      <p:ext uri="{BB962C8B-B14F-4D97-AF65-F5344CB8AC3E}">
        <p14:creationId xmlns:p14="http://schemas.microsoft.com/office/powerpoint/2010/main" val="3379195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911566" y="856288"/>
            <a:ext cx="9187533" cy="812602"/>
          </a:xfrm>
          <a:ln/>
        </p:spPr>
        <p:txBody>
          <a:bodyPr anchor="b"/>
          <a:lstStyle/>
          <a:p>
            <a:pPr>
              <a:tabLst>
                <a:tab pos="669703" algn="l"/>
              </a:tabLst>
            </a:pPr>
            <a:r>
              <a:rPr lang="en-US" altLang="en-US" dirty="0" smtClean="0">
                <a:latin typeface="Calibri Light" panose="020F0302020204030204" pitchFamily="34" charset="0"/>
              </a:rPr>
              <a:t>Cell Membrane</a:t>
            </a:r>
            <a:endParaRPr lang="en-US" altLang="en-US" dirty="0">
              <a:latin typeface="Calibri Light" panose="020F0302020204030204" pitchFamily="34" charset="0"/>
            </a:endParaRPr>
          </a:p>
        </p:txBody>
      </p:sp>
      <p:sp>
        <p:nvSpPr>
          <p:cNvPr id="17410" name="Rectangle 2"/>
          <p:cNvSpPr>
            <a:spLocks noGrp="1" noChangeArrowheads="1"/>
          </p:cNvSpPr>
          <p:nvPr>
            <p:ph type="body" idx="1"/>
          </p:nvPr>
        </p:nvSpPr>
        <p:spPr>
          <a:xfrm>
            <a:off x="715971" y="2107334"/>
            <a:ext cx="5032498" cy="4536282"/>
          </a:xfrm>
          <a:ln/>
        </p:spPr>
        <p:txBody>
          <a:bodyPr>
            <a:normAutofit/>
          </a:bodyPr>
          <a:lstStyle/>
          <a:p>
            <a:pPr>
              <a:lnSpc>
                <a:spcPts val="2250"/>
              </a:lnSpc>
              <a:spcBef>
                <a:spcPct val="0"/>
              </a:spcBef>
              <a:spcAft>
                <a:spcPts val="1406"/>
              </a:spcAft>
              <a:buSzPct val="130000"/>
              <a:buFont typeface="Arial" panose="020B0604020202020204" pitchFamily="34" charset="0"/>
              <a:buChar char="•"/>
              <a:tabLst>
                <a:tab pos="721047" algn="l"/>
                <a:tab pos="721047" algn="l"/>
                <a:tab pos="1045853" algn="l"/>
                <a:tab pos="1045853" algn="l"/>
                <a:tab pos="1045853" algn="l"/>
              </a:tabLst>
            </a:pPr>
            <a:r>
              <a:rPr lang="en-US" altLang="en-US" dirty="0">
                <a:latin typeface="Calibri Light" panose="020F0302020204030204" pitchFamily="34" charset="0"/>
              </a:rPr>
              <a:t> </a:t>
            </a:r>
            <a:r>
              <a:rPr lang="en-US" altLang="en-US" sz="2400" dirty="0" smtClean="0">
                <a:latin typeface="Calibri Light" panose="020F0302020204030204" pitchFamily="34" charset="0"/>
              </a:rPr>
              <a:t>The </a:t>
            </a:r>
            <a:r>
              <a:rPr lang="en-US" altLang="en-US" sz="2400" dirty="0">
                <a:latin typeface="Calibri Light" panose="020F0302020204030204" pitchFamily="34" charset="0"/>
              </a:rPr>
              <a:t>membrane surrounding a cell, called the plasma membrane, forms the boundary that separates the living cell from its non-living surroundings</a:t>
            </a:r>
            <a:r>
              <a:rPr lang="en-US" altLang="en-US" sz="2400" dirty="0" smtClean="0">
                <a:latin typeface="Calibri Light" panose="020F0302020204030204" pitchFamily="34" charset="0"/>
              </a:rPr>
              <a:t>. It is </a:t>
            </a:r>
            <a:r>
              <a:rPr lang="en-AU" sz="2400" dirty="0">
                <a:latin typeface="Calibri Light" panose="020F0302020204030204" pitchFamily="34" charset="0"/>
              </a:rPr>
              <a:t>8nm(0.000008mm) thick</a:t>
            </a:r>
            <a:r>
              <a:rPr lang="en-AU" sz="2400" dirty="0" smtClean="0">
                <a:latin typeface="Calibri Light" panose="020F0302020204030204" pitchFamily="34" charset="0"/>
              </a:rPr>
              <a:t>.</a:t>
            </a:r>
            <a:endParaRPr lang="en-US" altLang="en-US" sz="2400" dirty="0">
              <a:latin typeface="Calibri Light" panose="020F0302020204030204" pitchFamily="34" charset="0"/>
            </a:endParaRPr>
          </a:p>
          <a:p>
            <a:pPr lvl="1">
              <a:lnSpc>
                <a:spcPts val="1969"/>
              </a:lnSpc>
              <a:spcBef>
                <a:spcPct val="0"/>
              </a:spcBef>
              <a:spcAft>
                <a:spcPts val="1406"/>
              </a:spcAft>
              <a:buSzPct val="120000"/>
              <a:buFontTx/>
              <a:buChar char="-"/>
              <a:tabLst>
                <a:tab pos="721047" algn="l"/>
                <a:tab pos="721047" algn="l"/>
                <a:tab pos="1045853" algn="l"/>
                <a:tab pos="1045853" algn="l"/>
                <a:tab pos="1045853" algn="l"/>
              </a:tabLst>
            </a:pPr>
            <a:r>
              <a:rPr lang="en-US" altLang="en-US" sz="2000" dirty="0">
                <a:latin typeface="Calibri Light" panose="020F0302020204030204" pitchFamily="34" charset="0"/>
              </a:rPr>
              <a:t>S</a:t>
            </a:r>
            <a:r>
              <a:rPr lang="en-US" altLang="en-US" sz="2000" dirty="0" smtClean="0">
                <a:latin typeface="Calibri Light" panose="020F0302020204030204" pitchFamily="34" charset="0"/>
              </a:rPr>
              <a:t>electively </a:t>
            </a:r>
            <a:r>
              <a:rPr lang="en-US" altLang="en-US" sz="2000" dirty="0">
                <a:latin typeface="Calibri Light" panose="020F0302020204030204" pitchFamily="34" charset="0"/>
              </a:rPr>
              <a:t>controls the movement of materials into and out of the </a:t>
            </a:r>
            <a:r>
              <a:rPr lang="en-US" altLang="en-US" sz="2000" dirty="0" smtClean="0">
                <a:latin typeface="Calibri Light" panose="020F0302020204030204" pitchFamily="34" charset="0"/>
              </a:rPr>
              <a:t>cell</a:t>
            </a:r>
          </a:p>
          <a:p>
            <a:pPr lvl="1">
              <a:lnSpc>
                <a:spcPts val="1969"/>
              </a:lnSpc>
              <a:spcBef>
                <a:spcPct val="0"/>
              </a:spcBef>
              <a:spcAft>
                <a:spcPts val="1406"/>
              </a:spcAft>
              <a:buSzPct val="120000"/>
              <a:buFontTx/>
              <a:buChar char="-"/>
              <a:tabLst>
                <a:tab pos="721047" algn="l"/>
                <a:tab pos="721047" algn="l"/>
                <a:tab pos="1045853" algn="l"/>
                <a:tab pos="1045853" algn="l"/>
                <a:tab pos="1045853" algn="l"/>
              </a:tabLst>
            </a:pPr>
            <a:r>
              <a:rPr lang="en-US" altLang="en-US" sz="2000" dirty="0" smtClean="0">
                <a:latin typeface="Calibri Light" panose="020F0302020204030204" pitchFamily="34" charset="0"/>
              </a:rPr>
              <a:t>Is </a:t>
            </a:r>
            <a:r>
              <a:rPr lang="en-US" altLang="en-US" sz="2000" dirty="0">
                <a:latin typeface="Calibri Light" panose="020F0302020204030204" pitchFamily="34" charset="0"/>
              </a:rPr>
              <a:t>responsible for cell-cell recognition (e.g. when cells aggregate into </a:t>
            </a:r>
            <a:r>
              <a:rPr lang="en-US" altLang="en-US" sz="2000" dirty="0" smtClean="0">
                <a:latin typeface="Calibri Light" panose="020F0302020204030204" pitchFamily="34" charset="0"/>
              </a:rPr>
              <a:t>tissues</a:t>
            </a:r>
          </a:p>
          <a:p>
            <a:pPr lvl="1">
              <a:lnSpc>
                <a:spcPts val="1969"/>
              </a:lnSpc>
              <a:spcBef>
                <a:spcPct val="0"/>
              </a:spcBef>
              <a:spcAft>
                <a:spcPts val="1406"/>
              </a:spcAft>
              <a:buSzPct val="120000"/>
              <a:buFontTx/>
              <a:buChar char="-"/>
              <a:tabLst>
                <a:tab pos="721047" algn="l"/>
                <a:tab pos="721047" algn="l"/>
                <a:tab pos="1045853" algn="l"/>
                <a:tab pos="1045853" algn="l"/>
                <a:tab pos="1045853" algn="l"/>
              </a:tabLst>
            </a:pPr>
            <a:r>
              <a:rPr lang="en-US" altLang="en-US" sz="2000" dirty="0" smtClean="0">
                <a:latin typeface="Calibri Light" panose="020F0302020204030204" pitchFamily="34" charset="0"/>
              </a:rPr>
              <a:t>Is a </a:t>
            </a:r>
            <a:r>
              <a:rPr lang="en-US" altLang="en-US" sz="2000" dirty="0">
                <a:latin typeface="Calibri Light" panose="020F0302020204030204" pitchFamily="34" charset="0"/>
              </a:rPr>
              <a:t>dynamic structure, with distinct</a:t>
            </a:r>
            <a:r>
              <a:rPr lang="en-US" altLang="en-US" sz="1600" dirty="0">
                <a:latin typeface="Calibri Light" panose="020F0302020204030204" pitchFamily="34" charset="0"/>
              </a:rPr>
              <a:t> </a:t>
            </a:r>
            <a:br>
              <a:rPr lang="en-US" altLang="en-US" sz="1600" dirty="0">
                <a:latin typeface="Calibri Light" panose="020F0302020204030204" pitchFamily="34" charset="0"/>
              </a:rPr>
            </a:br>
            <a:r>
              <a:rPr lang="en-US" altLang="en-US" sz="2000" dirty="0">
                <a:latin typeface="Calibri Light" panose="020F0302020204030204" pitchFamily="34" charset="0"/>
              </a:rPr>
              <a:t>inside and outside </a:t>
            </a:r>
            <a:r>
              <a:rPr lang="en-US" altLang="en-US" sz="2000" dirty="0" smtClean="0">
                <a:latin typeface="Calibri Light" panose="020F0302020204030204" pitchFamily="34" charset="0"/>
              </a:rPr>
              <a:t>faces</a:t>
            </a:r>
            <a:endParaRPr lang="en-US" altLang="en-US" sz="2000" dirty="0">
              <a:latin typeface="Calibri Light" panose="020F0302020204030204" pitchFamily="34" charset="0"/>
            </a:endParaRP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2453" y="3375422"/>
            <a:ext cx="3661172" cy="3652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329981">
            <a:off x="7089428" y="267891"/>
            <a:ext cx="3393281" cy="39759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nvGrpSpPr>
          <p:cNvPr id="17413" name="Group 5"/>
          <p:cNvGrpSpPr>
            <a:grpSpLocks/>
          </p:cNvGrpSpPr>
          <p:nvPr/>
        </p:nvGrpSpPr>
        <p:grpSpPr bwMode="auto">
          <a:xfrm>
            <a:off x="6479976" y="3330774"/>
            <a:ext cx="812602" cy="2794992"/>
            <a:chOff x="0" y="0"/>
            <a:chExt cx="728" cy="2504"/>
          </a:xfrm>
        </p:grpSpPr>
        <p:sp>
          <p:nvSpPr>
            <p:cNvPr id="17414" name="Line 6"/>
            <p:cNvSpPr>
              <a:spLocks noChangeShapeType="1"/>
            </p:cNvSpPr>
            <p:nvPr/>
          </p:nvSpPr>
          <p:spPr bwMode="auto">
            <a:xfrm flipH="1">
              <a:off x="520" y="0"/>
              <a:ext cx="208" cy="159"/>
            </a:xfrm>
            <a:prstGeom prst="line">
              <a:avLst/>
            </a:prstGeom>
            <a:noFill/>
            <a:ln w="63500">
              <a:solidFill>
                <a:srgbClr val="FD1C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25400" dist="12699" dir="5400000" algn="ctr" rotWithShape="0">
                      <a:schemeClr val="bg2">
                        <a:alpha val="20000"/>
                      </a:schemeClr>
                    </a:outerShdw>
                  </a:effectLst>
                </a14:hiddenEffects>
              </a:ext>
            </a:extLst>
          </p:spPr>
          <p:txBody>
            <a:bodyPr/>
            <a:lstStyle/>
            <a:p>
              <a:endParaRPr lang="en-AU" sz="1266">
                <a:latin typeface="Calibri Light" panose="020F0302020204030204" pitchFamily="34" charset="0"/>
              </a:endParaRPr>
            </a:p>
          </p:txBody>
        </p:sp>
        <p:sp>
          <p:nvSpPr>
            <p:cNvPr id="17415" name="Line 7"/>
            <p:cNvSpPr>
              <a:spLocks noChangeShapeType="1"/>
            </p:cNvSpPr>
            <p:nvPr/>
          </p:nvSpPr>
          <p:spPr bwMode="auto">
            <a:xfrm flipH="1">
              <a:off x="0" y="2336"/>
              <a:ext cx="216" cy="168"/>
            </a:xfrm>
            <a:prstGeom prst="line">
              <a:avLst/>
            </a:prstGeom>
            <a:noFill/>
            <a:ln w="63500">
              <a:solidFill>
                <a:srgbClr val="FD1C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25400" dist="12699" dir="5400000" algn="ctr" rotWithShape="0">
                      <a:schemeClr val="bg2">
                        <a:alpha val="20000"/>
                      </a:schemeClr>
                    </a:outerShdw>
                  </a:effectLst>
                </a14:hiddenEffects>
              </a:ext>
            </a:extLst>
          </p:spPr>
          <p:txBody>
            <a:bodyPr/>
            <a:lstStyle/>
            <a:p>
              <a:endParaRPr lang="en-AU" sz="1266">
                <a:latin typeface="Calibri Light" panose="020F0302020204030204" pitchFamily="34" charset="0"/>
              </a:endParaRPr>
            </a:p>
          </p:txBody>
        </p:sp>
      </p:grpSp>
      <p:sp>
        <p:nvSpPr>
          <p:cNvPr id="17416" name="Rectangle 8"/>
          <p:cNvSpPr>
            <a:spLocks/>
          </p:cNvSpPr>
          <p:nvPr/>
        </p:nvSpPr>
        <p:spPr bwMode="auto">
          <a:xfrm>
            <a:off x="6890742" y="1000125"/>
            <a:ext cx="1071563" cy="196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b="1">
                <a:solidFill>
                  <a:srgbClr val="000000"/>
                </a:solidFill>
                <a:latin typeface="Calibri Light" panose="020F0302020204030204" pitchFamily="34" charset="0"/>
                <a:cs typeface="Arial" panose="020B0604020202020204" pitchFamily="34" charset="0"/>
                <a:sym typeface="Arial" panose="020B0604020202020204" pitchFamily="34" charset="0"/>
              </a:rPr>
              <a:t>Animal cell</a:t>
            </a:r>
          </a:p>
        </p:txBody>
      </p:sp>
      <p:sp>
        <p:nvSpPr>
          <p:cNvPr id="17417" name="Rectangle 9"/>
          <p:cNvSpPr>
            <a:spLocks/>
          </p:cNvSpPr>
          <p:nvPr/>
        </p:nvSpPr>
        <p:spPr bwMode="auto">
          <a:xfrm>
            <a:off x="8962430" y="6304359"/>
            <a:ext cx="1009055" cy="1964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b="1">
                <a:solidFill>
                  <a:srgbClr val="000000"/>
                </a:solidFill>
                <a:latin typeface="Calibri Light" panose="020F0302020204030204" pitchFamily="34" charset="0"/>
                <a:cs typeface="Arial" panose="020B0604020202020204" pitchFamily="34" charset="0"/>
                <a:sym typeface="Arial" panose="020B0604020202020204" pitchFamily="34" charset="0"/>
              </a:rPr>
              <a:t>Plant cell</a:t>
            </a:r>
          </a:p>
        </p:txBody>
      </p:sp>
    </p:spTree>
    <p:extLst>
      <p:ext uri="{BB962C8B-B14F-4D97-AF65-F5344CB8AC3E}">
        <p14:creationId xmlns:p14="http://schemas.microsoft.com/office/powerpoint/2010/main" val="4605532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499"/>
                                          </p:stCondLst>
                                        </p:cTn>
                                        <p:tgtEl>
                                          <p:spTgt spid="1741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74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41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74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uild="p" bldLvl="5"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9132">
            <a:off x="6164663" y="-62459"/>
            <a:ext cx="6331148" cy="51613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18434" name="Rectangle 2"/>
          <p:cNvSpPr>
            <a:spLocks noGrp="1" noChangeArrowheads="1"/>
          </p:cNvSpPr>
          <p:nvPr>
            <p:ph type="title"/>
          </p:nvPr>
        </p:nvSpPr>
        <p:spPr>
          <a:xfrm>
            <a:off x="1024128" y="837406"/>
            <a:ext cx="8940033" cy="812602"/>
          </a:xfrm>
          <a:ln/>
        </p:spPr>
        <p:txBody>
          <a:bodyPr anchor="b"/>
          <a:lstStyle/>
          <a:p>
            <a:pPr>
              <a:tabLst>
                <a:tab pos="669703" algn="l"/>
              </a:tabLst>
            </a:pPr>
            <a:r>
              <a:rPr lang="en-US" altLang="en-US" dirty="0"/>
              <a:t>The </a:t>
            </a:r>
            <a:r>
              <a:rPr lang="en-US" altLang="en-US" dirty="0" smtClean="0"/>
              <a:t>cell </a:t>
            </a:r>
            <a:r>
              <a:rPr lang="en-US" altLang="en-US" dirty="0"/>
              <a:t>Membrane</a:t>
            </a:r>
          </a:p>
        </p:txBody>
      </p:sp>
      <p:sp>
        <p:nvSpPr>
          <p:cNvPr id="18435" name="Rectangle 3"/>
          <p:cNvSpPr>
            <a:spLocks noGrp="1" noChangeArrowheads="1"/>
          </p:cNvSpPr>
          <p:nvPr>
            <p:ph type="body" idx="1"/>
          </p:nvPr>
        </p:nvSpPr>
        <p:spPr>
          <a:xfrm>
            <a:off x="709886" y="2518220"/>
            <a:ext cx="3566889" cy="3343275"/>
          </a:xfrm>
          <a:ln/>
        </p:spPr>
        <p:txBody>
          <a:bodyPr>
            <a:normAutofit fontScale="85000" lnSpcReduction="10000"/>
          </a:bodyPr>
          <a:lstStyle/>
          <a:p>
            <a:pPr>
              <a:lnSpc>
                <a:spcPts val="2250"/>
              </a:lnSpc>
              <a:spcBef>
                <a:spcPct val="0"/>
              </a:spcBef>
              <a:spcAft>
                <a:spcPts val="1406"/>
              </a:spcAft>
              <a:buSzPct val="130000"/>
              <a:buFont typeface="Arial" panose="020B0604020202020204" pitchFamily="34" charset="0"/>
              <a:buChar char="•"/>
              <a:tabLst>
                <a:tab pos="721047" algn="l"/>
                <a:tab pos="721047" algn="l"/>
              </a:tabLst>
            </a:pPr>
            <a:r>
              <a:rPr lang="en-US" altLang="en-US" dirty="0" smtClean="0"/>
              <a:t> </a:t>
            </a:r>
            <a:r>
              <a:rPr lang="en-US" altLang="en-US" sz="2800" dirty="0" smtClean="0">
                <a:latin typeface="Calibri Light" panose="020F0302020204030204" pitchFamily="34" charset="0"/>
              </a:rPr>
              <a:t>A cell membrane, or also called a plasma membrane, </a:t>
            </a:r>
            <a:r>
              <a:rPr lang="en-US" altLang="en-US" sz="2800" dirty="0">
                <a:latin typeface="Calibri Light" panose="020F0302020204030204" pitchFamily="34" charset="0"/>
              </a:rPr>
              <a:t>is common to all cells</a:t>
            </a:r>
            <a:r>
              <a:rPr lang="en-US" altLang="en-US" sz="2800" dirty="0" smtClean="0">
                <a:latin typeface="Calibri Light" panose="020F0302020204030204" pitchFamily="34" charset="0"/>
              </a:rPr>
              <a:t>.</a:t>
            </a:r>
          </a:p>
          <a:p>
            <a:pPr>
              <a:lnSpc>
                <a:spcPts val="2250"/>
              </a:lnSpc>
              <a:spcBef>
                <a:spcPct val="0"/>
              </a:spcBef>
              <a:spcAft>
                <a:spcPts val="1406"/>
              </a:spcAft>
              <a:buSzPct val="130000"/>
              <a:buFont typeface="Arial" panose="020B0604020202020204" pitchFamily="34" charset="0"/>
              <a:buChar char="•"/>
              <a:tabLst>
                <a:tab pos="721047" algn="l"/>
                <a:tab pos="721047" algn="l"/>
              </a:tabLst>
            </a:pPr>
            <a:endParaRPr lang="en-US" altLang="en-US" sz="2800" dirty="0" smtClean="0">
              <a:latin typeface="Calibri Light" panose="020F0302020204030204" pitchFamily="34" charset="0"/>
            </a:endParaRPr>
          </a:p>
          <a:p>
            <a:pPr>
              <a:lnSpc>
                <a:spcPts val="2250"/>
              </a:lnSpc>
              <a:spcBef>
                <a:spcPct val="0"/>
              </a:spcBef>
              <a:spcAft>
                <a:spcPts val="1406"/>
              </a:spcAft>
              <a:buSzPct val="130000"/>
              <a:buFont typeface="Arial" panose="020B0604020202020204" pitchFamily="34" charset="0"/>
              <a:buChar char="•"/>
              <a:tabLst>
                <a:tab pos="721047" algn="l"/>
                <a:tab pos="721047" algn="l"/>
              </a:tabLst>
            </a:pPr>
            <a:r>
              <a:rPr lang="en-US" altLang="en-US" sz="2800" dirty="0">
                <a:latin typeface="Calibri Light" panose="020F0302020204030204" pitchFamily="34" charset="0"/>
              </a:rPr>
              <a:t> </a:t>
            </a:r>
            <a:r>
              <a:rPr lang="en-US" altLang="en-US" sz="2800" dirty="0" smtClean="0">
                <a:latin typeface="Calibri Light" panose="020F0302020204030204" pitchFamily="34" charset="0"/>
              </a:rPr>
              <a:t>Bacteria</a:t>
            </a:r>
            <a:r>
              <a:rPr lang="en-US" altLang="en-US" sz="2800" dirty="0">
                <a:latin typeface="Calibri Light" panose="020F0302020204030204" pitchFamily="34" charset="0"/>
              </a:rPr>
              <a:t>, fungi, and plant cells have a cell </a:t>
            </a:r>
            <a:r>
              <a:rPr lang="en-US" altLang="en-US" sz="2800" dirty="0" smtClean="0">
                <a:latin typeface="Calibri Light" panose="020F0302020204030204" pitchFamily="34" charset="0"/>
              </a:rPr>
              <a:t>wall</a:t>
            </a:r>
            <a:r>
              <a:rPr lang="en-US" altLang="en-US" sz="2800" dirty="0">
                <a:latin typeface="Calibri Light" panose="020F0302020204030204" pitchFamily="34" charset="0"/>
              </a:rPr>
              <a:t> </a:t>
            </a:r>
            <a:r>
              <a:rPr lang="en-US" altLang="en-US" sz="2800" dirty="0" smtClean="0">
                <a:latin typeface="Calibri Light" panose="020F0302020204030204" pitchFamily="34" charset="0"/>
              </a:rPr>
              <a:t>which lies </a:t>
            </a:r>
            <a:r>
              <a:rPr lang="en-US" altLang="en-US" sz="2800" dirty="0">
                <a:latin typeface="Calibri Light" panose="020F0302020204030204" pitchFamily="34" charset="0"/>
              </a:rPr>
              <a:t>outside the</a:t>
            </a:r>
            <a:br>
              <a:rPr lang="en-US" altLang="en-US" sz="2800" dirty="0">
                <a:latin typeface="Calibri Light" panose="020F0302020204030204" pitchFamily="34" charset="0"/>
              </a:rPr>
            </a:br>
            <a:r>
              <a:rPr lang="en-US" altLang="en-US" sz="2800" dirty="0" smtClean="0">
                <a:latin typeface="Calibri Light" panose="020F0302020204030204" pitchFamily="34" charset="0"/>
              </a:rPr>
              <a:t>cell </a:t>
            </a:r>
            <a:r>
              <a:rPr lang="en-US" altLang="en-US" sz="2800" dirty="0">
                <a:latin typeface="Calibri Light" panose="020F0302020204030204" pitchFamily="34" charset="0"/>
              </a:rPr>
              <a:t>membrane.</a:t>
            </a:r>
          </a:p>
        </p:txBody>
      </p:sp>
      <p:sp>
        <p:nvSpPr>
          <p:cNvPr id="18436" name="Rectangle 4"/>
          <p:cNvSpPr>
            <a:spLocks/>
          </p:cNvSpPr>
          <p:nvPr/>
        </p:nvSpPr>
        <p:spPr bwMode="auto">
          <a:xfrm>
            <a:off x="7668741" y="5295305"/>
            <a:ext cx="2491383" cy="741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dirty="0">
                <a:solidFill>
                  <a:srgbClr val="001BFF"/>
                </a:solidFill>
                <a:latin typeface="Arial" panose="020B0604020202020204" pitchFamily="34" charset="0"/>
                <a:cs typeface="Arial" panose="020B0604020202020204" pitchFamily="34" charset="0"/>
                <a:sym typeface="Arial" panose="020B0604020202020204" pitchFamily="34" charset="0"/>
              </a:rPr>
              <a:t>This colored </a:t>
            </a:r>
            <a:r>
              <a:rPr lang="en-US" altLang="en-US" sz="1266" i="1" dirty="0">
                <a:solidFill>
                  <a:srgbClr val="001BFF"/>
                </a:solidFill>
                <a:latin typeface="Arial" panose="020B0604020202020204" pitchFamily="34" charset="0"/>
                <a:cs typeface="Arial" panose="020B0604020202020204" pitchFamily="34" charset="0"/>
                <a:sym typeface="Arial" panose="020B0604020202020204" pitchFamily="34" charset="0"/>
              </a:rPr>
              <a:t>Bacillus </a:t>
            </a:r>
            <a:r>
              <a:rPr lang="en-US" altLang="en-US" sz="1266" i="1" dirty="0" err="1">
                <a:solidFill>
                  <a:srgbClr val="001BFF"/>
                </a:solidFill>
                <a:latin typeface="Arial" panose="020B0604020202020204" pitchFamily="34" charset="0"/>
                <a:cs typeface="Arial" panose="020B0604020202020204" pitchFamily="34" charset="0"/>
                <a:sym typeface="Arial" panose="020B0604020202020204" pitchFamily="34" charset="0"/>
              </a:rPr>
              <a:t>megaterium</a:t>
            </a:r>
            <a:r>
              <a:rPr lang="en-US" altLang="en-US" sz="1266" dirty="0">
                <a:solidFill>
                  <a:srgbClr val="001BFF"/>
                </a:solidFill>
                <a:latin typeface="Arial" panose="020B0604020202020204" pitchFamily="34" charset="0"/>
                <a:cs typeface="Arial" panose="020B0604020202020204" pitchFamily="34" charset="0"/>
                <a:sym typeface="Arial" panose="020B0604020202020204" pitchFamily="34" charset="0"/>
              </a:rPr>
              <a:t> cell clearly shows the </a:t>
            </a:r>
            <a:r>
              <a:rPr lang="en-US" altLang="en-US" sz="1266" dirty="0" smtClean="0">
                <a:solidFill>
                  <a:srgbClr val="001BFF"/>
                </a:solidFill>
                <a:latin typeface="Arial" panose="020B0604020202020204" pitchFamily="34" charset="0"/>
                <a:cs typeface="Arial" panose="020B0604020202020204" pitchFamily="34" charset="0"/>
                <a:sym typeface="Arial" panose="020B0604020202020204" pitchFamily="34" charset="0"/>
              </a:rPr>
              <a:t>cell </a:t>
            </a:r>
            <a:r>
              <a:rPr lang="en-US" altLang="en-US" sz="1266" dirty="0">
                <a:solidFill>
                  <a:srgbClr val="001BFF"/>
                </a:solidFill>
                <a:latin typeface="Arial" panose="020B0604020202020204" pitchFamily="34" charset="0"/>
                <a:cs typeface="Arial" panose="020B0604020202020204" pitchFamily="34" charset="0"/>
                <a:sym typeface="Arial" panose="020B0604020202020204" pitchFamily="34" charset="0"/>
              </a:rPr>
              <a:t>membrane, which lies inside the distinct structure of the cell wall.</a:t>
            </a:r>
          </a:p>
        </p:txBody>
      </p:sp>
      <p:grpSp>
        <p:nvGrpSpPr>
          <p:cNvPr id="18437" name="Group 5"/>
          <p:cNvGrpSpPr>
            <a:grpSpLocks/>
          </p:cNvGrpSpPr>
          <p:nvPr/>
        </p:nvGrpSpPr>
        <p:grpSpPr bwMode="auto">
          <a:xfrm>
            <a:off x="5275403" y="3518297"/>
            <a:ext cx="1741289" cy="401836"/>
            <a:chOff x="0" y="0"/>
            <a:chExt cx="1560" cy="360"/>
          </a:xfrm>
        </p:grpSpPr>
        <p:sp>
          <p:nvSpPr>
            <p:cNvPr id="18438" name="Rectangle 6"/>
            <p:cNvSpPr>
              <a:spLocks/>
            </p:cNvSpPr>
            <p:nvPr/>
          </p:nvSpPr>
          <p:spPr bwMode="auto">
            <a:xfrm>
              <a:off x="0" y="0"/>
              <a:ext cx="944"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Plasma membrane</a:t>
              </a:r>
            </a:p>
          </p:txBody>
        </p:sp>
        <p:sp>
          <p:nvSpPr>
            <p:cNvPr id="18439" name="Line 7"/>
            <p:cNvSpPr>
              <a:spLocks noChangeShapeType="1"/>
            </p:cNvSpPr>
            <p:nvPr/>
          </p:nvSpPr>
          <p:spPr bwMode="auto">
            <a:xfrm flipH="1">
              <a:off x="960" y="168"/>
              <a:ext cx="600" cy="64"/>
            </a:xfrm>
            <a:prstGeom prst="line">
              <a:avLst/>
            </a:prstGeom>
            <a:noFill/>
            <a:ln w="38100">
              <a:solidFill>
                <a:srgbClr val="FD1C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18440" name="Group 8"/>
          <p:cNvGrpSpPr>
            <a:grpSpLocks/>
          </p:cNvGrpSpPr>
          <p:nvPr/>
        </p:nvGrpSpPr>
        <p:grpSpPr bwMode="auto">
          <a:xfrm>
            <a:off x="6006703" y="4455915"/>
            <a:ext cx="1178719" cy="446484"/>
            <a:chOff x="0" y="0"/>
            <a:chExt cx="1056" cy="399"/>
          </a:xfrm>
        </p:grpSpPr>
        <p:sp>
          <p:nvSpPr>
            <p:cNvPr id="18441" name="Rectangle 9"/>
            <p:cNvSpPr>
              <a:spLocks/>
            </p:cNvSpPr>
            <p:nvPr/>
          </p:nvSpPr>
          <p:spPr bwMode="auto">
            <a:xfrm>
              <a:off x="0" y="223"/>
              <a:ext cx="704"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gn="ctr"/>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Cell wall</a:t>
              </a:r>
            </a:p>
          </p:txBody>
        </p:sp>
        <p:sp>
          <p:nvSpPr>
            <p:cNvPr id="18442" name="Line 10"/>
            <p:cNvSpPr>
              <a:spLocks noChangeShapeType="1"/>
            </p:cNvSpPr>
            <p:nvPr/>
          </p:nvSpPr>
          <p:spPr bwMode="auto">
            <a:xfrm flipH="1">
              <a:off x="744" y="0"/>
              <a:ext cx="312" cy="295"/>
            </a:xfrm>
            <a:prstGeom prst="line">
              <a:avLst/>
            </a:prstGeom>
            <a:noFill/>
            <a:ln w="38100">
              <a:solidFill>
                <a:srgbClr val="FD1C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spTree>
    <p:extLst>
      <p:ext uri="{BB962C8B-B14F-4D97-AF65-F5344CB8AC3E}">
        <p14:creationId xmlns:p14="http://schemas.microsoft.com/office/powerpoint/2010/main" val="27123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499"/>
                                          </p:stCondLst>
                                        </p:cTn>
                                        <p:tgtEl>
                                          <p:spTgt spid="184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499"/>
                                          </p:stCondLst>
                                        </p:cTn>
                                        <p:tgtEl>
                                          <p:spTgt spid="184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bldLvl="5" autoUpdateAnimBg="0"/>
      <p:bldP spid="184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AU"/>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087" y="267046"/>
            <a:ext cx="10876057" cy="6353210"/>
          </a:xfrm>
          <a:prstGeom prst="rect">
            <a:avLst/>
          </a:prstGeom>
        </p:spPr>
      </p:pic>
    </p:spTree>
    <p:extLst>
      <p:ext uri="{BB962C8B-B14F-4D97-AF65-F5344CB8AC3E}">
        <p14:creationId xmlns:p14="http://schemas.microsoft.com/office/powerpoint/2010/main" val="975503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1008078" y="322880"/>
            <a:ext cx="9187533" cy="812602"/>
          </a:xfrm>
          <a:ln/>
        </p:spPr>
        <p:txBody>
          <a:bodyPr anchor="b"/>
          <a:lstStyle/>
          <a:p>
            <a:pPr>
              <a:tabLst>
                <a:tab pos="669703" algn="l"/>
              </a:tabLst>
            </a:pPr>
            <a:r>
              <a:rPr lang="en-US" altLang="en-US" dirty="0" smtClean="0"/>
              <a:t>Fluid Mosaic model</a:t>
            </a:r>
            <a:endParaRPr lang="en-US" altLang="en-US" dirty="0"/>
          </a:p>
        </p:txBody>
      </p:sp>
      <p:sp>
        <p:nvSpPr>
          <p:cNvPr id="19458" name="Rectangle 2"/>
          <p:cNvSpPr>
            <a:spLocks noGrp="1" noChangeArrowheads="1"/>
          </p:cNvSpPr>
          <p:nvPr>
            <p:ph type="body" idx="1"/>
          </p:nvPr>
        </p:nvSpPr>
        <p:spPr>
          <a:xfrm>
            <a:off x="1008078" y="1533675"/>
            <a:ext cx="9809274" cy="2366367"/>
          </a:xfrm>
          <a:ln/>
        </p:spPr>
        <p:txBody>
          <a:bodyPr>
            <a:normAutofit/>
          </a:bodyPr>
          <a:lstStyle/>
          <a:p>
            <a:pPr>
              <a:lnSpc>
                <a:spcPts val="2250"/>
              </a:lnSpc>
              <a:spcBef>
                <a:spcPct val="0"/>
              </a:spcBef>
              <a:spcAft>
                <a:spcPts val="703"/>
              </a:spcAft>
              <a:buSzPct val="130000"/>
              <a:buFont typeface="Arial" panose="020B0604020202020204" pitchFamily="34" charset="0"/>
              <a:buChar char="•"/>
              <a:tabLst>
                <a:tab pos="721047" algn="l"/>
                <a:tab pos="1045853" algn="l"/>
                <a:tab pos="1045853" algn="l"/>
                <a:tab pos="1045853" algn="l"/>
              </a:tabLst>
            </a:pPr>
            <a:r>
              <a:rPr lang="en-US" altLang="en-US" dirty="0"/>
              <a:t> </a:t>
            </a:r>
            <a:r>
              <a:rPr lang="en-US" altLang="en-US" sz="2400" dirty="0" smtClean="0">
                <a:latin typeface="Calibri Light" panose="020F0302020204030204" pitchFamily="34" charset="0"/>
              </a:rPr>
              <a:t>The cell membrane is comprised of a double </a:t>
            </a:r>
            <a:r>
              <a:rPr lang="en-US" altLang="en-US" sz="2400" dirty="0">
                <a:latin typeface="Calibri Light" panose="020F0302020204030204" pitchFamily="34" charset="0"/>
              </a:rPr>
              <a:t>layer of phospholipids (</a:t>
            </a:r>
            <a:r>
              <a:rPr lang="en-US" altLang="en-US" sz="2400" dirty="0" smtClean="0">
                <a:latin typeface="Calibri Light" panose="020F0302020204030204" pitchFamily="34" charset="0"/>
              </a:rPr>
              <a:t>fats) arranged </a:t>
            </a:r>
            <a:r>
              <a:rPr lang="en-US" altLang="en-US" sz="2400" dirty="0">
                <a:latin typeface="Calibri Light" panose="020F0302020204030204" pitchFamily="34" charset="0"/>
              </a:rPr>
              <a:t>with their hydrophobic tails facing inwards. </a:t>
            </a:r>
          </a:p>
          <a:p>
            <a:pPr lvl="1">
              <a:lnSpc>
                <a:spcPts val="1969"/>
              </a:lnSpc>
              <a:spcBef>
                <a:spcPct val="0"/>
              </a:spcBef>
              <a:spcAft>
                <a:spcPts val="1406"/>
              </a:spcAft>
              <a:buSzPct val="120000"/>
              <a:buFontTx/>
              <a:buChar char="-"/>
              <a:tabLst>
                <a:tab pos="721047" algn="l"/>
                <a:tab pos="1045853" algn="l"/>
                <a:tab pos="1045853" algn="l"/>
                <a:tab pos="1045853" algn="l"/>
              </a:tabLst>
            </a:pPr>
            <a:r>
              <a:rPr lang="en-US" altLang="en-US" sz="2400" dirty="0">
                <a:latin typeface="Calibri Light" panose="020F0302020204030204" pitchFamily="34" charset="0"/>
              </a:rPr>
              <a:t>T</a:t>
            </a:r>
            <a:r>
              <a:rPr lang="en-US" altLang="en-US" sz="2400" dirty="0" smtClean="0">
                <a:latin typeface="Calibri Light" panose="020F0302020204030204" pitchFamily="34" charset="0"/>
              </a:rPr>
              <a:t>he </a:t>
            </a:r>
            <a:r>
              <a:rPr lang="en-US" altLang="en-US" sz="2400" dirty="0">
                <a:latin typeface="Calibri Light" panose="020F0302020204030204" pitchFamily="34" charset="0"/>
              </a:rPr>
              <a:t>double layer of lipids is quite fluid, with proteins floating within it</a:t>
            </a:r>
            <a:r>
              <a:rPr lang="en-US" altLang="en-US" sz="2400" dirty="0" smtClean="0">
                <a:latin typeface="Calibri Light" panose="020F0302020204030204" pitchFamily="34" charset="0"/>
              </a:rPr>
              <a:t>.</a:t>
            </a:r>
          </a:p>
          <a:p>
            <a:pPr lvl="1">
              <a:lnSpc>
                <a:spcPts val="1969"/>
              </a:lnSpc>
              <a:spcBef>
                <a:spcPct val="0"/>
              </a:spcBef>
              <a:spcAft>
                <a:spcPts val="1406"/>
              </a:spcAft>
              <a:buSzPct val="120000"/>
              <a:buFontTx/>
              <a:buChar char="-"/>
              <a:tabLst>
                <a:tab pos="721047" algn="l"/>
                <a:tab pos="1045853" algn="l"/>
                <a:tab pos="1045853" algn="l"/>
                <a:tab pos="1045853" algn="l"/>
              </a:tabLst>
            </a:pPr>
            <a:r>
              <a:rPr lang="en-US" altLang="en-US" sz="2400" dirty="0" smtClean="0">
                <a:latin typeface="Calibri Light" panose="020F0302020204030204" pitchFamily="34" charset="0"/>
              </a:rPr>
              <a:t>Glycoproteins</a:t>
            </a:r>
            <a:r>
              <a:rPr lang="en-US" altLang="en-US" sz="2400" dirty="0">
                <a:latin typeface="Calibri Light" panose="020F0302020204030204" pitchFamily="34" charset="0"/>
              </a:rPr>
              <a:t>, glycolipids, and cholesterol are also an integral part of the membrane structure.</a:t>
            </a:r>
          </a:p>
        </p:txBody>
      </p:sp>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3297" y="3277196"/>
            <a:ext cx="6411516" cy="3330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grpSp>
        <p:nvGrpSpPr>
          <p:cNvPr id="19460" name="Group 4"/>
          <p:cNvGrpSpPr>
            <a:grpSpLocks/>
          </p:cNvGrpSpPr>
          <p:nvPr/>
        </p:nvGrpSpPr>
        <p:grpSpPr bwMode="auto">
          <a:xfrm>
            <a:off x="7721203" y="3944690"/>
            <a:ext cx="2577331" cy="2725787"/>
            <a:chOff x="16" y="198"/>
            <a:chExt cx="2309" cy="2442"/>
          </a:xfrm>
        </p:grpSpPr>
        <p:pic>
          <p:nvPicPr>
            <p:cNvPr id="1946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 y="1256"/>
              <a:ext cx="760" cy="1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19462" name="Rectangle 6"/>
            <p:cNvSpPr>
              <a:spLocks/>
            </p:cNvSpPr>
            <p:nvPr/>
          </p:nvSpPr>
          <p:spPr bwMode="auto">
            <a:xfrm>
              <a:off x="997" y="198"/>
              <a:ext cx="1328" cy="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pPr>
                <a:lnSpc>
                  <a:spcPct val="111000"/>
                </a:lnSpc>
              </a:pPr>
              <a:r>
                <a:rPr lang="en-US" altLang="en-US" sz="1266" dirty="0">
                  <a:solidFill>
                    <a:srgbClr val="000000"/>
                  </a:solidFill>
                  <a:latin typeface="Arial" panose="020B0604020202020204" pitchFamily="34" charset="0"/>
                  <a:cs typeface="Arial" panose="020B0604020202020204" pitchFamily="34" charset="0"/>
                  <a:sym typeface="Arial" panose="020B0604020202020204" pitchFamily="34" charset="0"/>
                </a:rPr>
                <a:t>Double layer of phospholipids (lipid bilayer)</a:t>
              </a:r>
            </a:p>
          </p:txBody>
        </p:sp>
        <p:sp>
          <p:nvSpPr>
            <p:cNvPr id="19463" name="Line 7"/>
            <p:cNvSpPr>
              <a:spLocks noChangeShapeType="1"/>
            </p:cNvSpPr>
            <p:nvPr/>
          </p:nvSpPr>
          <p:spPr bwMode="auto">
            <a:xfrm>
              <a:off x="455" y="2134"/>
              <a:ext cx="586" cy="0"/>
            </a:xfrm>
            <a:prstGeom prst="line">
              <a:avLst/>
            </a:prstGeom>
            <a:noFill/>
            <a:ln w="38100">
              <a:solidFill>
                <a:srgbClr val="FD1C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19464" name="Line 8"/>
            <p:cNvSpPr>
              <a:spLocks noChangeShapeType="1"/>
            </p:cNvSpPr>
            <p:nvPr/>
          </p:nvSpPr>
          <p:spPr bwMode="auto">
            <a:xfrm>
              <a:off x="491" y="1662"/>
              <a:ext cx="550" cy="0"/>
            </a:xfrm>
            <a:prstGeom prst="line">
              <a:avLst/>
            </a:prstGeom>
            <a:noFill/>
            <a:ln w="381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19466" name="Rectangle 10"/>
            <p:cNvSpPr>
              <a:spLocks/>
            </p:cNvSpPr>
            <p:nvPr/>
          </p:nvSpPr>
          <p:spPr bwMode="auto">
            <a:xfrm>
              <a:off x="1021" y="1568"/>
              <a:ext cx="130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Hydrophilic end</a:t>
              </a:r>
            </a:p>
          </p:txBody>
        </p:sp>
        <p:sp>
          <p:nvSpPr>
            <p:cNvPr id="19467" name="Rectangle 11"/>
            <p:cNvSpPr>
              <a:spLocks/>
            </p:cNvSpPr>
            <p:nvPr/>
          </p:nvSpPr>
          <p:spPr bwMode="auto">
            <a:xfrm>
              <a:off x="1024" y="2040"/>
              <a:ext cx="1201" cy="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spAutoFit/>
            </a:bodyPr>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266">
                  <a:solidFill>
                    <a:srgbClr val="000000"/>
                  </a:solidFill>
                  <a:latin typeface="Arial" panose="020B0604020202020204" pitchFamily="34" charset="0"/>
                  <a:cs typeface="Arial" panose="020B0604020202020204" pitchFamily="34" charset="0"/>
                  <a:sym typeface="Arial" panose="020B0604020202020204" pitchFamily="34" charset="0"/>
                </a:rPr>
                <a:t>Hydrophobic end</a:t>
              </a:r>
            </a:p>
          </p:txBody>
        </p:sp>
      </p:grpSp>
      <p:sp>
        <p:nvSpPr>
          <p:cNvPr id="2" name="Left Brace 1"/>
          <p:cNvSpPr/>
          <p:nvPr/>
        </p:nvSpPr>
        <p:spPr>
          <a:xfrm>
            <a:off x="7955280" y="3831336"/>
            <a:ext cx="758952" cy="896112"/>
          </a:xfrm>
          <a:prstGeom prst="leftBrace">
            <a:avLst/>
          </a:prstGeom>
          <a:ln/>
        </p:spPr>
        <p:style>
          <a:lnRef idx="2">
            <a:schemeClr val="dk1"/>
          </a:lnRef>
          <a:fillRef idx="0">
            <a:schemeClr val="dk1"/>
          </a:fillRef>
          <a:effectRef idx="1">
            <a:schemeClr val="dk1"/>
          </a:effectRef>
          <a:fontRef idx="minor">
            <a:schemeClr val="tx1"/>
          </a:fontRef>
        </p:style>
        <p:txBody>
          <a:bodyPr rtlCol="0" anchor="ctr"/>
          <a:lstStyle/>
          <a:p>
            <a:pPr algn="ctr"/>
            <a:endParaRPr lang="en-AU">
              <a:solidFill>
                <a:srgbClr val="FF0000"/>
              </a:solidFill>
            </a:endParaRPr>
          </a:p>
        </p:txBody>
      </p:sp>
    </p:spTree>
    <p:extLst>
      <p:ext uri="{BB962C8B-B14F-4D97-AF65-F5344CB8AC3E}">
        <p14:creationId xmlns:p14="http://schemas.microsoft.com/office/powerpoint/2010/main" val="2691419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8">
                                            <p:txEl>
                                              <p:pRg st="0" end="0"/>
                                            </p:txEl>
                                          </p:spTgt>
                                        </p:tgtEl>
                                        <p:attrNameLst>
                                          <p:attrName>style.visibility</p:attrName>
                                        </p:attrNameLst>
                                      </p:cBhvr>
                                      <p:to>
                                        <p:strVal val="visible"/>
                                      </p:to>
                                    </p:set>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0"/>
                                          </p:stCondLst>
                                        </p:cTn>
                                        <p:tgtEl>
                                          <p:spTgt spid="19460"/>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9458">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945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bldLvl="5"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001" y="750094"/>
            <a:ext cx="6737449" cy="50274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20482" name="Rectangle 2"/>
          <p:cNvSpPr>
            <a:spLocks noGrp="1" noChangeArrowheads="1"/>
          </p:cNvSpPr>
          <p:nvPr>
            <p:ph type="title"/>
          </p:nvPr>
        </p:nvSpPr>
        <p:spPr>
          <a:xfrm>
            <a:off x="1506141" y="-8930"/>
            <a:ext cx="9188648" cy="812602"/>
          </a:xfrm>
          <a:ln/>
        </p:spPr>
        <p:txBody>
          <a:bodyPr anchor="b"/>
          <a:lstStyle/>
          <a:p>
            <a:pPr>
              <a:tabLst>
                <a:tab pos="669703" algn="l"/>
              </a:tabLst>
            </a:pPr>
            <a:r>
              <a:rPr lang="en-US" altLang="en-US"/>
              <a:t>Membrane Structure</a:t>
            </a:r>
          </a:p>
        </p:txBody>
      </p:sp>
      <p:grpSp>
        <p:nvGrpSpPr>
          <p:cNvPr id="20483" name="Group 3"/>
          <p:cNvGrpSpPr>
            <a:grpSpLocks/>
          </p:cNvGrpSpPr>
          <p:nvPr/>
        </p:nvGrpSpPr>
        <p:grpSpPr bwMode="auto">
          <a:xfrm>
            <a:off x="2220516" y="4760640"/>
            <a:ext cx="2557240" cy="1079376"/>
            <a:chOff x="0" y="0"/>
            <a:chExt cx="2291" cy="966"/>
          </a:xfrm>
        </p:grpSpPr>
        <p:sp>
          <p:nvSpPr>
            <p:cNvPr id="20484" name="Rectangle 4"/>
            <p:cNvSpPr>
              <a:spLocks/>
            </p:cNvSpPr>
            <p:nvPr/>
          </p:nvSpPr>
          <p:spPr bwMode="auto">
            <a:xfrm>
              <a:off x="0" y="238"/>
              <a:ext cx="1776"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dirty="0">
                  <a:solidFill>
                    <a:srgbClr val="000000"/>
                  </a:solidFill>
                  <a:latin typeface="Arial" panose="020B0604020202020204" pitchFamily="34" charset="0"/>
                  <a:cs typeface="Arial" panose="020B0604020202020204" pitchFamily="34" charset="0"/>
                  <a:sym typeface="Arial" panose="020B0604020202020204" pitchFamily="34" charset="0"/>
                </a:rPr>
                <a:t>Some proteins, called </a:t>
              </a:r>
              <a:r>
                <a:rPr lang="en-US" altLang="en-US" sz="1406" b="1" dirty="0">
                  <a:solidFill>
                    <a:srgbClr val="001BFF"/>
                  </a:solidFill>
                  <a:latin typeface="Arial" panose="020B0604020202020204" pitchFamily="34" charset="0"/>
                  <a:cs typeface="Arial" panose="020B0604020202020204" pitchFamily="34" charset="0"/>
                  <a:sym typeface="Arial" panose="020B0604020202020204" pitchFamily="34" charset="0"/>
                </a:rPr>
                <a:t>peripheral proteins</a:t>
              </a:r>
              <a:r>
                <a:rPr lang="en-US" altLang="en-US" sz="1406" dirty="0">
                  <a:solidFill>
                    <a:srgbClr val="000000"/>
                  </a:solidFill>
                  <a:latin typeface="Arial" panose="020B0604020202020204" pitchFamily="34" charset="0"/>
                  <a:cs typeface="Arial" panose="020B0604020202020204" pitchFamily="34" charset="0"/>
                  <a:sym typeface="Arial" panose="020B0604020202020204" pitchFamily="34" charset="0"/>
                </a:rPr>
                <a:t>, are stuck to the surface of the membrane.</a:t>
              </a:r>
            </a:p>
          </p:txBody>
        </p:sp>
        <p:sp>
          <p:nvSpPr>
            <p:cNvPr id="20485" name="Line 5"/>
            <p:cNvSpPr>
              <a:spLocks noChangeShapeType="1"/>
            </p:cNvSpPr>
            <p:nvPr/>
          </p:nvSpPr>
          <p:spPr bwMode="auto">
            <a:xfrm flipH="1">
              <a:off x="1743" y="15"/>
              <a:ext cx="529" cy="447"/>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20486" name="Group 6"/>
          <p:cNvGrpSpPr>
            <a:grpSpLocks/>
          </p:cNvGrpSpPr>
          <p:nvPr/>
        </p:nvGrpSpPr>
        <p:grpSpPr bwMode="auto">
          <a:xfrm>
            <a:off x="7765852" y="1482328"/>
            <a:ext cx="2080617" cy="1250156"/>
            <a:chOff x="0" y="0"/>
            <a:chExt cx="1864" cy="1120"/>
          </a:xfrm>
        </p:grpSpPr>
        <p:sp>
          <p:nvSpPr>
            <p:cNvPr id="20487" name="Rectangle 7"/>
            <p:cNvSpPr>
              <a:spLocks/>
            </p:cNvSpPr>
            <p:nvPr/>
          </p:nvSpPr>
          <p:spPr bwMode="auto">
            <a:xfrm>
              <a:off x="0" y="0"/>
              <a:ext cx="1864"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b="1">
                  <a:solidFill>
                    <a:srgbClr val="001BFF"/>
                  </a:solidFill>
                  <a:latin typeface="Arial" panose="020B0604020202020204" pitchFamily="34" charset="0"/>
                  <a:cs typeface="Arial" panose="020B0604020202020204" pitchFamily="34" charset="0"/>
                  <a:sym typeface="Arial" panose="020B0604020202020204" pitchFamily="34" charset="0"/>
                </a:rPr>
                <a:t>Glycolipids</a:t>
              </a:r>
              <a:r>
                <a:rPr lang="en-US" altLang="en-US" sz="1406">
                  <a:latin typeface="Arial" panose="020B0604020202020204" pitchFamily="34" charset="0"/>
                  <a:cs typeface="Arial" panose="020B0604020202020204" pitchFamily="34" charset="0"/>
                  <a:sym typeface="Arial" panose="020B0604020202020204" pitchFamily="34" charset="0"/>
                </a:rPr>
                <a:t> </a:t>
              </a:r>
              <a:r>
                <a:rPr lang="en-US" altLang="en-US" sz="1406">
                  <a:solidFill>
                    <a:srgbClr val="000000"/>
                  </a:solidFill>
                  <a:latin typeface="Arial" panose="020B0604020202020204" pitchFamily="34" charset="0"/>
                  <a:cs typeface="Arial" panose="020B0604020202020204" pitchFamily="34" charset="0"/>
                  <a:sym typeface="Arial" panose="020B0604020202020204" pitchFamily="34" charset="0"/>
                </a:rPr>
                <a:t>act as surface receptors and stabilize the membrane.</a:t>
              </a:r>
            </a:p>
          </p:txBody>
        </p:sp>
        <p:sp>
          <p:nvSpPr>
            <p:cNvPr id="20488" name="Line 8"/>
            <p:cNvSpPr>
              <a:spLocks noChangeShapeType="1"/>
            </p:cNvSpPr>
            <p:nvPr/>
          </p:nvSpPr>
          <p:spPr bwMode="auto">
            <a:xfrm rot="10800000">
              <a:off x="968" y="535"/>
              <a:ext cx="378" cy="565"/>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20489" name="Group 9"/>
          <p:cNvGrpSpPr>
            <a:grpSpLocks/>
          </p:cNvGrpSpPr>
          <p:nvPr/>
        </p:nvGrpSpPr>
        <p:grpSpPr bwMode="auto">
          <a:xfrm>
            <a:off x="6319242" y="4877842"/>
            <a:ext cx="3205758" cy="1739057"/>
            <a:chOff x="0" y="0"/>
            <a:chExt cx="2872" cy="1557"/>
          </a:xfrm>
        </p:grpSpPr>
        <p:sp>
          <p:nvSpPr>
            <p:cNvPr id="20490" name="Rectangle 10"/>
            <p:cNvSpPr>
              <a:spLocks/>
            </p:cNvSpPr>
            <p:nvPr/>
          </p:nvSpPr>
          <p:spPr bwMode="auto">
            <a:xfrm>
              <a:off x="0" y="829"/>
              <a:ext cx="2872"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a:solidFill>
                    <a:srgbClr val="000000"/>
                  </a:solidFill>
                  <a:latin typeface="Arial" panose="020B0604020202020204" pitchFamily="34" charset="0"/>
                  <a:cs typeface="Arial" panose="020B0604020202020204" pitchFamily="34" charset="0"/>
                  <a:sym typeface="Arial" panose="020B0604020202020204" pitchFamily="34" charset="0"/>
                </a:rPr>
                <a:t>Some proteins completely penetrate the phospholipid layer. These proteins may control the movement of specific molecules into and out of the cell.</a:t>
              </a:r>
            </a:p>
          </p:txBody>
        </p:sp>
        <p:sp>
          <p:nvSpPr>
            <p:cNvPr id="20491" name="Line 11"/>
            <p:cNvSpPr>
              <a:spLocks noChangeShapeType="1"/>
            </p:cNvSpPr>
            <p:nvPr/>
          </p:nvSpPr>
          <p:spPr bwMode="auto">
            <a:xfrm>
              <a:off x="748" y="23"/>
              <a:ext cx="0" cy="838"/>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20492" name="Group 12"/>
          <p:cNvGrpSpPr>
            <a:grpSpLocks/>
          </p:cNvGrpSpPr>
          <p:nvPr/>
        </p:nvGrpSpPr>
        <p:grpSpPr bwMode="auto">
          <a:xfrm>
            <a:off x="2122289" y="1223367"/>
            <a:ext cx="3196828" cy="1017984"/>
            <a:chOff x="0" y="0"/>
            <a:chExt cx="2864" cy="912"/>
          </a:xfrm>
        </p:grpSpPr>
        <p:sp>
          <p:nvSpPr>
            <p:cNvPr id="20493" name="Rectangle 13"/>
            <p:cNvSpPr>
              <a:spLocks/>
            </p:cNvSpPr>
            <p:nvPr/>
          </p:nvSpPr>
          <p:spPr bwMode="auto">
            <a:xfrm>
              <a:off x="0" y="0"/>
              <a:ext cx="2232" cy="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b="1">
                  <a:solidFill>
                    <a:srgbClr val="001BFF"/>
                  </a:solidFill>
                  <a:latin typeface="Arial" panose="020B0604020202020204" pitchFamily="34" charset="0"/>
                  <a:cs typeface="Arial" panose="020B0604020202020204" pitchFamily="34" charset="0"/>
                  <a:sym typeface="Arial" panose="020B0604020202020204" pitchFamily="34" charset="0"/>
                </a:rPr>
                <a:t>Glycoproteins</a:t>
              </a:r>
              <a:r>
                <a:rPr lang="en-US" altLang="en-US" sz="1406">
                  <a:latin typeface="Arial" panose="020B0604020202020204" pitchFamily="34" charset="0"/>
                  <a:cs typeface="Arial" panose="020B0604020202020204" pitchFamily="34" charset="0"/>
                  <a:sym typeface="Arial" panose="020B0604020202020204" pitchFamily="34" charset="0"/>
                </a:rPr>
                <a:t> </a:t>
              </a:r>
              <a:r>
                <a:rPr lang="en-US" altLang="en-US" sz="1406">
                  <a:solidFill>
                    <a:srgbClr val="000000"/>
                  </a:solidFill>
                  <a:latin typeface="Arial" panose="020B0604020202020204" pitchFamily="34" charset="0"/>
                  <a:cs typeface="Arial" panose="020B0604020202020204" pitchFamily="34" charset="0"/>
                  <a:sym typeface="Arial" panose="020B0604020202020204" pitchFamily="34" charset="0"/>
                </a:rPr>
                <a:t>play an important role in cellular recognition and immune responses. They help stabilize the membrane structure.</a:t>
              </a:r>
            </a:p>
          </p:txBody>
        </p:sp>
        <p:sp>
          <p:nvSpPr>
            <p:cNvPr id="20494" name="Line 14"/>
            <p:cNvSpPr>
              <a:spLocks noChangeShapeType="1"/>
            </p:cNvSpPr>
            <p:nvPr/>
          </p:nvSpPr>
          <p:spPr bwMode="auto">
            <a:xfrm flipH="1">
              <a:off x="1887" y="40"/>
              <a:ext cx="954" cy="376"/>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spTree>
    <p:extLst>
      <p:ext uri="{BB962C8B-B14F-4D97-AF65-F5344CB8AC3E}">
        <p14:creationId xmlns:p14="http://schemas.microsoft.com/office/powerpoint/2010/main" val="1993743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4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4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4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477" y="491133"/>
            <a:ext cx="7000875" cy="52238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blurRad="190500" dist="190499" dir="2700000" algn="ctr" rotWithShape="0">
                    <a:schemeClr val="bg2">
                      <a:alpha val="50000"/>
                    </a:schemeClr>
                  </a:outerShdw>
                </a:effectLst>
              </a14:hiddenEffects>
            </a:ext>
          </a:extLst>
        </p:spPr>
      </p:pic>
      <p:sp>
        <p:nvSpPr>
          <p:cNvPr id="21506" name="Rectangle 2"/>
          <p:cNvSpPr>
            <a:spLocks noGrp="1" noChangeArrowheads="1"/>
          </p:cNvSpPr>
          <p:nvPr>
            <p:ph type="title"/>
          </p:nvPr>
        </p:nvSpPr>
        <p:spPr>
          <a:xfrm>
            <a:off x="1515070" y="-8930"/>
            <a:ext cx="9187533" cy="812602"/>
          </a:xfrm>
          <a:ln/>
        </p:spPr>
        <p:txBody>
          <a:bodyPr anchor="b"/>
          <a:lstStyle/>
          <a:p>
            <a:pPr>
              <a:tabLst>
                <a:tab pos="669703" algn="l"/>
              </a:tabLst>
            </a:pPr>
            <a:r>
              <a:rPr lang="en-US" altLang="en-US"/>
              <a:t>Membrane Structure</a:t>
            </a:r>
          </a:p>
        </p:txBody>
      </p:sp>
      <p:grpSp>
        <p:nvGrpSpPr>
          <p:cNvPr id="21507" name="Group 3"/>
          <p:cNvGrpSpPr>
            <a:grpSpLocks/>
          </p:cNvGrpSpPr>
          <p:nvPr/>
        </p:nvGrpSpPr>
        <p:grpSpPr bwMode="auto">
          <a:xfrm>
            <a:off x="1998193" y="3851129"/>
            <a:ext cx="2607469" cy="1996901"/>
            <a:chOff x="0" y="0"/>
            <a:chExt cx="2336" cy="1788"/>
          </a:xfrm>
        </p:grpSpPr>
        <p:sp>
          <p:nvSpPr>
            <p:cNvPr id="21508" name="Rectangle 4"/>
            <p:cNvSpPr>
              <a:spLocks/>
            </p:cNvSpPr>
            <p:nvPr/>
          </p:nvSpPr>
          <p:spPr bwMode="auto">
            <a:xfrm>
              <a:off x="0" y="1060"/>
              <a:ext cx="2336"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b="1" dirty="0">
                  <a:solidFill>
                    <a:srgbClr val="001BFF"/>
                  </a:solidFill>
                  <a:latin typeface="Arial" panose="020B0604020202020204" pitchFamily="34" charset="0"/>
                  <a:cs typeface="Arial" panose="020B0604020202020204" pitchFamily="34" charset="0"/>
                  <a:sym typeface="Arial" panose="020B0604020202020204" pitchFamily="34" charset="0"/>
                </a:rPr>
                <a:t>Cholesterol</a:t>
              </a:r>
              <a:r>
                <a:rPr lang="en-US" altLang="en-US" sz="1406" dirty="0">
                  <a:latin typeface="Arial" panose="020B0604020202020204" pitchFamily="34" charset="0"/>
                  <a:cs typeface="Arial" panose="020B0604020202020204" pitchFamily="34" charset="0"/>
                  <a:sym typeface="Arial" panose="020B0604020202020204" pitchFamily="34" charset="0"/>
                </a:rPr>
                <a:t> </a:t>
              </a:r>
              <a:r>
                <a:rPr lang="en-US" altLang="en-US" sz="1406" dirty="0">
                  <a:solidFill>
                    <a:srgbClr val="000000"/>
                  </a:solidFill>
                  <a:latin typeface="Arial" panose="020B0604020202020204" pitchFamily="34" charset="0"/>
                  <a:cs typeface="Arial" panose="020B0604020202020204" pitchFamily="34" charset="0"/>
                  <a:sym typeface="Arial" panose="020B0604020202020204" pitchFamily="34" charset="0"/>
                </a:rPr>
                <a:t>in the membrane disturbs the close packing of the phospholipids and keeps the membrane more fluid.</a:t>
              </a:r>
            </a:p>
          </p:txBody>
        </p:sp>
        <p:sp>
          <p:nvSpPr>
            <p:cNvPr id="21509" name="Line 5"/>
            <p:cNvSpPr>
              <a:spLocks noChangeShapeType="1"/>
            </p:cNvSpPr>
            <p:nvPr/>
          </p:nvSpPr>
          <p:spPr bwMode="auto">
            <a:xfrm>
              <a:off x="999" y="24"/>
              <a:ext cx="0" cy="1017"/>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21510" name="Group 6"/>
          <p:cNvGrpSpPr>
            <a:grpSpLocks/>
          </p:cNvGrpSpPr>
          <p:nvPr/>
        </p:nvGrpSpPr>
        <p:grpSpPr bwMode="auto">
          <a:xfrm>
            <a:off x="5176242" y="3243709"/>
            <a:ext cx="2598539" cy="3364260"/>
            <a:chOff x="0" y="0"/>
            <a:chExt cx="2328" cy="3013"/>
          </a:xfrm>
        </p:grpSpPr>
        <p:sp>
          <p:nvSpPr>
            <p:cNvPr id="21511" name="Rectangle 7"/>
            <p:cNvSpPr>
              <a:spLocks/>
            </p:cNvSpPr>
            <p:nvPr/>
          </p:nvSpPr>
          <p:spPr bwMode="auto">
            <a:xfrm>
              <a:off x="0" y="2285"/>
              <a:ext cx="2328" cy="7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dirty="0">
                  <a:solidFill>
                    <a:srgbClr val="000000"/>
                  </a:solidFill>
                  <a:latin typeface="Arial" panose="020B0604020202020204" pitchFamily="34" charset="0"/>
                  <a:cs typeface="Arial" panose="020B0604020202020204" pitchFamily="34" charset="0"/>
                  <a:sym typeface="Arial" panose="020B0604020202020204" pitchFamily="34" charset="0"/>
                </a:rPr>
                <a:t>Some substances, particularly ions and carbohydrates, are transported across the membrane via the proteins.</a:t>
              </a:r>
            </a:p>
          </p:txBody>
        </p:sp>
        <p:sp>
          <p:nvSpPr>
            <p:cNvPr id="21512" name="Line 8"/>
            <p:cNvSpPr>
              <a:spLocks noChangeShapeType="1"/>
            </p:cNvSpPr>
            <p:nvPr/>
          </p:nvSpPr>
          <p:spPr bwMode="auto">
            <a:xfrm>
              <a:off x="1230" y="1322"/>
              <a:ext cx="0" cy="902"/>
            </a:xfrm>
            <a:prstGeom prst="line">
              <a:avLst/>
            </a:prstGeom>
            <a:noFill/>
            <a:ln w="63500">
              <a:solidFill>
                <a:srgbClr val="FD1C00"/>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sp>
          <p:nvSpPr>
            <p:cNvPr id="21513" name="Line 9"/>
            <p:cNvSpPr>
              <a:spLocks noChangeShapeType="1"/>
            </p:cNvSpPr>
            <p:nvPr/>
          </p:nvSpPr>
          <p:spPr bwMode="auto">
            <a:xfrm>
              <a:off x="1232" y="0"/>
              <a:ext cx="0" cy="1088"/>
            </a:xfrm>
            <a:prstGeom prst="line">
              <a:avLst/>
            </a:prstGeom>
            <a:noFill/>
            <a:ln w="63500">
              <a:solidFill>
                <a:srgbClr val="FD1C00"/>
              </a:solidFill>
              <a:prstDash val="sysDot"/>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grpSp>
        <p:nvGrpSpPr>
          <p:cNvPr id="21518" name="Group 14"/>
          <p:cNvGrpSpPr>
            <a:grpSpLocks/>
          </p:cNvGrpSpPr>
          <p:nvPr/>
        </p:nvGrpSpPr>
        <p:grpSpPr bwMode="auto">
          <a:xfrm>
            <a:off x="7176492" y="1339453"/>
            <a:ext cx="2375297" cy="1232297"/>
            <a:chOff x="0" y="0"/>
            <a:chExt cx="2128" cy="1104"/>
          </a:xfrm>
        </p:grpSpPr>
        <p:sp>
          <p:nvSpPr>
            <p:cNvPr id="21519" name="Rectangle 15"/>
            <p:cNvSpPr>
              <a:spLocks/>
            </p:cNvSpPr>
            <p:nvPr/>
          </p:nvSpPr>
          <p:spPr bwMode="auto">
            <a:xfrm>
              <a:off x="0" y="0"/>
              <a:ext cx="2128" cy="5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114300">
                <a:tabLst>
                  <a:tab pos="520700" algn="l"/>
                </a:tabLst>
                <a:defRPr sz="1200">
                  <a:solidFill>
                    <a:schemeClr val="tx1"/>
                  </a:solidFill>
                  <a:latin typeface="Hoefler Text" pitchFamily="1" charset="0"/>
                </a:defRPr>
              </a:lvl1pPr>
              <a:lvl2pPr>
                <a:tabLst>
                  <a:tab pos="520700" algn="l"/>
                </a:tabLst>
                <a:defRPr sz="1200">
                  <a:solidFill>
                    <a:schemeClr val="tx1"/>
                  </a:solidFill>
                  <a:latin typeface="Hoefler Text" pitchFamily="1" charset="0"/>
                </a:defRPr>
              </a:lvl2pPr>
              <a:lvl3pPr>
                <a:tabLst>
                  <a:tab pos="520700" algn="l"/>
                </a:tabLst>
                <a:defRPr sz="1200">
                  <a:solidFill>
                    <a:schemeClr val="tx1"/>
                  </a:solidFill>
                  <a:latin typeface="Hoefler Text" pitchFamily="1" charset="0"/>
                </a:defRPr>
              </a:lvl3pPr>
              <a:lvl4pPr>
                <a:tabLst>
                  <a:tab pos="520700" algn="l"/>
                </a:tabLst>
                <a:defRPr sz="1200">
                  <a:solidFill>
                    <a:schemeClr val="tx1"/>
                  </a:solidFill>
                  <a:latin typeface="Hoefler Text" pitchFamily="1" charset="0"/>
                </a:defRPr>
              </a:lvl4pPr>
              <a:lvl5pPr>
                <a:tabLst>
                  <a:tab pos="520700" algn="l"/>
                </a:tabLst>
                <a:defRPr sz="1200">
                  <a:solidFill>
                    <a:schemeClr val="tx1"/>
                  </a:solidFill>
                  <a:latin typeface="Hoefler Text" pitchFamily="1" charset="0"/>
                </a:defRPr>
              </a:lvl5pPr>
              <a:lvl6pPr fontAlgn="base">
                <a:spcBef>
                  <a:spcPct val="0"/>
                </a:spcBef>
                <a:spcAft>
                  <a:spcPct val="0"/>
                </a:spcAft>
                <a:tabLst>
                  <a:tab pos="520700" algn="l"/>
                </a:tabLst>
                <a:defRPr sz="1200">
                  <a:solidFill>
                    <a:schemeClr val="tx1"/>
                  </a:solidFill>
                  <a:latin typeface="Hoefler Text" pitchFamily="1" charset="0"/>
                </a:defRPr>
              </a:lvl6pPr>
              <a:lvl7pPr fontAlgn="base">
                <a:spcBef>
                  <a:spcPct val="0"/>
                </a:spcBef>
                <a:spcAft>
                  <a:spcPct val="0"/>
                </a:spcAft>
                <a:tabLst>
                  <a:tab pos="520700" algn="l"/>
                </a:tabLst>
                <a:defRPr sz="1200">
                  <a:solidFill>
                    <a:schemeClr val="tx1"/>
                  </a:solidFill>
                  <a:latin typeface="Hoefler Text" pitchFamily="1" charset="0"/>
                </a:defRPr>
              </a:lvl7pPr>
              <a:lvl8pPr fontAlgn="base">
                <a:spcBef>
                  <a:spcPct val="0"/>
                </a:spcBef>
                <a:spcAft>
                  <a:spcPct val="0"/>
                </a:spcAft>
                <a:tabLst>
                  <a:tab pos="520700" algn="l"/>
                </a:tabLst>
                <a:defRPr sz="1200">
                  <a:solidFill>
                    <a:schemeClr val="tx1"/>
                  </a:solidFill>
                  <a:latin typeface="Hoefler Text" pitchFamily="1" charset="0"/>
                </a:defRPr>
              </a:lvl8pPr>
              <a:lvl9pPr fontAlgn="base">
                <a:spcBef>
                  <a:spcPct val="0"/>
                </a:spcBef>
                <a:spcAft>
                  <a:spcPct val="0"/>
                </a:spcAft>
                <a:tabLst>
                  <a:tab pos="520700" algn="l"/>
                </a:tabLst>
                <a:defRPr sz="1200">
                  <a:solidFill>
                    <a:schemeClr val="tx1"/>
                  </a:solidFill>
                  <a:latin typeface="Hoefler Text" pitchFamily="1" charset="0"/>
                </a:defRPr>
              </a:lvl9pPr>
            </a:lstStyle>
            <a:p>
              <a:r>
                <a:rPr lang="en-US" altLang="en-US" sz="1406" b="1">
                  <a:solidFill>
                    <a:srgbClr val="001BFF"/>
                  </a:solidFill>
                  <a:latin typeface="Arial" panose="020B0604020202020204" pitchFamily="34" charset="0"/>
                  <a:cs typeface="Arial" panose="020B0604020202020204" pitchFamily="34" charset="0"/>
                  <a:sym typeface="Arial" panose="020B0604020202020204" pitchFamily="34" charset="0"/>
                </a:rPr>
                <a:t>Glycolipids</a:t>
              </a:r>
              <a:r>
                <a:rPr lang="en-US" altLang="en-US" sz="1406">
                  <a:latin typeface="Arial" panose="020B0604020202020204" pitchFamily="34" charset="0"/>
                  <a:cs typeface="Arial" panose="020B0604020202020204" pitchFamily="34" charset="0"/>
                  <a:sym typeface="Arial" panose="020B0604020202020204" pitchFamily="34" charset="0"/>
                </a:rPr>
                <a:t> </a:t>
              </a:r>
              <a:r>
                <a:rPr lang="en-US" altLang="en-US" sz="1406">
                  <a:solidFill>
                    <a:srgbClr val="000000"/>
                  </a:solidFill>
                  <a:latin typeface="Arial" panose="020B0604020202020204" pitchFamily="34" charset="0"/>
                  <a:cs typeface="Arial" panose="020B0604020202020204" pitchFamily="34" charset="0"/>
                  <a:sym typeface="Arial" panose="020B0604020202020204" pitchFamily="34" charset="0"/>
                </a:rPr>
                <a:t>also have a role in helping cells to aggregate in the formation of tissues.</a:t>
              </a:r>
            </a:p>
          </p:txBody>
        </p:sp>
        <p:sp>
          <p:nvSpPr>
            <p:cNvPr id="21520" name="Line 16"/>
            <p:cNvSpPr>
              <a:spLocks noChangeShapeType="1"/>
            </p:cNvSpPr>
            <p:nvPr/>
          </p:nvSpPr>
          <p:spPr bwMode="auto">
            <a:xfrm rot="10800000">
              <a:off x="1184" y="568"/>
              <a:ext cx="471" cy="518"/>
            </a:xfrm>
            <a:prstGeom prst="line">
              <a:avLst/>
            </a:prstGeom>
            <a:noFill/>
            <a:ln w="25400">
              <a:solidFill>
                <a:srgbClr val="FD1C00"/>
              </a:solidFill>
              <a:round/>
              <a:headEnd type="oval"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AU" sz="1266"/>
            </a:p>
          </p:txBody>
        </p:sp>
      </p:grpSp>
    </p:spTree>
    <p:extLst>
      <p:ext uri="{BB962C8B-B14F-4D97-AF65-F5344CB8AC3E}">
        <p14:creationId xmlns:p14="http://schemas.microsoft.com/office/powerpoint/2010/main" val="2895288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15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151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1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1823</TotalTime>
  <Words>1276</Words>
  <Application>Microsoft Office PowerPoint</Application>
  <PresentationFormat>Widescreen</PresentationFormat>
  <Paragraphs>107</Paragraphs>
  <Slides>21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Tw Cen MT</vt:lpstr>
      <vt:lpstr>Tw Cen MT Condensed</vt:lpstr>
      <vt:lpstr>Wingdings</vt:lpstr>
      <vt:lpstr>Wingdings 3</vt:lpstr>
      <vt:lpstr>Integral</vt:lpstr>
      <vt:lpstr>Cell membrane</vt:lpstr>
      <vt:lpstr>Subject matter</vt:lpstr>
      <vt:lpstr>Success criteria </vt:lpstr>
      <vt:lpstr>Cell Membrane</vt:lpstr>
      <vt:lpstr>The cell Membrane</vt:lpstr>
      <vt:lpstr>PowerPoint Presentation</vt:lpstr>
      <vt:lpstr>Fluid Mosaic model</vt:lpstr>
      <vt:lpstr>Membrane Structure</vt:lpstr>
      <vt:lpstr>Membrane Structure</vt:lpstr>
      <vt:lpstr>Movement – fluidity </vt:lpstr>
      <vt:lpstr>Parts of the membrane  phospholipids </vt:lpstr>
      <vt:lpstr>Phospholipids and cell membrane structure</vt:lpstr>
      <vt:lpstr>Parts of the membrane Cholesterol</vt:lpstr>
      <vt:lpstr>Cholesterol cont….</vt:lpstr>
      <vt:lpstr>Parts of the Membrane carbohydrates</vt:lpstr>
      <vt:lpstr>Parts of the membrane proteins</vt:lpstr>
      <vt:lpstr>PowerPoint Presentation</vt:lpstr>
      <vt:lpstr>Parts of the membrane proteins</vt:lpstr>
      <vt:lpstr>Parts of the membrane proteins</vt:lpstr>
      <vt:lpstr>Parts of the membrane proteins</vt:lpstr>
      <vt:lpstr>Videos</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Cell membrane</dc:title>
  <dc:creator>SMITH, Ashleigh</dc:creator>
  <cp:lastModifiedBy>MILLERS, Caitlin (cgmil0)</cp:lastModifiedBy>
  <cp:revision>26</cp:revision>
  <dcterms:created xsi:type="dcterms:W3CDTF">2018-02-13T22:09:02Z</dcterms:created>
  <dcterms:modified xsi:type="dcterms:W3CDTF">2019-02-11T23:57:05Z</dcterms:modified>
</cp:coreProperties>
</file>