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8" r:id="rId4"/>
    <p:sldId id="262" r:id="rId5"/>
    <p:sldId id="257" r:id="rId6"/>
    <p:sldId id="259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74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4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35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01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7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19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41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9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21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9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92A020-AF4D-40D3-89F7-A549CEA0DFFF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0B42F93-28BC-4179-9E45-5F7326309B9C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Prokaryotic and eukaryotic cells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4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Characteristics of life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727199"/>
            <a:ext cx="5854377" cy="463665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30000"/>
              <a:buNone/>
              <a:tabLst>
                <a:tab pos="1025525" algn="l"/>
                <a:tab pos="1487488" algn="l"/>
              </a:tabLst>
            </a:pPr>
            <a:r>
              <a:rPr lang="en-US" altLang="en-US" sz="2600" dirty="0" smtClean="0"/>
              <a:t>All </a:t>
            </a:r>
            <a:r>
              <a:rPr lang="en-US" altLang="en-US" sz="2600" dirty="0"/>
              <a:t>living things share certain characteristics: </a:t>
            </a:r>
            <a:endParaRPr lang="en-US" altLang="en-US" sz="2600" dirty="0" smtClean="0"/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30000"/>
              <a:buNone/>
              <a:tabLst>
                <a:tab pos="1025525" algn="l"/>
                <a:tab pos="1487488" algn="l"/>
              </a:tabLst>
            </a:pPr>
            <a:endParaRPr lang="en-US" altLang="en-US" sz="900" dirty="0"/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</a:tabLst>
            </a:pPr>
            <a:r>
              <a:rPr lang="en-US" altLang="en-US" sz="2600" b="1" dirty="0"/>
              <a:t>Cellular organization</a:t>
            </a:r>
            <a:r>
              <a:rPr lang="en-US" altLang="en-US" sz="2600" dirty="0"/>
              <a:t>: the basic unit of structure and function in living things</a:t>
            </a:r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</a:tabLst>
            </a:pPr>
            <a:r>
              <a:rPr lang="en-US" altLang="en-US" sz="2600" b="1" dirty="0"/>
              <a:t>Metabolism: </a:t>
            </a:r>
            <a:r>
              <a:rPr lang="en-US" altLang="en-US" sz="2600" dirty="0"/>
              <a:t>chemical reactions and energy transfers </a:t>
            </a:r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</a:tabLst>
            </a:pPr>
            <a:r>
              <a:rPr lang="en-US" altLang="en-US" sz="2600" b="1" dirty="0"/>
              <a:t>Homeostasis: </a:t>
            </a:r>
            <a:r>
              <a:rPr lang="en-US" altLang="en-US" sz="2600" dirty="0"/>
              <a:t>self-regulating </a:t>
            </a:r>
            <a:r>
              <a:rPr lang="en-US" altLang="en-US" sz="2600" dirty="0" smtClean="0"/>
              <a:t>mechanisms</a:t>
            </a:r>
            <a:r>
              <a:rPr lang="en-US" altLang="en-US" sz="2600" dirty="0"/>
              <a:t>.</a:t>
            </a:r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</a:tabLst>
            </a:pPr>
            <a:r>
              <a:rPr lang="en-US" altLang="en-US" sz="2600" b="1" dirty="0"/>
              <a:t>Growth and development: </a:t>
            </a:r>
            <a:r>
              <a:rPr lang="en-US" altLang="en-US" sz="2600" dirty="0"/>
              <a:t>increase in </a:t>
            </a:r>
            <a:r>
              <a:rPr lang="en-US" altLang="en-US" sz="2600" dirty="0" smtClean="0"/>
              <a:t>size, number</a:t>
            </a:r>
            <a:r>
              <a:rPr lang="en-US" altLang="en-US" sz="2600" dirty="0"/>
              <a:t>, and function of </a:t>
            </a:r>
            <a:r>
              <a:rPr lang="en-US" altLang="en-US" sz="2600" dirty="0" smtClean="0"/>
              <a:t>cells.</a:t>
            </a:r>
            <a:endParaRPr lang="en-US" altLang="en-US" sz="2600" dirty="0"/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</a:tabLst>
            </a:pPr>
            <a:r>
              <a:rPr lang="en-US" altLang="en-US" sz="2600" b="1" dirty="0"/>
              <a:t>Sensitivity: </a:t>
            </a:r>
            <a:r>
              <a:rPr lang="en-US" altLang="en-US" sz="2600" dirty="0"/>
              <a:t>response to environment</a:t>
            </a:r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</a:tabLst>
            </a:pPr>
            <a:r>
              <a:rPr lang="en-US" altLang="en-US" sz="2600" b="1" dirty="0"/>
              <a:t>Reproduction: </a:t>
            </a:r>
            <a:r>
              <a:rPr lang="en-US" altLang="en-US" sz="2600" dirty="0"/>
              <a:t>the production of new </a:t>
            </a:r>
            <a:r>
              <a:rPr lang="en-US" altLang="en-US" sz="2600" dirty="0" smtClean="0"/>
              <a:t>cells</a:t>
            </a:r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</a:tabLst>
            </a:pPr>
            <a:r>
              <a:rPr lang="en-US" altLang="en-US" sz="2600" b="1" dirty="0" smtClean="0"/>
              <a:t>Heredity</a:t>
            </a:r>
            <a:r>
              <a:rPr lang="en-US" altLang="en-US" sz="2600" b="1" dirty="0"/>
              <a:t>: </a:t>
            </a:r>
            <a:r>
              <a:rPr lang="en-US" altLang="en-US" sz="2600" dirty="0"/>
              <a:t>a genetic system based on </a:t>
            </a:r>
            <a:r>
              <a:rPr lang="en-US" altLang="en-US" sz="2600" dirty="0" smtClean="0"/>
              <a:t>the replication </a:t>
            </a:r>
            <a:r>
              <a:rPr lang="en-US" altLang="en-US" sz="2600" dirty="0"/>
              <a:t>of DNA</a:t>
            </a:r>
          </a:p>
          <a:p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6733310" y="585216"/>
            <a:ext cx="2152072" cy="1964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Brainstorm: </a:t>
            </a:r>
            <a:r>
              <a:rPr lang="en-AU" dirty="0" smtClean="0"/>
              <a:t>Characteristics of living things.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1" y="2844445"/>
            <a:ext cx="2066781" cy="919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0" y="3897745"/>
            <a:ext cx="2066781" cy="116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0" y="5129967"/>
            <a:ext cx="2066781" cy="12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</a:t>
            </a:r>
            <a:r>
              <a:rPr lang="en-AU" dirty="0" smtClean="0"/>
              <a:t>ell theory basics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36" y="1943907"/>
            <a:ext cx="5217318" cy="4503267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600" dirty="0" smtClean="0"/>
              <a:t>All </a:t>
            </a:r>
            <a:r>
              <a:rPr lang="en-US" altLang="en-US" sz="2600" dirty="0"/>
              <a:t>living things are composed </a:t>
            </a:r>
            <a:r>
              <a:rPr lang="en-US" altLang="en-US" sz="2600" dirty="0" smtClean="0"/>
              <a:t>of cells </a:t>
            </a:r>
            <a:r>
              <a:rPr lang="en-US" altLang="en-US" sz="2600" dirty="0"/>
              <a:t>and cell </a:t>
            </a:r>
            <a:r>
              <a:rPr lang="en-US" altLang="en-US" sz="2600" dirty="0" smtClean="0"/>
              <a:t>products.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600" dirty="0" smtClean="0"/>
              <a:t>New </a:t>
            </a:r>
            <a:r>
              <a:rPr lang="en-US" altLang="en-US" sz="2600" dirty="0"/>
              <a:t>cells are formed only by </a:t>
            </a:r>
            <a:r>
              <a:rPr lang="en-US" altLang="en-US" sz="2600" dirty="0" smtClean="0"/>
              <a:t>the division </a:t>
            </a:r>
            <a:r>
              <a:rPr lang="en-US" altLang="en-US" sz="2600" dirty="0"/>
              <a:t>of preexisting cells.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600" dirty="0"/>
              <a:t>A cell contains the </a:t>
            </a:r>
            <a:r>
              <a:rPr lang="en-US" altLang="en-US" sz="2600" dirty="0" smtClean="0"/>
              <a:t>inherited information </a:t>
            </a:r>
            <a:r>
              <a:rPr lang="en-US" altLang="en-US" sz="2600" dirty="0"/>
              <a:t>(genes) used as </a:t>
            </a:r>
            <a:r>
              <a:rPr lang="en-US" altLang="en-US" sz="2600" dirty="0" smtClean="0"/>
              <a:t>the instructions </a:t>
            </a:r>
            <a:r>
              <a:rPr lang="en-US" altLang="en-US" sz="2600" dirty="0"/>
              <a:t>for growth, </a:t>
            </a:r>
            <a:r>
              <a:rPr lang="en-US" altLang="en-US" sz="2600" dirty="0" smtClean="0"/>
              <a:t>functioning, and </a:t>
            </a:r>
            <a:r>
              <a:rPr lang="en-US" altLang="en-US" sz="2600" dirty="0"/>
              <a:t>development.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600" dirty="0"/>
              <a:t>The cell is the functioning </a:t>
            </a:r>
            <a:r>
              <a:rPr lang="en-US" altLang="en-US" sz="2600" dirty="0" smtClean="0"/>
              <a:t>unit of </a:t>
            </a:r>
            <a:r>
              <a:rPr lang="en-US" altLang="en-US" sz="2600" dirty="0"/>
              <a:t>life; all of the </a:t>
            </a:r>
            <a:r>
              <a:rPr lang="en-US" altLang="en-US" sz="2600" dirty="0" smtClean="0"/>
              <a:t>chemical reactions </a:t>
            </a:r>
            <a:r>
              <a:rPr lang="en-US" altLang="en-US" sz="2600" dirty="0"/>
              <a:t>of life take </a:t>
            </a:r>
            <a:r>
              <a:rPr lang="en-US" altLang="en-US" sz="2600" dirty="0" smtClean="0"/>
              <a:t>place within </a:t>
            </a:r>
            <a:r>
              <a:rPr lang="en-US" altLang="en-US" sz="2600" dirty="0"/>
              <a:t>cells.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AU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245250" y="1690251"/>
            <a:ext cx="2106040" cy="2120023"/>
            <a:chOff x="0" y="-144"/>
            <a:chExt cx="2096" cy="1734"/>
          </a:xfrm>
        </p:grpSpPr>
        <p:sp>
          <p:nvSpPr>
            <p:cNvPr id="5" name="Rectangle 14"/>
            <p:cNvSpPr>
              <a:spLocks/>
            </p:cNvSpPr>
            <p:nvPr/>
          </p:nvSpPr>
          <p:spPr bwMode="auto">
            <a:xfrm>
              <a:off x="0" y="1430"/>
              <a:ext cx="209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1pPr>
              <a:lvl2pPr marL="742950" indent="-285750" eaLnBrk="0" hangingPunct="0"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2pPr>
              <a:lvl3pPr marL="1143000" indent="-228600" eaLnBrk="0" hangingPunct="0"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3pPr>
              <a:lvl4pPr marL="1600200" indent="-228600" eaLnBrk="0" hangingPunct="0"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4pPr>
              <a:lvl5pPr marL="2057400" indent="-228600" eaLnBrk="0" hangingPunct="0"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9pPr>
            </a:lstStyle>
            <a:p>
              <a:pPr algn="ctr" eaLnBrk="1" hangingPunct="1">
                <a:lnSpc>
                  <a:spcPct val="106000"/>
                </a:lnSpc>
                <a:spcBef>
                  <a:spcPts val="1000"/>
                </a:spcBef>
              </a:pPr>
              <a:r>
                <a:rPr lang="en-US" altLang="en-US" sz="12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Cells make up living things</a:t>
              </a:r>
            </a:p>
          </p:txBody>
        </p:sp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" y="-144"/>
              <a:ext cx="2095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162671" y="3927052"/>
            <a:ext cx="2389579" cy="2555610"/>
            <a:chOff x="-123" y="99"/>
            <a:chExt cx="2069" cy="2144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" y="99"/>
              <a:ext cx="1720" cy="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0" y="528"/>
              <a:ext cx="593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1143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1pPr>
              <a:lvl2pPr marL="742950" indent="-28575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2pPr>
              <a:lvl3pPr marL="11430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3pPr>
              <a:lvl4pPr marL="16002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4pPr>
              <a:lvl5pPr marL="20574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9pPr>
            </a:lstStyle>
            <a:p>
              <a:pPr eaLnBrk="1" hangingPunct="1"/>
              <a:r>
                <a:rPr lang="en-US" altLang="en-US" sz="9000" dirty="0">
                  <a:solidFill>
                    <a:srgbClr val="FF0017"/>
                  </a:solidFill>
                </a:rPr>
                <a:t>➙</a:t>
              </a:r>
            </a:p>
          </p:txBody>
        </p:sp>
        <p:sp>
          <p:nvSpPr>
            <p:cNvPr id="10" name="Rectangle 6"/>
            <p:cNvSpPr>
              <a:spLocks/>
            </p:cNvSpPr>
            <p:nvPr/>
          </p:nvSpPr>
          <p:spPr bwMode="auto">
            <a:xfrm>
              <a:off x="-123" y="2095"/>
              <a:ext cx="2069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1pPr>
              <a:lvl2pPr marL="742950" indent="-285750" eaLnBrk="0" hangingPunct="0"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2pPr>
              <a:lvl3pPr marL="1143000" indent="-228600" eaLnBrk="0" hangingPunct="0"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3pPr>
              <a:lvl4pPr marL="1600200" indent="-228600" eaLnBrk="0" hangingPunct="0"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4pPr>
              <a:lvl5pPr marL="2057400" indent="-228600" eaLnBrk="0" hangingPunct="0"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25525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9pPr>
            </a:lstStyle>
            <a:p>
              <a:pPr algn="ctr" eaLnBrk="1" hangingPunct="1">
                <a:lnSpc>
                  <a:spcPct val="106000"/>
                </a:lnSpc>
                <a:spcBef>
                  <a:spcPts val="1000"/>
                </a:spcBef>
              </a:pPr>
              <a:r>
                <a:rPr lang="en-US" altLang="en-US" sz="12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New cells form by division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75" y="178050"/>
            <a:ext cx="993830" cy="9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CELL SIZE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68096" y="1786322"/>
            <a:ext cx="778477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</a:tabLst>
            </a:pPr>
            <a:r>
              <a:rPr lang="en-US" altLang="en-US" sz="2400" dirty="0"/>
              <a:t>Most cells are between 1 and 100µm and visible only using a microscope. </a:t>
            </a:r>
          </a:p>
          <a:p>
            <a:pPr marL="800100" lvl="1" indent="-342900"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</a:tabLst>
            </a:pPr>
            <a:r>
              <a:rPr lang="en-US" altLang="en-US" sz="2000" i="1" dirty="0" smtClean="0"/>
              <a:t>Note: 1m = 1 000 000 micrometers!</a:t>
            </a:r>
            <a:endParaRPr lang="en-US" altLang="en-US" sz="2000" i="1" dirty="0"/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</a:tabLst>
            </a:pPr>
            <a:r>
              <a:rPr lang="en-US" altLang="en-US" sz="2400" dirty="0"/>
              <a:t>Cell size is very diverse, a range of cells is shown below to illustrate </a:t>
            </a:r>
            <a:r>
              <a:rPr lang="en-US" altLang="en-US" sz="2400" dirty="0" smtClean="0"/>
              <a:t>this.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</a:tabLst>
            </a:pPr>
            <a:r>
              <a:rPr lang="en-US" altLang="en-US" sz="2400" i="1" dirty="0" smtClean="0"/>
              <a:t>A virus (a non-cellular particle) is included for comparison.</a:t>
            </a:r>
            <a:endParaRPr lang="en-US" altLang="en-US" sz="2400" i="1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00232" y="4857465"/>
            <a:ext cx="2909917" cy="1704284"/>
            <a:chOff x="-523" y="0"/>
            <a:chExt cx="1728" cy="1148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25" cy="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-523" y="804"/>
              <a:ext cx="172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1pPr>
              <a:lvl2pPr marL="742950" indent="-28575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2pPr>
              <a:lvl3pPr marL="11430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3pPr>
              <a:lvl4pPr marL="16002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4pPr>
              <a:lvl5pPr marL="20574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9pPr>
            </a:lstStyle>
            <a:p>
              <a:pPr algn="ctr" eaLnBrk="1" hangingPunct="1">
                <a:lnSpc>
                  <a:spcPct val="111000"/>
                </a:lnSpc>
              </a:pPr>
              <a:r>
                <a:rPr lang="en-US" altLang="en-US" sz="22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W</a:t>
              </a:r>
              <a:r>
                <a:rPr lang="en-US" altLang="en-US" sz="2200" dirty="0" smtClean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hite Blood Cell</a:t>
              </a:r>
              <a:endParaRPr lang="en-US" altLang="en-US" sz="2000" dirty="0" smtClean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11000"/>
                </a:lnSpc>
              </a:pPr>
              <a:r>
                <a:rPr lang="en-US" altLang="en-US" sz="1600" b="1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Size</a:t>
              </a:r>
              <a:r>
                <a:rPr lang="en-US" altLang="en-US" sz="16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: typically </a:t>
              </a:r>
              <a:r>
                <a:rPr lang="en-US" altLang="en-US" sz="1600" dirty="0" smtClean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10-15 </a:t>
              </a:r>
              <a:r>
                <a:rPr lang="en-US" altLang="en-US" sz="16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µm</a:t>
              </a:r>
            </a:p>
            <a:p>
              <a:pPr algn="ctr" eaLnBrk="1" hangingPunct="1">
                <a:lnSpc>
                  <a:spcPct val="111000"/>
                </a:lnSpc>
              </a:pPr>
              <a:endParaRPr lang="en-US" altLang="en-US" sz="2000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3298084" y="5255520"/>
            <a:ext cx="2714336" cy="1754888"/>
            <a:chOff x="0" y="-105"/>
            <a:chExt cx="2032" cy="1441"/>
          </a:xfrm>
        </p:grpSpPr>
        <p:pic>
          <p:nvPicPr>
            <p:cNvPr id="11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8" y="-105"/>
              <a:ext cx="34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" name="Rectangle 19"/>
            <p:cNvSpPr>
              <a:spLocks/>
            </p:cNvSpPr>
            <p:nvPr/>
          </p:nvSpPr>
          <p:spPr bwMode="auto">
            <a:xfrm>
              <a:off x="0" y="488"/>
              <a:ext cx="2032" cy="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1pPr>
              <a:lvl2pPr marL="742950" indent="-28575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2pPr>
              <a:lvl3pPr marL="11430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3pPr>
              <a:lvl4pPr marL="16002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4pPr>
              <a:lvl5pPr marL="20574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9pPr>
            </a:lstStyle>
            <a:p>
              <a:pPr algn="ctr" eaLnBrk="1" hangingPunct="1">
                <a:lnSpc>
                  <a:spcPct val="109000"/>
                </a:lnSpc>
                <a:spcBef>
                  <a:spcPts val="400"/>
                </a:spcBef>
              </a:pPr>
              <a:r>
                <a:rPr lang="en-US" altLang="en-US" sz="2200" dirty="0" smtClean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Bacterial Cell</a:t>
              </a:r>
              <a:endParaRPr lang="en-US" altLang="en-US" sz="2200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 eaLnBrk="1" hangingPunct="1">
                <a:lnSpc>
                  <a:spcPct val="109000"/>
                </a:lnSpc>
                <a:spcBef>
                  <a:spcPts val="400"/>
                </a:spcBef>
              </a:pPr>
              <a:r>
                <a:rPr lang="en-US" altLang="en-US" sz="1600" b="1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Size</a:t>
              </a:r>
              <a:r>
                <a:rPr lang="en-US" altLang="en-US" sz="16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: typically 2-10 </a:t>
              </a:r>
              <a:r>
                <a:rPr lang="en-US" altLang="en-US" sz="1600" dirty="0" smtClean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µm</a:t>
              </a:r>
              <a:endParaRPr lang="en-US" altLang="en-US" sz="1600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5874647" y="4606960"/>
            <a:ext cx="2927607" cy="1847577"/>
            <a:chOff x="-49" y="-345"/>
            <a:chExt cx="3889" cy="2377"/>
          </a:xfrm>
        </p:grpSpPr>
        <p:sp>
          <p:nvSpPr>
            <p:cNvPr id="15" name="Oval 7"/>
            <p:cNvSpPr>
              <a:spLocks/>
            </p:cNvSpPr>
            <p:nvPr/>
          </p:nvSpPr>
          <p:spPr bwMode="auto">
            <a:xfrm>
              <a:off x="1388" y="-345"/>
              <a:ext cx="1616" cy="1616"/>
            </a:xfrm>
            <a:prstGeom prst="ellipse">
              <a:avLst/>
            </a:prstGeom>
            <a:noFill/>
            <a:ln w="63500">
              <a:solidFill>
                <a:srgbClr val="FF001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1pPr>
              <a:lvl2pPr marL="742950" indent="-285750" eaLnBrk="0" hangingPunct="0"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2pPr>
              <a:lvl3pPr marL="1143000" indent="-228600" eaLnBrk="0" hangingPunct="0"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3pPr>
              <a:lvl4pPr marL="1600200" indent="-228600" eaLnBrk="0" hangingPunct="0"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4pPr>
              <a:lvl5pPr marL="2057400" indent="-228600" eaLnBrk="0" hangingPunct="0"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16" name="Oval 8"/>
            <p:cNvSpPr>
              <a:spLocks/>
            </p:cNvSpPr>
            <p:nvPr/>
          </p:nvSpPr>
          <p:spPr bwMode="auto">
            <a:xfrm>
              <a:off x="525" y="41"/>
              <a:ext cx="374" cy="346"/>
            </a:xfrm>
            <a:prstGeom prst="ellipse">
              <a:avLst/>
            </a:prstGeom>
            <a:noFill/>
            <a:ln w="50800">
              <a:solidFill>
                <a:srgbClr val="FF001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marL="0" algn="ctr">
                <a:defRPr/>
              </a:pPr>
              <a:r>
                <a:rPr lang="en-US" altLang="en-US" sz="14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Hoefler Text" pitchFamily="1" charset="0"/>
                  <a:cs typeface="Hoefler Text" pitchFamily="1" charset="0"/>
                </a:rPr>
                <a:t>.</a:t>
              </a:r>
            </a:p>
          </p:txBody>
        </p:sp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31" y="-192"/>
              <a:ext cx="936" cy="1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8" name="Rectangle 10"/>
            <p:cNvSpPr>
              <a:spLocks/>
            </p:cNvSpPr>
            <p:nvPr/>
          </p:nvSpPr>
          <p:spPr bwMode="auto">
            <a:xfrm>
              <a:off x="-49" y="1487"/>
              <a:ext cx="3889" cy="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1pPr>
              <a:lvl2pPr marL="742950" indent="-28575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2pPr>
              <a:lvl3pPr marL="11430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3pPr>
              <a:lvl4pPr marL="16002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4pPr>
              <a:lvl5pPr marL="20574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9pPr>
            </a:lstStyle>
            <a:p>
              <a:pPr algn="ctr" eaLnBrk="1" hangingPunct="1">
                <a:lnSpc>
                  <a:spcPct val="109000"/>
                </a:lnSpc>
                <a:spcBef>
                  <a:spcPts val="400"/>
                </a:spcBef>
              </a:pPr>
              <a:r>
                <a:rPr lang="en-US" altLang="en-US" sz="22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Viruses</a:t>
              </a:r>
            </a:p>
            <a:p>
              <a:pPr algn="ctr" eaLnBrk="1" hangingPunct="1">
                <a:lnSpc>
                  <a:spcPct val="111000"/>
                </a:lnSpc>
                <a:spcBef>
                  <a:spcPts val="400"/>
                </a:spcBef>
              </a:pPr>
              <a:r>
                <a:rPr lang="en-US" altLang="en-US" sz="1600" b="1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Size</a:t>
              </a:r>
              <a:r>
                <a:rPr lang="en-US" altLang="en-US" sz="16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: 0.02-0.25 </a:t>
              </a:r>
              <a:r>
                <a:rPr lang="en-US" altLang="en-US" sz="1600" dirty="0" smtClean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µm</a:t>
              </a:r>
              <a:endParaRPr lang="en-US" altLang="en-US" sz="1600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AutoShape 11"/>
            <p:cNvSpPr>
              <a:spLocks/>
            </p:cNvSpPr>
            <p:nvPr/>
          </p:nvSpPr>
          <p:spPr bwMode="auto">
            <a:xfrm flipH="1">
              <a:off x="784" y="-231"/>
              <a:ext cx="776" cy="280"/>
            </a:xfrm>
            <a:custGeom>
              <a:avLst/>
              <a:gdLst>
                <a:gd name="T0" fmla="*/ 21600 w 21600"/>
                <a:gd name="T1" fmla="*/ 11608 h 11608"/>
                <a:gd name="T2" fmla="*/ 0 w 21600"/>
                <a:gd name="T3" fmla="*/ 6623 h 1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11608">
                  <a:moveTo>
                    <a:pt x="21600" y="11608"/>
                  </a:moveTo>
                  <a:cubicBezTo>
                    <a:pt x="19522" y="9540"/>
                    <a:pt x="15810" y="-9992"/>
                    <a:pt x="0" y="6623"/>
                  </a:cubicBezTo>
                </a:path>
              </a:pathLst>
            </a:custGeom>
            <a:noFill/>
            <a:ln w="50800">
              <a:solidFill>
                <a:srgbClr val="FF0017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037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Fundamental classifications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823" y="1741757"/>
            <a:ext cx="5401795" cy="39815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145" y="5846777"/>
            <a:ext cx="838783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The division of living organisms into prokaryotes and eukaryotes is a fundamental classification </a:t>
            </a:r>
            <a:r>
              <a:rPr lang="en-US" altLang="en-US" sz="2400" dirty="0" smtClean="0">
                <a:cs typeface="Arial" panose="020B0604020202020204" pitchFamily="34" charset="0"/>
                <a:sym typeface="Arial" panose="020B0604020202020204" pitchFamily="34" charset="0"/>
              </a:rPr>
              <a:t>division.</a:t>
            </a:r>
            <a:endParaRPr lang="en-US" altLang="en-US" sz="2400" dirty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prokaryotes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27" y="2454594"/>
            <a:ext cx="4041878" cy="3491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745" y="1976582"/>
            <a:ext cx="4886037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400" dirty="0"/>
              <a:t>Prokaryotic cells have no true nucleus.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400" dirty="0"/>
              <a:t>Their genetic material is found a region called the nuclear area, but is not separated from the other cell material by a membrane. 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400" dirty="0"/>
              <a:t>Prokaryotic cells are generally smaller than eukaryotic cells.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400" dirty="0"/>
              <a:t>Prokaryotes are </a:t>
            </a:r>
            <a:r>
              <a:rPr lang="en-US" altLang="en-US" sz="2400" dirty="0" smtClean="0"/>
              <a:t>unicellular </a:t>
            </a:r>
            <a:r>
              <a:rPr lang="en-US" altLang="en-US" sz="2400" dirty="0"/>
              <a:t>organisms.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400" dirty="0"/>
              <a:t>Bacteria are prokaryotes.</a:t>
            </a:r>
          </a:p>
          <a:p>
            <a:pPr>
              <a:spcAft>
                <a:spcPts val="600"/>
              </a:spcAft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75" y="178050"/>
            <a:ext cx="993830" cy="9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eukaryotes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84" y="1916545"/>
            <a:ext cx="5143177" cy="4715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400" dirty="0"/>
              <a:t>Eukaryotes are characterized by having their genetic material contained within a nuclear membrane.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400" dirty="0"/>
              <a:t>Eukaryotic cells are generally much larger than prokaryotic cells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400" dirty="0" smtClean="0"/>
              <a:t>Eukaryotic cells can be unicellular or multicellular.</a:t>
            </a:r>
            <a:endParaRPr lang="en-US" altLang="en-US" sz="2400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400" dirty="0"/>
              <a:t>They are more complex cellular organisms and have a variety of internal membranes and structures, called organelles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</a:tabLst>
            </a:pPr>
            <a:r>
              <a:rPr lang="en-US" altLang="en-US" sz="2400" dirty="0" smtClean="0"/>
              <a:t>Fungi, </a:t>
            </a:r>
            <a:r>
              <a:rPr lang="en-US" altLang="en-US" sz="2400" dirty="0" err="1" smtClean="0"/>
              <a:t>protistians</a:t>
            </a:r>
            <a:r>
              <a:rPr lang="en-US" altLang="en-US" sz="2400" dirty="0" smtClean="0"/>
              <a:t>, animals, and plants are all eukaryotic.</a:t>
            </a: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376" y="3205518"/>
            <a:ext cx="2640137" cy="3210406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75475" y="1692967"/>
            <a:ext cx="2787487" cy="1079292"/>
            <a:chOff x="-1263" y="306"/>
            <a:chExt cx="4254" cy="1986"/>
          </a:xfrm>
        </p:grpSpPr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-1263" y="306"/>
              <a:ext cx="2921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1pPr>
              <a:lvl2pPr marL="742950" indent="-28575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2pPr>
              <a:lvl3pPr marL="11430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3pPr>
              <a:lvl4pPr marL="16002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4pPr>
              <a:lvl5pPr marL="2057400" indent="-228600" eaLnBrk="0" hangingPunct="0"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2800">
                  <a:solidFill>
                    <a:srgbClr val="373029"/>
                  </a:solidFill>
                  <a:latin typeface="Hoefler Text" pitchFamily="1" charset="0"/>
                  <a:ea typeface="ヒラギノ明朝 Pro W6" pitchFamily="1" charset="-128"/>
                  <a:sym typeface="Hoefler Text" pitchFamily="1" charset="0"/>
                </a:defRPr>
              </a:lvl9pPr>
            </a:lstStyle>
            <a:p>
              <a:pPr algn="ctr" eaLnBrk="1" hangingPunct="1">
                <a:lnSpc>
                  <a:spcPct val="105000"/>
                </a:lnSpc>
              </a:pPr>
              <a:r>
                <a:rPr lang="en-US" altLang="en-US" sz="12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Unicellular eukaryote, </a:t>
              </a:r>
              <a:r>
                <a:rPr lang="en-US" altLang="en-US" sz="1200" i="1" dirty="0" smtClean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Euglena (</a:t>
              </a:r>
              <a:r>
                <a:rPr lang="en-US" altLang="en-US" sz="1200" i="1" dirty="0" err="1" smtClean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protist</a:t>
              </a:r>
              <a:r>
                <a:rPr lang="en-US" altLang="en-US" sz="1200" i="1" dirty="0" smtClean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) </a:t>
              </a:r>
              <a:endParaRPr lang="en-US" altLang="en-US" sz="1200" i="1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2700000">
              <a:off x="103" y="803"/>
              <a:ext cx="2888" cy="1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75" y="178050"/>
            <a:ext cx="993830" cy="9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Venn Diagram 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58109"/>
            <a:ext cx="7720122" cy="4351251"/>
          </a:xfrm>
        </p:spPr>
        <p:txBody>
          <a:bodyPr>
            <a:normAutofit/>
          </a:bodyPr>
          <a:lstStyle/>
          <a:p>
            <a:r>
              <a:rPr lang="en-AU" sz="2400" dirty="0" smtClean="0"/>
              <a:t>Read the handout and construct a Venn Diagram to compare prokaryotic and eukaryotic cells. </a:t>
            </a:r>
            <a:endParaRPr lang="en-AU" sz="2400" dirty="0"/>
          </a:p>
        </p:txBody>
      </p:sp>
      <p:sp>
        <p:nvSpPr>
          <p:cNvPr id="4" name="Oval 3"/>
          <p:cNvSpPr/>
          <p:nvPr/>
        </p:nvSpPr>
        <p:spPr>
          <a:xfrm>
            <a:off x="3894605" y="3048000"/>
            <a:ext cx="3269673" cy="314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529442" y="3048000"/>
            <a:ext cx="3269673" cy="314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4187">
            <a:off x="1017073" y="3154573"/>
            <a:ext cx="2299380" cy="32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1529</TotalTime>
  <Words>400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Hoefler Text</vt:lpstr>
      <vt:lpstr>Tw Cen MT</vt:lpstr>
      <vt:lpstr>Tw Cen MT Condensed</vt:lpstr>
      <vt:lpstr>Wingdings 3</vt:lpstr>
      <vt:lpstr>ヒラギノ明朝 Pro W6</vt:lpstr>
      <vt:lpstr>Integral</vt:lpstr>
      <vt:lpstr>Prokaryotic and eukaryotic cells</vt:lpstr>
      <vt:lpstr>Characteristics of life</vt:lpstr>
      <vt:lpstr>cell theory basics</vt:lpstr>
      <vt:lpstr>CELL SIZE</vt:lpstr>
      <vt:lpstr>Fundamental classifications</vt:lpstr>
      <vt:lpstr>prokaryotes</vt:lpstr>
      <vt:lpstr>eukaryotes</vt:lpstr>
      <vt:lpstr>Venn Diagram Activity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Prokaryotic and eukaryotic cells</dc:title>
  <dc:creator>MILLERS, Caitlin</dc:creator>
  <cp:lastModifiedBy>MILLERS, Caitlin</cp:lastModifiedBy>
  <cp:revision>17</cp:revision>
  <dcterms:created xsi:type="dcterms:W3CDTF">2018-01-22T03:37:37Z</dcterms:created>
  <dcterms:modified xsi:type="dcterms:W3CDTF">2018-12-13T04:30:39Z</dcterms:modified>
</cp:coreProperties>
</file>