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71" r:id="rId9"/>
    <p:sldId id="266" r:id="rId10"/>
    <p:sldId id="268" r:id="rId11"/>
    <p:sldId id="269" r:id="rId12"/>
    <p:sldId id="267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686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5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1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3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2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5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9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8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7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3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QK3Yr4Sc_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photosynthesis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11 Biology</a:t>
            </a:r>
          </a:p>
          <a:p>
            <a:r>
              <a:rPr lang="en-AU" dirty="0"/>
              <a:t>Bremer SHS</a:t>
            </a:r>
          </a:p>
        </p:txBody>
      </p:sp>
    </p:spTree>
    <p:extLst>
      <p:ext uri="{BB962C8B-B14F-4D97-AF65-F5344CB8AC3E}">
        <p14:creationId xmlns:p14="http://schemas.microsoft.com/office/powerpoint/2010/main" val="193675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7" y="569343"/>
            <a:ext cx="8085826" cy="6064370"/>
          </a:xfrm>
        </p:spPr>
      </p:pic>
    </p:spTree>
    <p:extLst>
      <p:ext uri="{BB962C8B-B14F-4D97-AF65-F5344CB8AC3E}">
        <p14:creationId xmlns:p14="http://schemas.microsoft.com/office/powerpoint/2010/main" val="43262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Light-independent reaction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15" y="1950790"/>
            <a:ext cx="4108703" cy="437704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 </a:t>
            </a:r>
            <a:r>
              <a:rPr lang="en-US" altLang="en-US" sz="2400" dirty="0"/>
              <a:t>CO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enters the </a:t>
            </a:r>
            <a:r>
              <a:rPr lang="en-US" altLang="en-US" sz="2400" b="1" dirty="0"/>
              <a:t>Calvin Cycle </a:t>
            </a:r>
            <a:endParaRPr lang="en-US" altLang="en-US" sz="24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 CO</a:t>
            </a:r>
            <a:r>
              <a:rPr lang="en-US" altLang="en-US" sz="2400" baseline="-25000" dirty="0"/>
              <a:t>2  </a:t>
            </a:r>
            <a:r>
              <a:rPr lang="en-US" altLang="en-US" sz="2400" dirty="0"/>
              <a:t>is used to produce the a 3-carbon molecule: 3-PGA (</a:t>
            </a:r>
            <a:r>
              <a:rPr lang="en-US" altLang="en-US" sz="2400" dirty="0" err="1"/>
              <a:t>phosphoglyceric</a:t>
            </a:r>
            <a:r>
              <a:rPr lang="en-US" altLang="en-US" sz="2400" dirty="0"/>
              <a:t> acid).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 Enzyme RUBISCO (ribulose bisphosphate carboxylase/oxygenase) is the main enzyme that catalyzes the first reactions of the Calvin Cycle.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 RUBISCO: Is the most abundant protein on earth!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0" y="2184607"/>
            <a:ext cx="4210901" cy="37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39" y="1930400"/>
            <a:ext cx="7290055" cy="4413466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1. THE “LIGHT REACTION”</a:t>
            </a:r>
          </a:p>
          <a:p>
            <a:pPr lvl="1"/>
            <a:r>
              <a:rPr lang="en-US" altLang="en-US" sz="2000" dirty="0"/>
              <a:t>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O is split</a:t>
            </a:r>
          </a:p>
          <a:p>
            <a:pPr marL="310896" lvl="2" indent="0">
              <a:buNone/>
            </a:pPr>
            <a:r>
              <a:rPr lang="en-US" altLang="en-US" sz="1800" b="1" dirty="0"/>
              <a:t>	</a:t>
            </a:r>
            <a:r>
              <a:rPr lang="en-US" altLang="en-US" sz="1800" dirty="0"/>
              <a:t>-</a:t>
            </a:r>
            <a:r>
              <a:rPr lang="en-US" altLang="en-US" sz="1800" b="1" dirty="0"/>
              <a:t> 2 H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O </a:t>
            </a:r>
            <a:r>
              <a:rPr lang="en-US" altLang="en-US" sz="1800" b="1" dirty="0">
                <a:sym typeface="Wingdings" panose="05000000000000000000" pitchFamily="2" charset="2"/>
              </a:rPr>
              <a:t> O</a:t>
            </a:r>
            <a:r>
              <a:rPr lang="en-US" altLang="en-US" sz="1800" b="1" baseline="-25000" dirty="0">
                <a:sym typeface="Wingdings" panose="05000000000000000000" pitchFamily="2" charset="2"/>
              </a:rPr>
              <a:t>2</a:t>
            </a:r>
            <a:r>
              <a:rPr lang="en-US" altLang="en-US" sz="1800" b="1" dirty="0">
                <a:sym typeface="Wingdings" panose="05000000000000000000" pitchFamily="2" charset="2"/>
              </a:rPr>
              <a:t> +  4 [H</a:t>
            </a:r>
            <a:r>
              <a:rPr lang="en-US" altLang="en-US" sz="1800" b="1" dirty="0">
                <a:sym typeface="Symbol" panose="05050102010706020507" pitchFamily="18" charset="2"/>
              </a:rPr>
              <a:t></a:t>
            </a:r>
            <a:r>
              <a:rPr lang="en-US" altLang="en-US" sz="1800" b="1" dirty="0">
                <a:sym typeface="Wingdings" panose="05000000000000000000" pitchFamily="2" charset="2"/>
              </a:rPr>
              <a:t>]</a:t>
            </a:r>
            <a:endParaRPr lang="en-US" altLang="en-US" sz="1800" b="1" dirty="0"/>
          </a:p>
          <a:p>
            <a:pPr lvl="1"/>
            <a:r>
              <a:rPr lang="en-US" altLang="en-US" sz="2000" dirty="0"/>
              <a:t>NADPH and ATP are generated </a:t>
            </a:r>
          </a:p>
          <a:p>
            <a:pPr lvl="1"/>
            <a:r>
              <a:rPr lang="en-AU" altLang="en-US" sz="2000" dirty="0"/>
              <a:t>Occur in the thylakoid membrane of chloroplast</a:t>
            </a:r>
          </a:p>
          <a:p>
            <a:pPr lvl="1"/>
            <a:r>
              <a:rPr lang="en-AU" altLang="en-US" sz="2000" dirty="0"/>
              <a:t>There are 2 parts to the light reaction</a:t>
            </a:r>
          </a:p>
          <a:p>
            <a:pPr marL="128016" lvl="1" indent="0">
              <a:buNone/>
            </a:pPr>
            <a:r>
              <a:rPr lang="en-AU" altLang="en-US" sz="2000" dirty="0"/>
              <a:t>	-</a:t>
            </a:r>
            <a:endParaRPr lang="en-US" altLang="en-US" sz="2000" dirty="0"/>
          </a:p>
          <a:p>
            <a:r>
              <a:rPr lang="en-US" alt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2. THE “DARK REACTION”</a:t>
            </a:r>
          </a:p>
          <a:p>
            <a:pPr lvl="1"/>
            <a:r>
              <a:rPr lang="en-US" altLang="en-US" sz="2000" dirty="0"/>
              <a:t>NADPH and ATP from the light reaction CH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O production from CO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and [H</a:t>
            </a:r>
            <a:r>
              <a:rPr lang="en-US" altLang="en-US" sz="2000" dirty="0">
                <a:sym typeface="Symbol" panose="05050102010706020507" pitchFamily="18" charset="2"/>
              </a:rPr>
              <a:t></a:t>
            </a:r>
            <a:r>
              <a:rPr lang="en-US" altLang="en-US" sz="2000" dirty="0"/>
              <a:t>] :</a:t>
            </a:r>
          </a:p>
          <a:p>
            <a:pPr lvl="2"/>
            <a:r>
              <a:rPr lang="en-US" altLang="en-US" sz="1800" b="1" dirty="0"/>
              <a:t>4 [H</a:t>
            </a:r>
            <a:r>
              <a:rPr lang="en-US" altLang="en-US" sz="1800" b="1" dirty="0">
                <a:sym typeface="Symbol" panose="05050102010706020507" pitchFamily="18" charset="2"/>
              </a:rPr>
              <a:t></a:t>
            </a:r>
            <a:r>
              <a:rPr lang="en-US" altLang="en-US" sz="1800" b="1" dirty="0"/>
              <a:t>] + CO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  </a:t>
            </a:r>
            <a:r>
              <a:rPr lang="en-US" altLang="en-US" sz="1800" b="1" dirty="0">
                <a:sym typeface="Wingdings" panose="05000000000000000000" pitchFamily="2" charset="2"/>
              </a:rPr>
              <a:t>  (</a:t>
            </a:r>
            <a:r>
              <a:rPr lang="en-US" altLang="en-US" sz="1800" b="1" dirty="0"/>
              <a:t>CH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O)  +  H</a:t>
            </a:r>
            <a:r>
              <a:rPr lang="en-US" altLang="en-US" sz="1800" b="1" baseline="-25000" dirty="0"/>
              <a:t>2</a:t>
            </a:r>
            <a:r>
              <a:rPr lang="en-US" altLang="en-US" sz="1800" dirty="0"/>
              <a:t> </a:t>
            </a:r>
            <a:r>
              <a:rPr lang="en-US" altLang="en-US" sz="1800" b="1" dirty="0"/>
              <a:t>O</a:t>
            </a:r>
            <a:endParaRPr lang="en-US" altLang="en-US" sz="2000" dirty="0"/>
          </a:p>
          <a:p>
            <a:pPr lvl="2"/>
            <a:r>
              <a:rPr lang="en-US" altLang="en-US" sz="1800" b="1" dirty="0"/>
              <a:t>THE “CALVIN CYCLE”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AU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6767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Crash course biology video- 15min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https://www.youtube.com/watch?v=sQK3Yr4Sc_k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948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Energy producers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84569"/>
            <a:ext cx="4173359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2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</a:tabLst>
            </a:pPr>
            <a:r>
              <a:rPr lang="en-US" altLang="en-US" dirty="0"/>
              <a:t>Organisms which are capable of producing their own energy are called autotrophs. 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2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</a:tabLst>
            </a:pPr>
            <a:r>
              <a:rPr lang="en-US" altLang="en-US" dirty="0"/>
              <a:t>Photosynthetic autotrophs (e.g. plants, algae and some bacteria) convert light energy into chemical energy. 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2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</a:tabLst>
            </a:pPr>
            <a:r>
              <a:rPr lang="en-US" altLang="en-US" dirty="0"/>
              <a:t>Chemosynthetic autotrophs derive their energy from inorganic sources such as sulfur or ammonia. Some bacteria are chemoautotrophs.</a:t>
            </a:r>
          </a:p>
          <a:p>
            <a:endParaRPr lang="en-AU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464" y="1598401"/>
            <a:ext cx="3484172" cy="313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15" y="3522244"/>
            <a:ext cx="1819821" cy="20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393" y="4008675"/>
            <a:ext cx="1429793" cy="235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45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28800"/>
            <a:ext cx="4489109" cy="41942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  <a:tab pos="1487488" algn="l"/>
              </a:tabLst>
            </a:pPr>
            <a:r>
              <a:rPr lang="en-US" altLang="en-US" dirty="0"/>
              <a:t>Photosynthesis is the action of transforming sunlight energy into chemical energy.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30000"/>
              <a:buNone/>
              <a:tabLst>
                <a:tab pos="1025525" algn="l"/>
                <a:tab pos="1487488" algn="l"/>
                <a:tab pos="1487488" algn="l"/>
              </a:tabLst>
            </a:pPr>
            <a:endParaRPr lang="en-US" altLang="en-US" sz="1000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  <a:tab pos="1487488" algn="l"/>
              </a:tabLst>
            </a:pPr>
            <a:r>
              <a:rPr lang="en-US" altLang="en-US" dirty="0"/>
              <a:t>Photosynthesis produces </a:t>
            </a:r>
            <a:r>
              <a:rPr lang="en-US" altLang="en-US" sz="2000" dirty="0"/>
              <a:t>energy for use later down the food chain and oxygen gas, essential for the survival of advanced life forms.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30000"/>
              <a:buNone/>
              <a:tabLst>
                <a:tab pos="1025525" algn="l"/>
                <a:tab pos="1487488" algn="l"/>
                <a:tab pos="1487488" algn="l"/>
              </a:tabLst>
            </a:pPr>
            <a:endParaRPr lang="en-US" altLang="en-US" sz="900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  <a:tab pos="1487488" algn="l"/>
                <a:tab pos="1487488" algn="l"/>
                <a:tab pos="1025525" algn="l"/>
                <a:tab pos="1025525" algn="l"/>
              </a:tabLst>
            </a:pPr>
            <a:r>
              <a:rPr lang="en-US" altLang="en-US" dirty="0"/>
              <a:t>Photosynthesis is, in many ways, the reverse process of respiration.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30000"/>
              <a:buNone/>
              <a:tabLst>
                <a:tab pos="1025525" algn="l"/>
                <a:tab pos="1487488" algn="l"/>
                <a:tab pos="1487488" algn="l"/>
                <a:tab pos="1487488" algn="l"/>
                <a:tab pos="1025525" algn="l"/>
                <a:tab pos="1025525" algn="l"/>
              </a:tabLst>
            </a:pPr>
            <a:endParaRPr lang="en-US" altLang="en-US" sz="500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  <a:tab pos="1487488" algn="l"/>
                <a:tab pos="1487488" algn="l"/>
                <a:tab pos="1025525" algn="l"/>
                <a:tab pos="1025525" algn="l"/>
              </a:tabLst>
            </a:pPr>
            <a:r>
              <a:rPr lang="en-US" altLang="en-US" dirty="0"/>
              <a:t>Photosynthesis can be summarized as the following chemical reaction:</a:t>
            </a:r>
          </a:p>
          <a:p>
            <a:pPr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30000"/>
              <a:buNone/>
              <a:tabLst>
                <a:tab pos="1025525" algn="l"/>
                <a:tab pos="1487488" algn="l"/>
                <a:tab pos="1487488" algn="l"/>
              </a:tabLst>
            </a:pPr>
            <a:endParaRPr lang="en-US" altLang="en-US" sz="2000" dirty="0"/>
          </a:p>
          <a:p>
            <a:endParaRPr lang="en-AU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73715" y="418960"/>
            <a:ext cx="2694749" cy="5723221"/>
            <a:chOff x="0" y="0"/>
            <a:chExt cx="2981" cy="553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" y="0"/>
              <a:ext cx="2048" cy="5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2480" y="760"/>
              <a:ext cx="34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H</a:t>
              </a:r>
              <a:r>
                <a:rPr lang="en-US" altLang="en-US" sz="1800" baseline="-6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O</a:t>
              </a: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752" y="768"/>
              <a:ext cx="34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CO</a:t>
              </a:r>
              <a:r>
                <a:rPr lang="en-US" altLang="en-US" sz="1800" baseline="-6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2744" y="1408"/>
              <a:ext cx="23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O</a:t>
              </a:r>
              <a:r>
                <a:rPr lang="en-US" altLang="en-US" sz="1800" baseline="-6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2504" y="5224"/>
              <a:ext cx="34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H</a:t>
              </a:r>
              <a:r>
                <a:rPr lang="en-US" altLang="en-US" sz="1800" baseline="-6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O</a:t>
              </a: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3285"/>
              <a:ext cx="1285" cy="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Sugars are produced during photosynthesis and utilized by the plant.</a:t>
              </a: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2376" y="216"/>
              <a:ext cx="5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Sunlight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rot="10800000" flipH="1">
              <a:off x="2216" y="408"/>
              <a:ext cx="336" cy="336"/>
            </a:xfrm>
            <a:prstGeom prst="line">
              <a:avLst/>
            </a:prstGeom>
            <a:noFill/>
            <a:ln w="38100">
              <a:solidFill>
                <a:srgbClr val="FD1C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328" y="960"/>
              <a:ext cx="296" cy="320"/>
            </a:xfrm>
            <a:prstGeom prst="line">
              <a:avLst/>
            </a:prstGeom>
            <a:noFill/>
            <a:ln w="38100">
              <a:solidFill>
                <a:srgbClr val="FD1C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rot="10800000">
              <a:off x="1088" y="960"/>
              <a:ext cx="352" cy="200"/>
            </a:xfrm>
            <a:prstGeom prst="line">
              <a:avLst/>
            </a:prstGeom>
            <a:noFill/>
            <a:ln w="38100">
              <a:solidFill>
                <a:srgbClr val="FD1C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AutoShape 15"/>
            <p:cNvSpPr>
              <a:spLocks/>
            </p:cNvSpPr>
            <p:nvPr/>
          </p:nvSpPr>
          <p:spPr bwMode="auto">
            <a:xfrm>
              <a:off x="2248" y="5232"/>
              <a:ext cx="472" cy="191"/>
            </a:xfrm>
            <a:custGeom>
              <a:avLst/>
              <a:gdLst/>
              <a:ahLst/>
              <a:cxnLst/>
              <a:rect l="0" t="0" r="r" b="b"/>
              <a:pathLst>
                <a:path w="21600" h="17842">
                  <a:moveTo>
                    <a:pt x="21600" y="14897"/>
                  </a:moveTo>
                  <a:cubicBezTo>
                    <a:pt x="16108" y="19366"/>
                    <a:pt x="8420" y="21600"/>
                    <a:pt x="0" y="0"/>
                  </a:cubicBezTo>
                </a:path>
              </a:pathLst>
            </a:custGeom>
            <a:noFill/>
            <a:ln w="38100">
              <a:solidFill>
                <a:srgbClr val="FD1C00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560" y="1552"/>
              <a:ext cx="248" cy="280"/>
            </a:xfrm>
            <a:prstGeom prst="line">
              <a:avLst/>
            </a:prstGeom>
            <a:noFill/>
            <a:ln w="38100">
              <a:solidFill>
                <a:srgbClr val="FD1C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852" y="2638"/>
              <a:ext cx="639" cy="647"/>
            </a:xfrm>
            <a:prstGeom prst="line">
              <a:avLst/>
            </a:prstGeom>
            <a:noFill/>
            <a:ln w="25400">
              <a:solidFill>
                <a:srgbClr val="FD1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51586" y="5545864"/>
            <a:ext cx="71628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SzPct val="130000"/>
              <a:tabLst>
                <a:tab pos="1025525" algn="l"/>
                <a:tab pos="1487488" algn="l"/>
                <a:tab pos="1487488" algn="l"/>
                <a:tab pos="1487488" algn="l"/>
                <a:tab pos="1025525" algn="l"/>
                <a:tab pos="1025525" algn="l"/>
              </a:tabLst>
            </a:pPr>
            <a:br>
              <a:rPr lang="en-US" altLang="en-US" dirty="0"/>
            </a:br>
            <a:r>
              <a:rPr lang="en-US" altLang="en-US" b="1" dirty="0">
                <a:solidFill>
                  <a:srgbClr val="FD1C00"/>
                </a:solidFill>
              </a:rPr>
              <a:t>6</a:t>
            </a:r>
            <a:r>
              <a:rPr lang="en-US" altLang="en-US" b="1" dirty="0">
                <a:solidFill>
                  <a:srgbClr val="001BFF"/>
                </a:solidFill>
              </a:rPr>
              <a:t>CO</a:t>
            </a:r>
            <a:r>
              <a:rPr lang="en-US" altLang="en-US" b="1" baseline="-6000" dirty="0">
                <a:solidFill>
                  <a:srgbClr val="001BFF"/>
                </a:solidFill>
              </a:rPr>
              <a:t>2</a:t>
            </a:r>
            <a:r>
              <a:rPr lang="en-US" altLang="en-US" b="1" dirty="0"/>
              <a:t> + </a:t>
            </a:r>
            <a:r>
              <a:rPr lang="en-US" altLang="en-US" b="1" dirty="0">
                <a:solidFill>
                  <a:srgbClr val="FD1C00"/>
                </a:solidFill>
              </a:rPr>
              <a:t>12</a:t>
            </a:r>
            <a:r>
              <a:rPr lang="en-US" altLang="en-US" b="1" dirty="0">
                <a:solidFill>
                  <a:srgbClr val="001BFF"/>
                </a:solidFill>
              </a:rPr>
              <a:t>H</a:t>
            </a:r>
            <a:r>
              <a:rPr lang="en-US" altLang="en-US" b="1" baseline="-6000" dirty="0">
                <a:solidFill>
                  <a:srgbClr val="001BFF"/>
                </a:solidFill>
              </a:rPr>
              <a:t>2</a:t>
            </a:r>
            <a:r>
              <a:rPr lang="en-US" altLang="en-US" b="1" dirty="0">
                <a:solidFill>
                  <a:srgbClr val="001BFF"/>
                </a:solidFill>
              </a:rPr>
              <a:t>O</a:t>
            </a:r>
            <a:r>
              <a:rPr lang="en-US" altLang="en-US" b="1" dirty="0"/>
              <a:t> + light energy ➙ Glucose (</a:t>
            </a:r>
            <a:r>
              <a:rPr lang="en-US" altLang="en-US" b="1" dirty="0">
                <a:solidFill>
                  <a:srgbClr val="001BFF"/>
                </a:solidFill>
              </a:rPr>
              <a:t>C</a:t>
            </a:r>
            <a:r>
              <a:rPr lang="en-US" altLang="en-US" b="1" baseline="-6000" dirty="0">
                <a:solidFill>
                  <a:srgbClr val="001BFF"/>
                </a:solidFill>
              </a:rPr>
              <a:t>6</a:t>
            </a:r>
            <a:r>
              <a:rPr lang="en-US" altLang="en-US" b="1" dirty="0">
                <a:solidFill>
                  <a:srgbClr val="001BFF"/>
                </a:solidFill>
              </a:rPr>
              <a:t>H</a:t>
            </a:r>
            <a:r>
              <a:rPr lang="en-US" altLang="en-US" b="1" baseline="-6000" dirty="0">
                <a:solidFill>
                  <a:srgbClr val="001BFF"/>
                </a:solidFill>
              </a:rPr>
              <a:t>12</a:t>
            </a:r>
            <a:r>
              <a:rPr lang="en-US" altLang="en-US" b="1" dirty="0">
                <a:solidFill>
                  <a:srgbClr val="001BFF"/>
                </a:solidFill>
              </a:rPr>
              <a:t>O</a:t>
            </a:r>
            <a:r>
              <a:rPr lang="en-US" altLang="en-US" b="1" baseline="-6000" dirty="0">
                <a:solidFill>
                  <a:srgbClr val="001BFF"/>
                </a:solidFill>
              </a:rPr>
              <a:t>6</a:t>
            </a:r>
            <a:r>
              <a:rPr lang="en-US" altLang="en-US" b="1" dirty="0"/>
              <a:t>) + </a:t>
            </a:r>
            <a:r>
              <a:rPr lang="en-US" altLang="en-US" b="1" dirty="0">
                <a:solidFill>
                  <a:srgbClr val="FD1C00"/>
                </a:solidFill>
              </a:rPr>
              <a:t>6</a:t>
            </a:r>
            <a:r>
              <a:rPr lang="en-US" altLang="en-US" b="1" dirty="0">
                <a:solidFill>
                  <a:srgbClr val="001BFF"/>
                </a:solidFill>
              </a:rPr>
              <a:t>O</a:t>
            </a:r>
            <a:r>
              <a:rPr lang="en-US" altLang="en-US" b="1" baseline="-6000" dirty="0">
                <a:solidFill>
                  <a:srgbClr val="001BFF"/>
                </a:solidFill>
              </a:rPr>
              <a:t>2</a:t>
            </a:r>
            <a:r>
              <a:rPr lang="en-US" altLang="en-US" b="1" dirty="0"/>
              <a:t> + </a:t>
            </a:r>
            <a:r>
              <a:rPr lang="en-US" altLang="en-US" b="1" dirty="0">
                <a:solidFill>
                  <a:srgbClr val="FD1C00"/>
                </a:solidFill>
              </a:rPr>
              <a:t>6</a:t>
            </a:r>
            <a:r>
              <a:rPr lang="en-US" altLang="en-US" b="1" dirty="0">
                <a:solidFill>
                  <a:srgbClr val="001BFF"/>
                </a:solidFill>
              </a:rPr>
              <a:t>H</a:t>
            </a:r>
            <a:r>
              <a:rPr lang="en-US" altLang="en-US" b="1" baseline="-6000" dirty="0">
                <a:solidFill>
                  <a:srgbClr val="001BFF"/>
                </a:solidFill>
              </a:rPr>
              <a:t>2</a:t>
            </a:r>
            <a:r>
              <a:rPr lang="en-US" altLang="en-US" b="1" dirty="0">
                <a:solidFill>
                  <a:srgbClr val="001BFF"/>
                </a:solidFill>
              </a:rPr>
              <a:t>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182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Photosynthesis continued…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0" y="2084832"/>
            <a:ext cx="8099401" cy="40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Photosynthetic pigments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86000"/>
            <a:ext cx="4718304" cy="4023360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ct val="0"/>
              </a:spcBef>
              <a:spcAft>
                <a:spcPts val="1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  <a:tab pos="1487488" algn="l"/>
              </a:tabLst>
            </a:pPr>
            <a:r>
              <a:rPr lang="en-US" altLang="en-US" dirty="0"/>
              <a:t>The photosynthetic pigments of plants fall into two categories: </a:t>
            </a:r>
          </a:p>
          <a:p>
            <a:pPr lvl="1">
              <a:lnSpc>
                <a:spcPts val="2800"/>
              </a:lnSpc>
              <a:spcBef>
                <a:spcPct val="0"/>
              </a:spcBef>
              <a:spcAft>
                <a:spcPts val="2000"/>
              </a:spcAft>
              <a:buSzPct val="12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  <a:tab pos="1487488" algn="l"/>
              </a:tabLst>
            </a:pPr>
            <a:r>
              <a:rPr lang="en-US" altLang="en-US" sz="2000" dirty="0"/>
              <a:t>Chlorophylls, which absorb red and blue-violet light. </a:t>
            </a:r>
          </a:p>
          <a:p>
            <a:pPr lvl="1">
              <a:lnSpc>
                <a:spcPts val="2800"/>
              </a:lnSpc>
              <a:spcBef>
                <a:spcPct val="0"/>
              </a:spcBef>
              <a:spcAft>
                <a:spcPts val="2000"/>
              </a:spcAft>
              <a:buSzPct val="12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  <a:tab pos="1487488" algn="l"/>
              </a:tabLst>
            </a:pPr>
            <a:r>
              <a:rPr lang="en-US" altLang="en-US" sz="2000" dirty="0"/>
              <a:t>Carotenoids, which absorb strongly in the blue-violet and appear orange, yellow, or red. </a:t>
            </a:r>
            <a:endParaRPr lang="en-AU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6383">
            <a:off x="5070521" y="2098585"/>
            <a:ext cx="4534743" cy="292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62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Factors that affect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8532" y="2433782"/>
            <a:ext cx="452434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  <a:tab pos="1487488" algn="l"/>
                <a:tab pos="1487488" algn="l"/>
              </a:tabLst>
            </a:pPr>
            <a:r>
              <a:rPr lang="en-US" altLang="en-US" dirty="0"/>
              <a:t>The rate at which plants can make food (the photosynthetic rate) is dependent on environmental factors such as: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  <a:tab pos="1487488" algn="l"/>
                <a:tab pos="1487488" algn="l"/>
              </a:tabLst>
            </a:pPr>
            <a:r>
              <a:rPr lang="en-US" altLang="en-US" sz="2000" dirty="0"/>
              <a:t>the amount of light available.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  <a:tab pos="1487488" algn="l"/>
                <a:tab pos="1487488" algn="l"/>
              </a:tabLst>
            </a:pPr>
            <a:r>
              <a:rPr lang="en-US" altLang="en-US" sz="2000" dirty="0"/>
              <a:t>the level of carbon dioxide (CO</a:t>
            </a:r>
            <a:r>
              <a:rPr lang="en-US" altLang="en-US" sz="2000" baseline="-6000" dirty="0"/>
              <a:t>2</a:t>
            </a:r>
            <a:r>
              <a:rPr lang="en-US" altLang="en-US" sz="2000" dirty="0"/>
              <a:t>).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tabLst>
                <a:tab pos="1025525" algn="l"/>
                <a:tab pos="1487488" algn="l"/>
                <a:tab pos="1487488" algn="l"/>
                <a:tab pos="1487488" algn="l"/>
              </a:tabLst>
            </a:pPr>
            <a:r>
              <a:rPr lang="en-US" altLang="en-US" sz="2000" dirty="0"/>
              <a:t>the temperature.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2084832"/>
            <a:ext cx="3064914" cy="4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for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382" y="2213610"/>
            <a:ext cx="3454400" cy="402336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AU" dirty="0"/>
              <a:t>Identify the independent and dependent variables.</a:t>
            </a:r>
          </a:p>
          <a:p>
            <a:pPr marL="457200" indent="-457200">
              <a:buFont typeface="+mj-lt"/>
              <a:buAutoNum type="arabicParenR"/>
            </a:pPr>
            <a:r>
              <a:rPr lang="en-AU" dirty="0"/>
              <a:t>Write a hypothesis for this experiment.</a:t>
            </a:r>
          </a:p>
          <a:p>
            <a:pPr marL="457200" indent="-457200">
              <a:buFont typeface="+mj-lt"/>
              <a:buAutoNum type="arabicParenR"/>
            </a:pPr>
            <a:r>
              <a:rPr lang="en-AU" dirty="0"/>
              <a:t>Identify any trends in the data by writing a statement of results.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1" y="2013270"/>
            <a:ext cx="43910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5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 of chlorophyll</a:t>
            </a:r>
          </a:p>
        </p:txBody>
      </p:sp>
      <p:pic>
        <p:nvPicPr>
          <p:cNvPr id="4" name="Picture 1028" descr="chloropla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870" y="1722500"/>
            <a:ext cx="4380189" cy="498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lant_c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2" y="2395316"/>
            <a:ext cx="3779448" cy="242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Light-dependant reaction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25782"/>
            <a:ext cx="7290055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Light energy (photon) is absorbed by chlorophyll molecules and excites electrons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They are trapped by electron acceptor molecules (NADP+) that are poised at the start of a neighboring transport system.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The electrons “fall” to a lower energy state, releasing energy that is harnessed to make ATP.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2400" dirty="0"/>
              <a:t> Produces energy from solar power (photons) in the form of ATP and NADPH that is used in the light independent reaction!</a:t>
            </a:r>
          </a:p>
          <a:p>
            <a:endParaRPr lang="en-US" altLang="en-US" sz="28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50514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805</TotalTime>
  <Words>411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photosynthesis</vt:lpstr>
      <vt:lpstr>Energy producers</vt:lpstr>
      <vt:lpstr>Photosynthesis</vt:lpstr>
      <vt:lpstr>Photosynthesis continued…</vt:lpstr>
      <vt:lpstr>Photosynthetic pigments</vt:lpstr>
      <vt:lpstr>Factors that affect photosynthesis</vt:lpstr>
      <vt:lpstr>Check for understanding</vt:lpstr>
      <vt:lpstr>Structure of chlorophyll</vt:lpstr>
      <vt:lpstr>Light-dependant reaction</vt:lpstr>
      <vt:lpstr>PowerPoint Presentation</vt:lpstr>
      <vt:lpstr>Light-independent reaction </vt:lpstr>
      <vt:lpstr>summary</vt:lpstr>
      <vt:lpstr>Crash course biology video- 15min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photosynthesis</dc:title>
  <dc:creator>MILLERS, Caitlin</dc:creator>
  <cp:lastModifiedBy>MILLERS, Caitlin (cgmil0)</cp:lastModifiedBy>
  <cp:revision>21</cp:revision>
  <dcterms:created xsi:type="dcterms:W3CDTF">2018-02-21T05:21:40Z</dcterms:created>
  <dcterms:modified xsi:type="dcterms:W3CDTF">2025-04-01T03:48:47Z</dcterms:modified>
</cp:coreProperties>
</file>