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324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754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2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1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0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50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44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32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89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29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06DA52C-4FC1-4A83-A065-C1213FCFC1CC}" type="datetimeFigureOut">
              <a:rPr lang="en-AU" smtClean="0"/>
              <a:t>20/02/2019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1E35DD-ED1C-424E-8C66-0B4038E6B6AE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Mandatory Practical:</a:t>
            </a:r>
            <a:br>
              <a:rPr lang="en-AU" dirty="0" smtClean="0"/>
            </a:br>
            <a:r>
              <a:rPr lang="en-AU" dirty="0" smtClean="0"/>
              <a:t>investigating surface area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214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9479" y="1977013"/>
            <a:ext cx="5697357" cy="465512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Cells must exchange materials with their external environment at an efficient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The size and shape of a cell can affect the area to volume ratio.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In this experiment: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Jelly cubes (sodium hydroxide and phenolphthalein) provide a simple model of a cell.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/>
              <a:t> </a:t>
            </a:r>
            <a:r>
              <a:rPr lang="en-AU" sz="2000" dirty="0" smtClean="0"/>
              <a:t>Phenolphthalein changes colour depending on the acidity of its surroundings.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Acid represents nutrients moving across the cell membrane in to the cytoplasm.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000" dirty="0" smtClean="0"/>
              <a:t>When acid diffuses in to the jelly, it neutralises the sodium hydroxide and causes the phenolphthalein to change colour.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41" y="1981653"/>
            <a:ext cx="1915968" cy="23165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41" y="4451927"/>
            <a:ext cx="1867000" cy="21536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93636" y="1977013"/>
            <a:ext cx="1632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Phenolphthalein</a:t>
            </a:r>
          </a:p>
          <a:p>
            <a:pPr algn="ctr"/>
            <a:r>
              <a:rPr lang="en-AU" dirty="0" smtClean="0"/>
              <a:t>(acidic)</a:t>
            </a:r>
            <a:endParaRPr lang="en-AU" dirty="0"/>
          </a:p>
        </p:txBody>
      </p:sp>
      <p:sp>
        <p:nvSpPr>
          <p:cNvPr id="8" name="Rectangle 7"/>
          <p:cNvSpPr/>
          <p:nvPr/>
        </p:nvSpPr>
        <p:spPr>
          <a:xfrm>
            <a:off x="768096" y="4467292"/>
            <a:ext cx="16321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/>
              <a:t>Phenolphthalein</a:t>
            </a:r>
          </a:p>
          <a:p>
            <a:pPr algn="ctr"/>
            <a:r>
              <a:rPr lang="en-AU" dirty="0" smtClean="0"/>
              <a:t>(alkali)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58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procedure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429164"/>
            <a:ext cx="7290055" cy="38801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Pour 150mL of 0.1M sulphuric acid in to the 250mL beaker.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Cut blocks in to 10, 20, 30 and 40 mm</a:t>
            </a:r>
            <a:r>
              <a:rPr lang="en-AU" baseline="30000" dirty="0" smtClean="0"/>
              <a:t>2</a:t>
            </a:r>
            <a:r>
              <a:rPr lang="en-AU" dirty="0" smtClean="0"/>
              <a:t> cubes.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Gently add the cubes to the acid beaker and gently stir every 2 minutes.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Remove the cubes after 10 minutes and pat them dry with paper towel.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Cut each cube in half and measure the depth of the clear parts to the nearest mm.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Complete calculations in the results table. </a:t>
            </a:r>
          </a:p>
        </p:txBody>
      </p:sp>
    </p:spTree>
    <p:extLst>
      <p:ext uri="{BB962C8B-B14F-4D97-AF65-F5344CB8AC3E}">
        <p14:creationId xmlns:p14="http://schemas.microsoft.com/office/powerpoint/2010/main" val="54996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results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33728"/>
              </p:ext>
            </p:extLst>
          </p:nvPr>
        </p:nvGraphicFramePr>
        <p:xfrm>
          <a:off x="461817" y="2084832"/>
          <a:ext cx="7943273" cy="3410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849">
                  <a:extLst>
                    <a:ext uri="{9D8B030D-6E8A-4147-A177-3AD203B41FA5}">
                      <a16:colId xmlns:a16="http://schemas.microsoft.com/office/drawing/2014/main" val="2793558406"/>
                    </a:ext>
                  </a:extLst>
                </a:gridCol>
                <a:gridCol w="1322196">
                  <a:extLst>
                    <a:ext uri="{9D8B030D-6E8A-4147-A177-3AD203B41FA5}">
                      <a16:colId xmlns:a16="http://schemas.microsoft.com/office/drawing/2014/main" val="3665737468"/>
                    </a:ext>
                  </a:extLst>
                </a:gridCol>
                <a:gridCol w="1211173">
                  <a:extLst>
                    <a:ext uri="{9D8B030D-6E8A-4147-A177-3AD203B41FA5}">
                      <a16:colId xmlns:a16="http://schemas.microsoft.com/office/drawing/2014/main" val="1932289634"/>
                    </a:ext>
                  </a:extLst>
                </a:gridCol>
                <a:gridCol w="1090055">
                  <a:extLst>
                    <a:ext uri="{9D8B030D-6E8A-4147-A177-3AD203B41FA5}">
                      <a16:colId xmlns:a16="http://schemas.microsoft.com/office/drawing/2014/main" val="4018753473"/>
                    </a:ext>
                  </a:extLst>
                </a:gridCol>
              </a:tblGrid>
              <a:tr h="380060"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Cube Size (</a:t>
                      </a:r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mm)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09549"/>
                  </a:ext>
                </a:extLst>
              </a:tr>
              <a:tr h="380060"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73238"/>
                  </a:ext>
                </a:extLst>
              </a:tr>
              <a:tr h="38006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Surface Area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34977"/>
                  </a:ext>
                </a:extLst>
              </a:tr>
              <a:tr h="38006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Volume (X)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995932"/>
                  </a:ext>
                </a:extLst>
              </a:tr>
              <a:tr h="38006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Surface Area to Volume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Ratio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800193"/>
                  </a:ext>
                </a:extLst>
              </a:tr>
              <a:tr h="38006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Dimensions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of coloured cube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977404"/>
                  </a:ext>
                </a:extLst>
              </a:tr>
              <a:tr h="38006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Volume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of coloured cube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992499"/>
                  </a:ext>
                </a:extLst>
              </a:tr>
              <a:tr h="370321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Volume of uncoloured portion </a:t>
                      </a:r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(X</a:t>
                      </a:r>
                      <a:r>
                        <a:rPr lang="en-AU" baseline="0" dirty="0" smtClean="0">
                          <a:solidFill>
                            <a:schemeClr val="tx1"/>
                          </a:solidFill>
                        </a:rPr>
                        <a:t> - Y</a:t>
                      </a:r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755398"/>
                  </a:ext>
                </a:extLst>
              </a:tr>
              <a:tr h="380060">
                <a:tc>
                  <a:txBody>
                    <a:bodyPr/>
                    <a:lstStyle/>
                    <a:p>
                      <a:r>
                        <a:rPr lang="en-AU" dirty="0" smtClean="0">
                          <a:solidFill>
                            <a:schemeClr val="tx1"/>
                          </a:solidFill>
                        </a:rPr>
                        <a:t>Percentage of block uncoloured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178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841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239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Tw Cen MT</vt:lpstr>
      <vt:lpstr>Tw Cen MT Condensed</vt:lpstr>
      <vt:lpstr>Wingdings</vt:lpstr>
      <vt:lpstr>Wingdings 3</vt:lpstr>
      <vt:lpstr>Integral</vt:lpstr>
      <vt:lpstr>Mandatory Practical: investigating surface area</vt:lpstr>
      <vt:lpstr>introduction</vt:lpstr>
      <vt:lpstr>procedure</vt:lpstr>
      <vt:lpstr>results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Mandatory Practical: investigating surface area</dc:title>
  <dc:creator>MILLERS, Caitlin (cgmil0)</dc:creator>
  <cp:lastModifiedBy>MILLERS, Caitlin (cgmil0)</cp:lastModifiedBy>
  <cp:revision>3</cp:revision>
  <dcterms:created xsi:type="dcterms:W3CDTF">2019-02-18T23:45:21Z</dcterms:created>
  <dcterms:modified xsi:type="dcterms:W3CDTF">2019-02-19T22:39:16Z</dcterms:modified>
</cp:coreProperties>
</file>