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56" r:id="rId2"/>
    <p:sldId id="282" r:id="rId3"/>
    <p:sldId id="314" r:id="rId4"/>
    <p:sldId id="257" r:id="rId5"/>
    <p:sldId id="318" r:id="rId6"/>
    <p:sldId id="258" r:id="rId7"/>
    <p:sldId id="259" r:id="rId8"/>
    <p:sldId id="260" r:id="rId9"/>
    <p:sldId id="279" r:id="rId10"/>
    <p:sldId id="315" r:id="rId11"/>
    <p:sldId id="274" r:id="rId12"/>
    <p:sldId id="313" r:id="rId13"/>
    <p:sldId id="287" r:id="rId14"/>
    <p:sldId id="298" r:id="rId15"/>
    <p:sldId id="316" r:id="rId16"/>
    <p:sldId id="317" r:id="rId17"/>
    <p:sldId id="309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122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206F6-77F3-4B39-A943-EC4446C9B2F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1AA21C-E5AD-4633-9C9F-D580308EE607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8648751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896140-53DB-4702-AAD0-72C53E00090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245762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41932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C7D38D-86A2-44D0-A988-2A22068388F0}" type="slidenum">
              <a:rPr lang="en-US" altLang="en-US"/>
              <a:pPr/>
              <a:t>13</a:t>
            </a:fld>
            <a:endParaRPr lang="en-US" altLang="en-US" dirty="0"/>
          </a:p>
        </p:txBody>
      </p:sp>
      <p:sp>
        <p:nvSpPr>
          <p:cNvPr id="27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48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5086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7F3220-FAB5-4F35-B1D4-465BE29CC402}" type="slidenum">
              <a:rPr lang="en-US" altLang="en-US"/>
              <a:pPr/>
              <a:t>14</a:t>
            </a:fld>
            <a:endParaRPr lang="en-US" altLang="en-US" dirty="0"/>
          </a:p>
        </p:txBody>
      </p:sp>
      <p:sp>
        <p:nvSpPr>
          <p:cNvPr id="257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70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021404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0" y="-1"/>
            <a:ext cx="9144000" cy="4572001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0217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372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42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6825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  <p:sp>
        <p:nvSpPr>
          <p:cNvPr id="10" name="Rectangle 9"/>
          <p:cNvSpPr/>
          <p:nvPr/>
        </p:nvSpPr>
        <p:spPr>
          <a:xfrm>
            <a:off x="0" y="-1"/>
            <a:ext cx="9144000" cy="4572000"/>
          </a:xfrm>
          <a:prstGeom prst="rect">
            <a:avLst/>
          </a:prstGeom>
          <a:blipFill dpi="0" rotWithShape="1">
            <a:blip r:embed="rId2"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133350" ty="-6350" sx="50000" sy="5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870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764504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980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7742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29614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0173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12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D4A245B-3EC7-4D0B-8CC6-7A30B2777225}" type="datetimeFigureOut">
              <a:rPr lang="en-AU" smtClean="0"/>
              <a:t>7/02/2019</a:t>
            </a:fld>
            <a:endParaRPr lang="en-AU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28F8A89-F23F-4B95-BB64-1459D6B76F64}" type="slidenum">
              <a:rPr lang="en-AU" smtClean="0"/>
              <a:t>‹#›</a:t>
            </a:fld>
            <a:endParaRPr lang="en-AU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382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Biological molecules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 smtClean="0"/>
              <a:t>Year </a:t>
            </a:r>
            <a:r>
              <a:rPr lang="en-AU" dirty="0" smtClean="0"/>
              <a:t>11</a:t>
            </a:r>
            <a:r>
              <a:rPr lang="en-AU" dirty="0" smtClean="0"/>
              <a:t> </a:t>
            </a:r>
            <a:r>
              <a:rPr lang="en-AU" dirty="0" smtClean="0"/>
              <a:t>Biology</a:t>
            </a:r>
          </a:p>
          <a:p>
            <a:r>
              <a:rPr lang="en-AU" dirty="0" smtClean="0"/>
              <a:t>Bremer SHS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954553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No sunlight = no problem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5878" y="1818841"/>
            <a:ext cx="4995395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AU" dirty="0" smtClean="0"/>
              <a:t> If a cell cannot produce a carbohydrate source directly through photosynthesis, or rely on it may have to rely on chemosynthesis.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 </a:t>
            </a:r>
            <a:r>
              <a:rPr lang="en-AU" dirty="0" smtClean="0"/>
              <a:t>Chemosynthesis is </a:t>
            </a:r>
            <a:r>
              <a:rPr lang="en-AU" dirty="0"/>
              <a:t>the process by which </a:t>
            </a:r>
            <a:r>
              <a:rPr lang="en-AU" dirty="0" smtClean="0"/>
              <a:t>a carbohydrate source </a:t>
            </a:r>
            <a:r>
              <a:rPr lang="en-AU" dirty="0"/>
              <a:t>is made by bacteria using chemicals as the energy source, rather than sunlight. </a:t>
            </a:r>
            <a:endParaRPr lang="en-AU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AU" i="1" dirty="0"/>
              <a:t> </a:t>
            </a:r>
            <a:r>
              <a:rPr lang="en-AU" dirty="0" smtClean="0"/>
              <a:t>Chemosynthesis </a:t>
            </a:r>
            <a:r>
              <a:rPr lang="en-AU" dirty="0"/>
              <a:t>occurs around hydrothermal vents and methane seeps in the deep sea where sunlight is absent</a:t>
            </a:r>
            <a:r>
              <a:rPr lang="en-AU" dirty="0" smtClean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334" y="4357091"/>
            <a:ext cx="2562225" cy="23336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102" y="1818841"/>
            <a:ext cx="2562225" cy="24714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9667" y="4986434"/>
            <a:ext cx="3199823" cy="171153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6903279" y="5380535"/>
            <a:ext cx="203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>
                <a:solidFill>
                  <a:srgbClr val="0070C0"/>
                </a:solidFill>
              </a:rPr>
              <a:t>Deep sea hydrothermal vent teeming with life. </a:t>
            </a: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714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438912"/>
            <a:ext cx="7290054" cy="1499616"/>
          </a:xfrm>
        </p:spPr>
        <p:txBody>
          <a:bodyPr/>
          <a:lstStyle/>
          <a:p>
            <a:r>
              <a:rPr lang="en-AU" dirty="0" smtClean="0"/>
              <a:t>Lipids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807162"/>
            <a:ext cx="7290055" cy="4023360"/>
          </a:xfrm>
        </p:spPr>
        <p:txBody>
          <a:bodyPr>
            <a:normAutofit/>
          </a:bodyPr>
          <a:lstStyle/>
          <a:p>
            <a:pPr>
              <a:lnSpc>
                <a:spcPct val="117000"/>
              </a:lnSpc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dirty="0" smtClean="0"/>
              <a:t> Lipids are </a:t>
            </a:r>
            <a:r>
              <a:rPr lang="en-US" altLang="en-US" dirty="0"/>
              <a:t>a group of organic compounds with an oily, greasy, or waxy consistency. </a:t>
            </a:r>
            <a:endParaRPr lang="en-US" altLang="en-US" dirty="0" smtClean="0"/>
          </a:p>
          <a:p>
            <a:pPr>
              <a:lnSpc>
                <a:spcPct val="117000"/>
              </a:lnSpc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dirty="0"/>
              <a:t> </a:t>
            </a:r>
            <a:r>
              <a:rPr lang="en-US" altLang="en-US" dirty="0" smtClean="0"/>
              <a:t>Like </a:t>
            </a:r>
            <a:r>
              <a:rPr lang="en-US" altLang="en-US" dirty="0"/>
              <a:t>carbohydrates, lipids contain carbon, hydrogen, and oxygen, but in lipids, the proportion of oxygen is much smaller</a:t>
            </a:r>
            <a:r>
              <a:rPr lang="en-US" altLang="en-US" dirty="0" smtClean="0"/>
              <a:t>.</a:t>
            </a:r>
          </a:p>
          <a:p>
            <a:pPr>
              <a:lnSpc>
                <a:spcPct val="117000"/>
              </a:lnSpc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dirty="0"/>
              <a:t> </a:t>
            </a:r>
            <a:r>
              <a:rPr lang="en-US" altLang="en-US" dirty="0" smtClean="0"/>
              <a:t>They are </a:t>
            </a:r>
            <a:r>
              <a:rPr lang="en-US" altLang="en-US" dirty="0"/>
              <a:t>relatively insoluble in water and tend to be </a:t>
            </a:r>
            <a:r>
              <a:rPr lang="en-US" altLang="en-US" dirty="0" smtClean="0"/>
              <a:t>hydrophobic. </a:t>
            </a:r>
          </a:p>
          <a:p>
            <a:pPr>
              <a:lnSpc>
                <a:spcPct val="117000"/>
              </a:lnSpc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dirty="0" smtClean="0"/>
              <a:t>Typical </a:t>
            </a:r>
            <a:r>
              <a:rPr lang="en-US" altLang="en-US" dirty="0" smtClean="0"/>
              <a:t>lipids consist </a:t>
            </a:r>
            <a:r>
              <a:rPr lang="en-US" altLang="en-US" dirty="0"/>
              <a:t>of fatty acids and </a:t>
            </a:r>
            <a:r>
              <a:rPr lang="en-US" altLang="en-US" dirty="0" smtClean="0"/>
              <a:t>glycerol.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351" y="4757324"/>
            <a:ext cx="5786068" cy="1972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25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1"/>
          <p:cNvSpPr>
            <a:spLocks noChangeArrowheads="1"/>
          </p:cNvSpPr>
          <p:nvPr>
            <p:ph type="title"/>
          </p:nvPr>
        </p:nvSpPr>
        <p:spPr>
          <a:xfrm>
            <a:off x="750093" y="579539"/>
            <a:ext cx="5500688" cy="919758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Lipids</a:t>
            </a:r>
          </a:p>
        </p:txBody>
      </p:sp>
      <p:sp>
        <p:nvSpPr>
          <p:cNvPr id="75778" name="Rectangle 2"/>
          <p:cNvSpPr>
            <a:spLocks noChangeArrowheads="1"/>
          </p:cNvSpPr>
          <p:nvPr>
            <p:ph type="body" idx="1"/>
          </p:nvPr>
        </p:nvSpPr>
        <p:spPr>
          <a:xfrm>
            <a:off x="563988" y="1891977"/>
            <a:ext cx="4361595" cy="5822156"/>
          </a:xfrm>
          <a:ln/>
        </p:spPr>
        <p:txBody>
          <a:bodyPr>
            <a:normAutofit/>
          </a:bodyPr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703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1045853" algn="l"/>
                <a:tab pos="1045853" algn="l"/>
                <a:tab pos="1045853" algn="l"/>
                <a:tab pos="721047" algn="l"/>
                <a:tab pos="1045853" algn="l"/>
                <a:tab pos="1045853" algn="l"/>
                <a:tab pos="1045853" algn="l"/>
                <a:tab pos="721047" algn="l"/>
                <a:tab pos="721047" algn="l"/>
                <a:tab pos="721047" algn="l"/>
              </a:tabLst>
            </a:pPr>
            <a:r>
              <a:rPr lang="en-US" altLang="en-US" dirty="0"/>
              <a:t>Lipids can be classified </a:t>
            </a:r>
            <a:r>
              <a:rPr lang="en-US" altLang="en-US" dirty="0" smtClean="0"/>
              <a:t>as simple lipids (fats</a:t>
            </a:r>
            <a:r>
              <a:rPr lang="en-US" altLang="en-US" dirty="0"/>
              <a:t>, oils, and </a:t>
            </a:r>
            <a:r>
              <a:rPr lang="en-US" altLang="en-US" dirty="0" smtClean="0"/>
              <a:t>waxes), phospholipids </a:t>
            </a:r>
            <a:r>
              <a:rPr lang="en-US" altLang="en-US" dirty="0"/>
              <a:t>and </a:t>
            </a:r>
            <a:r>
              <a:rPr lang="en-US" altLang="en-US" dirty="0" smtClean="0"/>
              <a:t>steroids.</a:t>
            </a:r>
            <a:endParaRPr lang="en-US" altLang="en-US" dirty="0"/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703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1045853" algn="l"/>
                <a:tab pos="1045853" algn="l"/>
                <a:tab pos="1045853" algn="l"/>
                <a:tab pos="721047" algn="l"/>
                <a:tab pos="1045853" algn="l"/>
                <a:tab pos="1045853" algn="l"/>
                <a:tab pos="1045853" algn="l"/>
                <a:tab pos="721047" algn="l"/>
                <a:tab pos="721047" algn="l"/>
                <a:tab pos="721047" algn="l"/>
              </a:tabLst>
            </a:pPr>
            <a:r>
              <a:rPr lang="en-US" altLang="en-US" dirty="0"/>
              <a:t>Lipids have many roles, including as:</a:t>
            </a: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Wingdings" panose="05000000000000000000" pitchFamily="2" charset="2"/>
              <a:buChar char="Ø"/>
              <a:tabLst>
                <a:tab pos="721047" algn="l"/>
                <a:tab pos="1045853" algn="l"/>
                <a:tab pos="1045853" algn="l"/>
                <a:tab pos="1045853" algn="l"/>
                <a:tab pos="721047" algn="l"/>
                <a:tab pos="1045853" algn="l"/>
                <a:tab pos="1045853" algn="l"/>
                <a:tab pos="1045853" algn="l"/>
                <a:tab pos="721047" algn="l"/>
                <a:tab pos="721047" algn="l"/>
                <a:tab pos="721047" algn="l"/>
              </a:tabLst>
            </a:pPr>
            <a:r>
              <a:rPr lang="en-US" altLang="en-US" sz="2000" dirty="0"/>
              <a:t>biological fuels</a:t>
            </a: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Wingdings" panose="05000000000000000000" pitchFamily="2" charset="2"/>
              <a:buChar char="Ø"/>
              <a:tabLst>
                <a:tab pos="721047" algn="l"/>
                <a:tab pos="1045853" algn="l"/>
                <a:tab pos="1045853" algn="l"/>
                <a:tab pos="1045853" algn="l"/>
                <a:tab pos="721047" algn="l"/>
                <a:tab pos="1045853" algn="l"/>
                <a:tab pos="1045853" algn="l"/>
                <a:tab pos="1045853" algn="l"/>
                <a:tab pos="721047" algn="l"/>
                <a:tab pos="721047" algn="l"/>
                <a:tab pos="721047" algn="l"/>
              </a:tabLst>
            </a:pPr>
            <a:r>
              <a:rPr lang="en-US" altLang="en-US" sz="2000" dirty="0"/>
              <a:t>hormones</a:t>
            </a: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Wingdings" panose="05000000000000000000" pitchFamily="2" charset="2"/>
              <a:buChar char="Ø"/>
              <a:tabLst>
                <a:tab pos="721047" algn="l"/>
                <a:tab pos="1045853" algn="l"/>
                <a:tab pos="1045853" algn="l"/>
                <a:tab pos="1045853" algn="l"/>
                <a:tab pos="721047" algn="l"/>
                <a:tab pos="1045853" algn="l"/>
                <a:tab pos="1045853" algn="l"/>
                <a:tab pos="1045853" algn="l"/>
                <a:tab pos="721047" algn="l"/>
                <a:tab pos="721047" algn="l"/>
                <a:tab pos="721047" algn="l"/>
              </a:tabLst>
            </a:pPr>
            <a:r>
              <a:rPr lang="en-US" altLang="en-US" sz="2000" dirty="0"/>
              <a:t>structural components of membranes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1045853" algn="l"/>
                <a:tab pos="1045853" algn="l"/>
                <a:tab pos="1045853" algn="l"/>
                <a:tab pos="721047" algn="l"/>
                <a:tab pos="1045853" algn="l"/>
                <a:tab pos="1045853" algn="l"/>
                <a:tab pos="1045853" algn="l"/>
                <a:tab pos="721047" algn="l"/>
                <a:tab pos="721047" algn="l"/>
                <a:tab pos="721047" algn="l"/>
              </a:tabLst>
            </a:pPr>
            <a:r>
              <a:rPr lang="en-US" altLang="en-US" dirty="0"/>
              <a:t>Fats provide twice as much energy as carbohydrates.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1045853" algn="l"/>
                <a:tab pos="1045853" algn="l"/>
                <a:tab pos="1045853" algn="l"/>
                <a:tab pos="721047" algn="l"/>
                <a:tab pos="1045853" algn="l"/>
                <a:tab pos="1045853" algn="l"/>
                <a:tab pos="1045853" algn="l"/>
                <a:tab pos="721047" algn="l"/>
                <a:tab pos="721047" algn="l"/>
                <a:tab pos="721047" algn="l"/>
              </a:tabLst>
            </a:pPr>
            <a:r>
              <a:rPr lang="en-US" altLang="en-US" dirty="0" smtClean="0"/>
              <a:t>Proteins </a:t>
            </a:r>
            <a:r>
              <a:rPr lang="en-US" altLang="en-US" dirty="0"/>
              <a:t>and carbohydrates can be converted into fats stored in adipose tissue.</a:t>
            </a:r>
          </a:p>
        </p:txBody>
      </p:sp>
      <p:pic>
        <p:nvPicPr>
          <p:cNvPr id="757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39" y="410766"/>
            <a:ext cx="3125391" cy="23418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75780" name="Line 4"/>
          <p:cNvSpPr>
            <a:spLocks noChangeShapeType="1"/>
          </p:cNvSpPr>
          <p:nvPr/>
        </p:nvSpPr>
        <p:spPr bwMode="auto">
          <a:xfrm>
            <a:off x="6938368" y="1665387"/>
            <a:ext cx="176361" cy="248915"/>
          </a:xfrm>
          <a:prstGeom prst="line">
            <a:avLst/>
          </a:prstGeom>
          <a:noFill/>
          <a:ln w="50800">
            <a:solidFill>
              <a:srgbClr val="6E362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2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266"/>
          </a:p>
        </p:txBody>
      </p:sp>
      <p:pic>
        <p:nvPicPr>
          <p:cNvPr id="7578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6039" y="3830836"/>
            <a:ext cx="3125391" cy="23127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75782" name="Rectangle 6"/>
          <p:cNvSpPr>
            <a:spLocks/>
          </p:cNvSpPr>
          <p:nvPr/>
        </p:nvSpPr>
        <p:spPr bwMode="auto">
          <a:xfrm>
            <a:off x="5235029" y="2874244"/>
            <a:ext cx="3562945" cy="732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altLang="en-US" sz="1266" b="1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Phospholipids</a:t>
            </a:r>
            <a:r>
              <a:rPr lang="en-US" altLang="en-US" sz="1266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are the primary structural component of all cellular membranes, such as the plasma membrane (false color TEM above).</a:t>
            </a:r>
          </a:p>
        </p:txBody>
      </p:sp>
      <p:sp>
        <p:nvSpPr>
          <p:cNvPr id="75783" name="Rectangle 7"/>
          <p:cNvSpPr>
            <a:spLocks/>
          </p:cNvSpPr>
          <p:nvPr/>
        </p:nvSpPr>
        <p:spPr bwMode="auto">
          <a:xfrm>
            <a:off x="5458271" y="6213947"/>
            <a:ext cx="3125391" cy="50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altLang="en-US" sz="1266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Lipids are often stored in special </a:t>
            </a:r>
            <a:r>
              <a:rPr lang="en-US" altLang="en-US" sz="1266" b="1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adipose tissue</a:t>
            </a:r>
            <a:r>
              <a:rPr lang="en-US" altLang="en-US" sz="1266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, within large fat cells (above).</a:t>
            </a:r>
          </a:p>
        </p:txBody>
      </p:sp>
      <p:sp>
        <p:nvSpPr>
          <p:cNvPr id="75784" name="Rectangle 8"/>
          <p:cNvSpPr>
            <a:spLocks/>
          </p:cNvSpPr>
          <p:nvPr/>
        </p:nvSpPr>
        <p:spPr bwMode="auto">
          <a:xfrm>
            <a:off x="6619131" y="4526235"/>
            <a:ext cx="625078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altLang="en-US"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Fat cell</a:t>
            </a:r>
          </a:p>
        </p:txBody>
      </p:sp>
      <p:grpSp>
        <p:nvGrpSpPr>
          <p:cNvPr id="75785" name="Group 9"/>
          <p:cNvGrpSpPr>
            <a:grpSpLocks/>
          </p:cNvGrpSpPr>
          <p:nvPr/>
        </p:nvGrpSpPr>
        <p:grpSpPr bwMode="auto">
          <a:xfrm>
            <a:off x="6744147" y="1884164"/>
            <a:ext cx="1616273" cy="284634"/>
            <a:chOff x="0" y="0"/>
            <a:chExt cx="1448" cy="255"/>
          </a:xfrm>
        </p:grpSpPr>
        <p:sp>
          <p:nvSpPr>
            <p:cNvPr id="75786" name="Rectangle 10"/>
            <p:cNvSpPr>
              <a:spLocks/>
            </p:cNvSpPr>
            <p:nvPr/>
          </p:nvSpPr>
          <p:spPr bwMode="auto">
            <a:xfrm>
              <a:off x="101" y="0"/>
              <a:ext cx="1304" cy="2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rgbClr val="6E362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AU" sz="1266"/>
            </a:p>
          </p:txBody>
        </p:sp>
        <p:sp>
          <p:nvSpPr>
            <p:cNvPr id="75787" name="Rectangle 11"/>
            <p:cNvSpPr>
              <a:spLocks/>
            </p:cNvSpPr>
            <p:nvPr/>
          </p:nvSpPr>
          <p:spPr bwMode="auto">
            <a:xfrm>
              <a:off x="0" y="7"/>
              <a:ext cx="1448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>
                <a:lnSpc>
                  <a:spcPct val="106000"/>
                </a:lnSpc>
              </a:pPr>
              <a:r>
                <a:rPr lang="en-US" altLang="en-US" sz="1125" b="1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Plasma membrane</a:t>
              </a:r>
            </a:p>
          </p:txBody>
        </p:sp>
      </p:grpSp>
      <p:sp>
        <p:nvSpPr>
          <p:cNvPr id="75788" name="Rectangle 12"/>
          <p:cNvSpPr>
            <a:spLocks/>
          </p:cNvSpPr>
          <p:nvPr/>
        </p:nvSpPr>
        <p:spPr bwMode="auto">
          <a:xfrm>
            <a:off x="5690443" y="5026298"/>
            <a:ext cx="750094" cy="2411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06000"/>
              </a:lnSpc>
            </a:pPr>
            <a:r>
              <a:rPr lang="en-US" altLang="en-US" sz="1125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Capillary</a:t>
            </a:r>
          </a:p>
        </p:txBody>
      </p:sp>
      <p:sp>
        <p:nvSpPr>
          <p:cNvPr id="75789" name="Line 13"/>
          <p:cNvSpPr>
            <a:spLocks noChangeShapeType="1"/>
          </p:cNvSpPr>
          <p:nvPr/>
        </p:nvSpPr>
        <p:spPr bwMode="auto">
          <a:xfrm>
            <a:off x="6250781" y="4753943"/>
            <a:ext cx="0" cy="28240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25400" dist="12699" dir="5400000" algn="ctr" rotWithShape="0">
                    <a:schemeClr val="bg2">
                      <a:alpha val="2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AU" sz="1266"/>
          </a:p>
        </p:txBody>
      </p:sp>
    </p:spTree>
    <p:extLst>
      <p:ext uri="{BB962C8B-B14F-4D97-AF65-F5344CB8AC3E}">
        <p14:creationId xmlns:p14="http://schemas.microsoft.com/office/powerpoint/2010/main" val="89121526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/>
          <p:cNvSpPr>
            <a:spLocks noGrp="1" noChangeArrowheads="1"/>
          </p:cNvSpPr>
          <p:nvPr>
            <p:ph type="title"/>
          </p:nvPr>
        </p:nvSpPr>
        <p:spPr>
          <a:xfrm>
            <a:off x="777240" y="669871"/>
            <a:ext cx="9188648" cy="803672"/>
          </a:xfrm>
          <a:ln/>
        </p:spPr>
        <p:txBody>
          <a:bodyPr anchor="b"/>
          <a:lstStyle/>
          <a:p>
            <a:pPr>
              <a:tabLst>
                <a:tab pos="669703" algn="l"/>
              </a:tabLst>
            </a:pPr>
            <a:r>
              <a:rPr lang="en-US" altLang="en-US" dirty="0"/>
              <a:t>Proteins</a:t>
            </a:r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06803" y="1893739"/>
            <a:ext cx="7595949" cy="4223742"/>
          </a:xfrm>
          <a:ln/>
        </p:spPr>
        <p:txBody>
          <a:bodyPr>
            <a:normAutofit/>
          </a:bodyPr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</a:tabLst>
            </a:pPr>
            <a:r>
              <a:rPr lang="en-US" altLang="en-US" dirty="0"/>
              <a:t>Proteins are macromolecules, consisting of many amino acids linked together as polypeptide chains.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703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</a:tabLst>
            </a:pPr>
            <a:r>
              <a:rPr lang="en-US" altLang="en-US" dirty="0" smtClean="0"/>
              <a:t>Proteins </a:t>
            </a:r>
            <a:r>
              <a:rPr lang="en-US" altLang="en-US" dirty="0"/>
              <a:t>play a key role in the body. They are involved in:</a:t>
            </a:r>
          </a:p>
          <a:p>
            <a:pPr lvl="1">
              <a:lnSpc>
                <a:spcPts val="2250"/>
              </a:lnSpc>
              <a:spcBef>
                <a:spcPct val="0"/>
              </a:spcBef>
              <a:spcAft>
                <a:spcPts val="703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</a:tabLst>
            </a:pPr>
            <a:r>
              <a:rPr lang="en-US" altLang="en-US" sz="2000" b="1" dirty="0"/>
              <a:t>Enzyme reactions</a:t>
            </a:r>
            <a:endParaRPr lang="en-US" altLang="en-US" sz="2000" b="1" dirty="0">
              <a:ea typeface="ヒラギノ角ゴ Pro W6" pitchFamily="1" charset="-128"/>
            </a:endParaRPr>
          </a:p>
          <a:p>
            <a:pPr lvl="1">
              <a:lnSpc>
                <a:spcPts val="2250"/>
              </a:lnSpc>
              <a:spcBef>
                <a:spcPct val="0"/>
              </a:spcBef>
              <a:spcAft>
                <a:spcPts val="703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</a:tabLst>
            </a:pPr>
            <a:r>
              <a:rPr lang="en-US" altLang="en-US" sz="2000" b="1" dirty="0"/>
              <a:t>Oxidation-reductions</a:t>
            </a:r>
            <a:r>
              <a:rPr lang="en-US" altLang="en-US" sz="2000" dirty="0"/>
              <a:t>, e.g. respiratory chain</a:t>
            </a:r>
          </a:p>
          <a:p>
            <a:pPr lvl="1">
              <a:lnSpc>
                <a:spcPts val="2250"/>
              </a:lnSpc>
              <a:spcBef>
                <a:spcPct val="0"/>
              </a:spcBef>
              <a:spcAft>
                <a:spcPts val="703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</a:tabLst>
            </a:pPr>
            <a:r>
              <a:rPr lang="en-US" altLang="en-US" sz="2000" b="1" dirty="0" smtClean="0"/>
              <a:t>Structure (</a:t>
            </a:r>
            <a:r>
              <a:rPr lang="en-US" altLang="en-US" sz="2000" b="1" dirty="0" smtClean="0"/>
              <a:t>eg</a:t>
            </a:r>
            <a:r>
              <a:rPr lang="en-US" altLang="en-US" sz="2000" b="1" dirty="0" smtClean="0"/>
              <a:t>. collagen)</a:t>
            </a:r>
          </a:p>
          <a:p>
            <a:pPr lvl="1">
              <a:lnSpc>
                <a:spcPts val="2250"/>
              </a:lnSpc>
              <a:spcBef>
                <a:spcPct val="0"/>
              </a:spcBef>
              <a:spcAft>
                <a:spcPts val="703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</a:tabLst>
            </a:pPr>
            <a:r>
              <a:rPr lang="en-US" altLang="en-US" sz="2000" b="1" dirty="0" smtClean="0"/>
              <a:t>Storage (</a:t>
            </a:r>
            <a:r>
              <a:rPr lang="en-US" altLang="en-US" sz="2000" b="1" dirty="0" smtClean="0"/>
              <a:t>eg</a:t>
            </a:r>
            <a:r>
              <a:rPr lang="en-US" altLang="en-US" sz="2000" b="1" dirty="0" smtClean="0"/>
              <a:t>. </a:t>
            </a:r>
            <a:r>
              <a:rPr lang="en-US" altLang="en-US" sz="2000" b="1" dirty="0" smtClean="0"/>
              <a:t>ferratin</a:t>
            </a:r>
            <a:r>
              <a:rPr lang="en-US" altLang="en-US" sz="2000" b="1" dirty="0" smtClean="0"/>
              <a:t> stores iron)</a:t>
            </a:r>
            <a:endParaRPr lang="en-US" altLang="en-US" sz="2000" b="1" dirty="0">
              <a:ea typeface="ヒラギノ角ゴ Pro W6" pitchFamily="1" charset="-128"/>
            </a:endParaRPr>
          </a:p>
          <a:p>
            <a:pPr lvl="1">
              <a:lnSpc>
                <a:spcPts val="2250"/>
              </a:lnSpc>
              <a:spcBef>
                <a:spcPct val="0"/>
              </a:spcBef>
              <a:spcAft>
                <a:spcPts val="703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</a:tabLst>
            </a:pPr>
            <a:r>
              <a:rPr lang="en-US" altLang="en-US" sz="2000" b="1" dirty="0" smtClean="0"/>
              <a:t>Transport (</a:t>
            </a:r>
            <a:r>
              <a:rPr lang="en-US" altLang="en-US" sz="2000" b="1" dirty="0" smtClean="0"/>
              <a:t>haemoglobin</a:t>
            </a:r>
            <a:r>
              <a:rPr lang="en-US" altLang="en-US" sz="2000" b="1" dirty="0" smtClean="0"/>
              <a:t>)</a:t>
            </a:r>
            <a:endParaRPr lang="en-US" altLang="en-US" sz="2000" b="1" dirty="0">
              <a:ea typeface="ヒラギノ角ゴ Pro W6" pitchFamily="1" charset="-128"/>
            </a:endParaRPr>
          </a:p>
          <a:p>
            <a:pPr lvl="1">
              <a:lnSpc>
                <a:spcPts val="2250"/>
              </a:lnSpc>
              <a:spcBef>
                <a:spcPct val="0"/>
              </a:spcBef>
              <a:spcAft>
                <a:spcPts val="703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</a:tabLst>
            </a:pPr>
            <a:r>
              <a:rPr lang="en-US" altLang="en-US" sz="2000" b="1" dirty="0"/>
              <a:t>Cell </a:t>
            </a:r>
            <a:r>
              <a:rPr lang="en-US" altLang="en-US" sz="2000" b="1" dirty="0" smtClean="0"/>
              <a:t>signaling (hormones)</a:t>
            </a:r>
            <a:endParaRPr lang="en-US" altLang="en-US" sz="2000" b="1" dirty="0">
              <a:ea typeface="ヒラギノ角ゴ Pro W6" pitchFamily="1" charset="-128"/>
            </a:endParaRPr>
          </a:p>
          <a:p>
            <a:pPr lvl="1">
              <a:lnSpc>
                <a:spcPts val="2250"/>
              </a:lnSpc>
              <a:spcBef>
                <a:spcPct val="0"/>
              </a:spcBef>
              <a:spcAft>
                <a:spcPts val="703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</a:tabLst>
            </a:pPr>
            <a:r>
              <a:rPr lang="en-US" altLang="en-US" sz="2000" b="1" dirty="0" smtClean="0"/>
              <a:t>Defense (antibodies</a:t>
            </a:r>
            <a:r>
              <a:rPr lang="en-US" altLang="en-US" sz="2000" b="1" dirty="0" smtClean="0"/>
              <a:t>)</a:t>
            </a:r>
          </a:p>
          <a:p>
            <a:pPr lvl="1">
              <a:lnSpc>
                <a:spcPts val="2250"/>
              </a:lnSpc>
              <a:spcBef>
                <a:spcPct val="0"/>
              </a:spcBef>
              <a:spcAft>
                <a:spcPts val="703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721047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  <a:tab pos="1045853" algn="l"/>
              </a:tabLst>
            </a:pPr>
            <a:r>
              <a:rPr lang="en-US" altLang="en-US" sz="2000" b="1" dirty="0" smtClean="0">
                <a:ea typeface="ヒラギノ角ゴ Pro W6" pitchFamily="1" charset="-128"/>
              </a:rPr>
              <a:t>Energy production</a:t>
            </a:r>
            <a:endParaRPr lang="en-US" altLang="en-US" sz="2000" b="1" dirty="0">
              <a:ea typeface="ヒラギノ角ゴ Pro W6" pitchFamily="1" charset="-12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640" y="4639661"/>
            <a:ext cx="2807858" cy="147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6137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/>
          <p:cNvSpPr>
            <a:spLocks noGrp="1" noChangeArrowheads="1"/>
          </p:cNvSpPr>
          <p:nvPr>
            <p:ph type="title"/>
          </p:nvPr>
        </p:nvSpPr>
        <p:spPr>
          <a:xfrm>
            <a:off x="887611" y="483475"/>
            <a:ext cx="6643688" cy="1095943"/>
          </a:xfrm>
          <a:ln/>
        </p:spPr>
        <p:txBody>
          <a:bodyPr anchor="b"/>
          <a:lstStyle/>
          <a:p>
            <a:pPr>
              <a:lnSpc>
                <a:spcPct val="88000"/>
              </a:lnSpc>
              <a:tabLst>
                <a:tab pos="669703" algn="l"/>
                <a:tab pos="669703" algn="l"/>
              </a:tabLst>
            </a:pPr>
            <a:r>
              <a:rPr lang="en-US" altLang="en-US" dirty="0" smtClean="0"/>
              <a:t>Nucleic </a:t>
            </a:r>
            <a:r>
              <a:rPr lang="en-US" altLang="en-US" dirty="0"/>
              <a:t>Acids</a:t>
            </a:r>
          </a:p>
        </p:txBody>
      </p:sp>
      <p:sp>
        <p:nvSpPr>
          <p:cNvPr id="870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82001" y="2042873"/>
            <a:ext cx="5251871" cy="3545086"/>
          </a:xfrm>
          <a:ln/>
        </p:spPr>
        <p:txBody>
          <a:bodyPr>
            <a:noAutofit/>
          </a:bodyPr>
          <a:lstStyle/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dirty="0"/>
              <a:t>Nucleic acids are biochemical macromolecules involved with the transmission of inherited information.</a:t>
            </a: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dirty="0"/>
              <a:t>There are two main types of nucleic acids involved with inheritance:</a:t>
            </a: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sz="2000" dirty="0"/>
              <a:t>Deoxyribonucleic acid (DNA)</a:t>
            </a:r>
            <a:endParaRPr lang="en-US" altLang="en-US" sz="2000" dirty="0">
              <a:ea typeface="ヒラギノ角ゴ Pro W6" pitchFamily="1" charset="-128"/>
            </a:endParaRPr>
          </a:p>
          <a:p>
            <a:pPr lvl="1">
              <a:lnSpc>
                <a:spcPts val="1969"/>
              </a:lnSpc>
              <a:spcBef>
                <a:spcPct val="0"/>
              </a:spcBef>
              <a:spcAft>
                <a:spcPts val="1406"/>
              </a:spcAft>
              <a:buSzPct val="12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sz="2000" dirty="0"/>
              <a:t>Ribonucleic acid (RNA)</a:t>
            </a:r>
            <a:endParaRPr lang="en-US" altLang="en-US" sz="2000" dirty="0">
              <a:ea typeface="ヒラギノ角ゴ Pro W6" pitchFamily="1" charset="-128"/>
            </a:endParaRPr>
          </a:p>
          <a:p>
            <a:pPr>
              <a:lnSpc>
                <a:spcPts val="2250"/>
              </a:lnSpc>
              <a:spcBef>
                <a:spcPct val="0"/>
              </a:spcBef>
              <a:spcAft>
                <a:spcPts val="1406"/>
              </a:spcAft>
              <a:buSzPct val="130000"/>
              <a:buFont typeface="Arial" panose="020B0604020202020204" pitchFamily="34" charset="0"/>
              <a:buChar char="•"/>
              <a:tabLst>
                <a:tab pos="721047" algn="l"/>
                <a:tab pos="721047" algn="l"/>
                <a:tab pos="1045853" algn="l"/>
                <a:tab pos="1045853" algn="l"/>
                <a:tab pos="721047" algn="l"/>
              </a:tabLst>
            </a:pPr>
            <a:r>
              <a:rPr lang="en-US" altLang="en-US" dirty="0"/>
              <a:t>Nucleic acids are </a:t>
            </a:r>
            <a:r>
              <a:rPr lang="en-US" altLang="en-US" dirty="0" smtClean="0"/>
              <a:t>made </a:t>
            </a:r>
            <a:r>
              <a:rPr lang="en-US" altLang="en-US" dirty="0"/>
              <a:t>up of many </a:t>
            </a:r>
            <a:r>
              <a:rPr lang="en-US" altLang="en-US" dirty="0" smtClean="0"/>
              <a:t>units called </a:t>
            </a:r>
            <a:r>
              <a:rPr lang="en-US" altLang="en-US" dirty="0"/>
              <a:t>nucleotides.</a:t>
            </a:r>
          </a:p>
        </p:txBody>
      </p:sp>
      <p:sp>
        <p:nvSpPr>
          <p:cNvPr id="87043" name="Rectangle 3"/>
          <p:cNvSpPr>
            <a:spLocks/>
          </p:cNvSpPr>
          <p:nvPr/>
        </p:nvSpPr>
        <p:spPr bwMode="auto">
          <a:xfrm>
            <a:off x="4283392" y="5763255"/>
            <a:ext cx="2411016" cy="625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 marL="114300"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1pPr>
            <a:lvl2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2pPr>
            <a:lvl3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3pPr>
            <a:lvl4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4pPr>
            <a:lvl5pPr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20700" algn="l"/>
              </a:tabLst>
              <a:defRPr sz="1200">
                <a:solidFill>
                  <a:schemeClr val="tx1"/>
                </a:solidFill>
                <a:latin typeface="Hoefler Text" pitchFamily="1" charset="0"/>
              </a:defRPr>
            </a:lvl9pPr>
          </a:lstStyle>
          <a:p>
            <a:pPr algn="ctr">
              <a:lnSpc>
                <a:spcPct val="105000"/>
              </a:lnSpc>
            </a:pPr>
            <a:r>
              <a:rPr lang="en-US" altLang="en-US" sz="1406" b="1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DNA</a:t>
            </a:r>
            <a:r>
              <a:rPr lang="en-US" altLang="en-US" sz="1406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(space filling model right) is the most commonly occurring nucleic acid.</a:t>
            </a:r>
          </a:p>
        </p:txBody>
      </p:sp>
      <p:pic>
        <p:nvPicPr>
          <p:cNvPr id="8704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1804114">
            <a:off x="4882483" y="2025212"/>
            <a:ext cx="4967521" cy="372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94958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nucleotides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96" y="1654388"/>
            <a:ext cx="2289140" cy="24819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97" y="4330262"/>
            <a:ext cx="3074737" cy="2336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2785" y="2084832"/>
            <a:ext cx="2789844" cy="433205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92582" y="2178737"/>
            <a:ext cx="1717916" cy="4303050"/>
          </a:xfrm>
          <a:prstGeom prst="rect">
            <a:avLst/>
          </a:prstGeom>
        </p:spPr>
      </p:pic>
      <p:sp>
        <p:nvSpPr>
          <p:cNvPr id="8" name="Right Arrow 7"/>
          <p:cNvSpPr/>
          <p:nvPr/>
        </p:nvSpPr>
        <p:spPr>
          <a:xfrm>
            <a:off x="3102714" y="2178737"/>
            <a:ext cx="1154545" cy="7992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30054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Waste products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412539"/>
            <a:ext cx="4188115" cy="40233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AU" sz="2200" dirty="0" smtClean="0"/>
              <a:t> Carbon dioxide and </a:t>
            </a:r>
            <a:r>
              <a:rPr lang="en-AU" sz="2200" dirty="0" err="1" smtClean="0"/>
              <a:t>hydrocarbonate</a:t>
            </a:r>
            <a:r>
              <a:rPr lang="en-AU" sz="2200" dirty="0" smtClean="0"/>
              <a:t> ions produced in cellular respiration.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</a:t>
            </a:r>
            <a:r>
              <a:rPr lang="en-AU" sz="2200" dirty="0" smtClean="0"/>
              <a:t>Ammonia produced by gut bacteria during the breakdown of protein.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</a:t>
            </a:r>
            <a:r>
              <a:rPr lang="en-AU" sz="2200" dirty="0" smtClean="0"/>
              <a:t>Urea produced to lower the level of toxic ammonia.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2200" dirty="0"/>
              <a:t> </a:t>
            </a:r>
            <a:r>
              <a:rPr lang="en-AU" sz="2200" dirty="0" smtClean="0"/>
              <a:t>Uric acid produced in the breakdown of purines found in some foods. </a:t>
            </a:r>
          </a:p>
          <a:p>
            <a:pPr>
              <a:buFont typeface="Arial" panose="020B0604020202020204" pitchFamily="34" charset="0"/>
              <a:buChar char="•"/>
            </a:pPr>
            <a:endParaRPr lang="en-AU" dirty="0"/>
          </a:p>
        </p:txBody>
      </p:sp>
      <p:sp>
        <p:nvSpPr>
          <p:cNvPr id="4" name="TextBox 3"/>
          <p:cNvSpPr txBox="1"/>
          <p:nvPr/>
        </p:nvSpPr>
        <p:spPr>
          <a:xfrm>
            <a:off x="5541818" y="5615710"/>
            <a:ext cx="3334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0070C0"/>
                </a:solidFill>
              </a:rPr>
              <a:t>T</a:t>
            </a:r>
            <a:r>
              <a:rPr lang="en-AU" dirty="0" smtClean="0">
                <a:solidFill>
                  <a:srgbClr val="0070C0"/>
                </a:solidFill>
              </a:rPr>
              <a:t>he </a:t>
            </a:r>
            <a:r>
              <a:rPr lang="en-AU" dirty="0">
                <a:solidFill>
                  <a:srgbClr val="0070C0"/>
                </a:solidFill>
              </a:rPr>
              <a:t>liver contains </a:t>
            </a:r>
            <a:r>
              <a:rPr lang="en-AU" dirty="0" smtClean="0">
                <a:solidFill>
                  <a:srgbClr val="0070C0"/>
                </a:solidFill>
              </a:rPr>
              <a:t>molecules which </a:t>
            </a:r>
            <a:r>
              <a:rPr lang="en-AU" dirty="0">
                <a:solidFill>
                  <a:srgbClr val="0070C0"/>
                </a:solidFill>
              </a:rPr>
              <a:t>quickly </a:t>
            </a:r>
            <a:r>
              <a:rPr lang="en-AU" dirty="0" smtClean="0">
                <a:solidFill>
                  <a:srgbClr val="0070C0"/>
                </a:solidFill>
              </a:rPr>
              <a:t>convert toxic ammonia </a:t>
            </a:r>
            <a:r>
              <a:rPr lang="en-AU" dirty="0">
                <a:solidFill>
                  <a:srgbClr val="0070C0"/>
                </a:solidFill>
              </a:rPr>
              <a:t>(and carbon dioxide) into </a:t>
            </a:r>
            <a:r>
              <a:rPr lang="en-AU" b="1" dirty="0">
                <a:solidFill>
                  <a:srgbClr val="0070C0"/>
                </a:solidFill>
              </a:rPr>
              <a:t>urea</a:t>
            </a:r>
            <a:r>
              <a:rPr lang="en-AU" dirty="0">
                <a:solidFill>
                  <a:srgbClr val="0070C0"/>
                </a:solidFill>
              </a:rPr>
              <a:t>.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61" y="1964759"/>
            <a:ext cx="3122758" cy="3537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813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Check for understanding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441" y="1898073"/>
            <a:ext cx="7923322" cy="40233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AU" dirty="0"/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What would happen to a person who does not eat enough protein in their diet?</a:t>
            </a:r>
          </a:p>
          <a:p>
            <a:pPr marL="457200" indent="-457200">
              <a:buFont typeface="+mj-lt"/>
              <a:buAutoNum type="arabicPeriod"/>
            </a:pPr>
            <a:r>
              <a:rPr lang="en-AU" sz="2400" dirty="0" smtClean="0"/>
              <a:t>The </a:t>
            </a:r>
            <a:r>
              <a:rPr lang="en-AU" sz="2400" dirty="0" smtClean="0"/>
              <a:t>gallbladder stores bile produced by the liver that is used to break down fat in the food that we eat. 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sz="2200" dirty="0" smtClean="0"/>
              <a:t>If a patient has their gallbladder removed surgically, outline how will it effect the digestion of macromolecules?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sz="2200" dirty="0" smtClean="0"/>
              <a:t>What impact will having their gall bladder removed have on the patient physically?</a:t>
            </a:r>
          </a:p>
          <a:p>
            <a:pPr marL="630936" lvl="1" indent="-457200">
              <a:buFont typeface="+mj-lt"/>
              <a:buAutoNum type="alphaLcParenR"/>
            </a:pPr>
            <a:r>
              <a:rPr lang="en-AU" sz="2200" dirty="0" smtClean="0"/>
              <a:t>Suggest a potential diet for the patient.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7526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Review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856509"/>
            <a:ext cx="7290055" cy="4452851"/>
          </a:xfrm>
        </p:spPr>
        <p:txBody>
          <a:bodyPr/>
          <a:lstStyle/>
          <a:p>
            <a:r>
              <a:rPr lang="en-AU" dirty="0" smtClean="0"/>
              <a:t>1</a:t>
            </a:r>
            <a:r>
              <a:rPr lang="en-AU" dirty="0" smtClean="0"/>
              <a:t>. </a:t>
            </a:r>
            <a:r>
              <a:rPr lang="en-AU" dirty="0" smtClean="0"/>
              <a:t>Name </a:t>
            </a:r>
            <a:r>
              <a:rPr lang="en-AU" dirty="0" smtClean="0"/>
              <a:t>two organelles present only in plant cells.</a:t>
            </a:r>
          </a:p>
          <a:p>
            <a:r>
              <a:rPr lang="en-AU" dirty="0" smtClean="0"/>
              <a:t>2. </a:t>
            </a:r>
            <a:r>
              <a:rPr lang="en-AU" dirty="0" smtClean="0"/>
              <a:t>Identify where </a:t>
            </a:r>
            <a:r>
              <a:rPr lang="en-AU" dirty="0" smtClean="0"/>
              <a:t>in the cell is ATP </a:t>
            </a:r>
            <a:r>
              <a:rPr lang="en-AU" dirty="0" smtClean="0"/>
              <a:t>generated.</a:t>
            </a:r>
            <a:endParaRPr lang="en-AU" dirty="0" smtClean="0"/>
          </a:p>
          <a:p>
            <a:r>
              <a:rPr lang="en-AU" dirty="0" smtClean="0"/>
              <a:t>3. </a:t>
            </a:r>
            <a:r>
              <a:rPr lang="en-AU" dirty="0"/>
              <a:t>O</a:t>
            </a:r>
            <a:r>
              <a:rPr lang="en-AU" dirty="0" smtClean="0"/>
              <a:t>utline the </a:t>
            </a:r>
            <a:r>
              <a:rPr lang="en-AU" dirty="0" smtClean="0"/>
              <a:t>main role of </a:t>
            </a:r>
            <a:r>
              <a:rPr lang="en-AU" dirty="0" smtClean="0"/>
              <a:t>ribosomes</a:t>
            </a:r>
            <a:r>
              <a:rPr lang="en-AU" dirty="0"/>
              <a:t>.</a:t>
            </a:r>
            <a:endParaRPr lang="en-AU" dirty="0" smtClean="0"/>
          </a:p>
          <a:p>
            <a:r>
              <a:rPr lang="en-AU" dirty="0" smtClean="0"/>
              <a:t>4. Identify where genetic information is stored in the cell.</a:t>
            </a:r>
          </a:p>
          <a:p>
            <a:r>
              <a:rPr lang="en-AU" dirty="0" smtClean="0"/>
              <a:t>5. Explain the difference between a cell wall and a cell membrane.</a:t>
            </a:r>
            <a:endParaRPr lang="en-AU" dirty="0" smtClean="0"/>
          </a:p>
        </p:txBody>
      </p:sp>
    </p:spTree>
    <p:extLst>
      <p:ext uri="{BB962C8B-B14F-4D97-AF65-F5344CB8AC3E}">
        <p14:creationId xmlns:p14="http://schemas.microsoft.com/office/powerpoint/2010/main" val="2538660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Anticipatory set</a:t>
            </a:r>
            <a:endParaRPr lang="en-AU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0198535"/>
              </p:ext>
            </p:extLst>
          </p:nvPr>
        </p:nvGraphicFramePr>
        <p:xfrm>
          <a:off x="768096" y="1978890"/>
          <a:ext cx="5789722" cy="43942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912">
                  <a:extLst>
                    <a:ext uri="{9D8B030D-6E8A-4147-A177-3AD203B41FA5}">
                      <a16:colId xmlns:a16="http://schemas.microsoft.com/office/drawing/2014/main" val="3058280436"/>
                    </a:ext>
                  </a:extLst>
                </a:gridCol>
                <a:gridCol w="2913810">
                  <a:extLst>
                    <a:ext uri="{9D8B030D-6E8A-4147-A177-3AD203B41FA5}">
                      <a16:colId xmlns:a16="http://schemas.microsoft.com/office/drawing/2014/main" val="221606384"/>
                    </a:ext>
                  </a:extLst>
                </a:gridCol>
              </a:tblGrid>
              <a:tr h="736601"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Molecules</a:t>
                      </a:r>
                      <a:r>
                        <a:rPr lang="en-AU" baseline="0" dirty="0" smtClean="0"/>
                        <a:t> Necessary for Cellular Survival</a:t>
                      </a:r>
                      <a:endParaRPr lang="en-A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AU" dirty="0" smtClean="0"/>
                        <a:t>Molecules</a:t>
                      </a:r>
                      <a:r>
                        <a:rPr lang="en-AU" baseline="0" dirty="0" smtClean="0"/>
                        <a:t> Expelled as Waste</a:t>
                      </a:r>
                      <a:endParaRPr lang="en-A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9847091"/>
                  </a:ext>
                </a:extLst>
              </a:tr>
              <a:tr h="3002241">
                <a:tc>
                  <a:txBody>
                    <a:bodyPr/>
                    <a:lstStyle/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 smtClean="0"/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85272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82680">
            <a:off x="6377323" y="702448"/>
            <a:ext cx="2540251" cy="161456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553" y="3111373"/>
            <a:ext cx="2192713" cy="137044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55834">
            <a:off x="6868952" y="4876990"/>
            <a:ext cx="2100762" cy="15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6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Types of biological molecules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5" y="1847273"/>
            <a:ext cx="7290055" cy="4138814"/>
          </a:xfrm>
        </p:spPr>
        <p:txBody>
          <a:bodyPr/>
          <a:lstStyle/>
          <a:p>
            <a:r>
              <a:rPr lang="en-AU" dirty="0" smtClean="0"/>
              <a:t>The groups of molecules that make up all living things can be grouped in to five classes:</a:t>
            </a:r>
          </a:p>
          <a:p>
            <a:endParaRPr lang="en-AU" dirty="0"/>
          </a:p>
        </p:txBody>
      </p:sp>
      <p:grpSp>
        <p:nvGrpSpPr>
          <p:cNvPr id="5" name="Group 6"/>
          <p:cNvGrpSpPr>
            <a:grpSpLocks/>
          </p:cNvGrpSpPr>
          <p:nvPr/>
        </p:nvGrpSpPr>
        <p:grpSpPr bwMode="auto">
          <a:xfrm>
            <a:off x="482600" y="2650836"/>
            <a:ext cx="2029691" cy="2281382"/>
            <a:chOff x="0" y="0"/>
            <a:chExt cx="1857" cy="2800"/>
          </a:xfrm>
        </p:grpSpPr>
        <p:pic>
          <p:nvPicPr>
            <p:cNvPr id="6" name="Picture 7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57" cy="2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7" name="Rectangle 8"/>
            <p:cNvSpPr>
              <a:spLocks/>
            </p:cNvSpPr>
            <p:nvPr/>
          </p:nvSpPr>
          <p:spPr bwMode="auto">
            <a:xfrm>
              <a:off x="96" y="104"/>
              <a:ext cx="605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2D00FA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Water</a:t>
              </a:r>
            </a:p>
          </p:txBody>
        </p:sp>
      </p:grpSp>
      <p:grpSp>
        <p:nvGrpSpPr>
          <p:cNvPr id="8" name="Group 3"/>
          <p:cNvGrpSpPr>
            <a:grpSpLocks/>
          </p:cNvGrpSpPr>
          <p:nvPr/>
        </p:nvGrpSpPr>
        <p:grpSpPr bwMode="auto">
          <a:xfrm>
            <a:off x="2797786" y="2600829"/>
            <a:ext cx="2032832" cy="2331389"/>
            <a:chOff x="0" y="0"/>
            <a:chExt cx="1866" cy="2799"/>
          </a:xfrm>
        </p:grpSpPr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866" cy="2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" name="Rectangle 5"/>
            <p:cNvSpPr>
              <a:spLocks/>
            </p:cNvSpPr>
            <p:nvPr/>
          </p:nvSpPr>
          <p:spPr bwMode="auto">
            <a:xfrm>
              <a:off x="56" y="104"/>
              <a:ext cx="840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Proteins</a:t>
              </a:r>
            </a:p>
          </p:txBody>
        </p:sp>
      </p:grpSp>
      <p:grpSp>
        <p:nvGrpSpPr>
          <p:cNvPr id="11" name="Group 9"/>
          <p:cNvGrpSpPr>
            <a:grpSpLocks/>
          </p:cNvGrpSpPr>
          <p:nvPr/>
        </p:nvGrpSpPr>
        <p:grpSpPr bwMode="auto">
          <a:xfrm>
            <a:off x="5115836" y="2601148"/>
            <a:ext cx="3596409" cy="2331070"/>
            <a:chOff x="-1852" y="-3142"/>
            <a:chExt cx="2787" cy="2816"/>
          </a:xfrm>
        </p:grpSpPr>
        <p:pic>
          <p:nvPicPr>
            <p:cNvPr id="12" name="Picture 10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852" y="-3125"/>
              <a:ext cx="2787" cy="2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3" name="Rectangle 11"/>
            <p:cNvSpPr>
              <a:spLocks/>
            </p:cNvSpPr>
            <p:nvPr/>
          </p:nvSpPr>
          <p:spPr bwMode="auto">
            <a:xfrm>
              <a:off x="-1852" y="-3142"/>
              <a:ext cx="1152" cy="3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2400" b="1" dirty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Lipids</a:t>
              </a:r>
            </a:p>
          </p:txBody>
        </p:sp>
      </p:grpSp>
      <p:grpSp>
        <p:nvGrpSpPr>
          <p:cNvPr id="14" name="Group 12"/>
          <p:cNvGrpSpPr>
            <a:grpSpLocks/>
          </p:cNvGrpSpPr>
          <p:nvPr/>
        </p:nvGrpSpPr>
        <p:grpSpPr bwMode="auto">
          <a:xfrm>
            <a:off x="587527" y="4082472"/>
            <a:ext cx="3289300" cy="2343295"/>
            <a:chOff x="0" y="375"/>
            <a:chExt cx="3397" cy="3091"/>
          </a:xfrm>
        </p:grpSpPr>
        <p:pic>
          <p:nvPicPr>
            <p:cNvPr id="15" name="Picture 1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49260">
              <a:off x="965" y="375"/>
              <a:ext cx="2432" cy="30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" name="Rectangle 14"/>
            <p:cNvSpPr>
              <a:spLocks/>
            </p:cNvSpPr>
            <p:nvPr/>
          </p:nvSpPr>
          <p:spPr bwMode="auto">
            <a:xfrm>
              <a:off x="0" y="2955"/>
              <a:ext cx="1299" cy="2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24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Nucleic acids</a:t>
              </a:r>
            </a:p>
          </p:txBody>
        </p:sp>
      </p:grpSp>
      <p:grpSp>
        <p:nvGrpSpPr>
          <p:cNvPr id="17" name="Group 15"/>
          <p:cNvGrpSpPr>
            <a:grpSpLocks/>
          </p:cNvGrpSpPr>
          <p:nvPr/>
        </p:nvGrpSpPr>
        <p:grpSpPr bwMode="auto">
          <a:xfrm>
            <a:off x="4172688" y="4210743"/>
            <a:ext cx="4725872" cy="2121715"/>
            <a:chOff x="-525" y="563"/>
            <a:chExt cx="4494" cy="2279"/>
          </a:xfrm>
        </p:grpSpPr>
        <p:sp>
          <p:nvSpPr>
            <p:cNvPr id="18" name="Rectangle 16"/>
            <p:cNvSpPr>
              <a:spLocks/>
            </p:cNvSpPr>
            <p:nvPr/>
          </p:nvSpPr>
          <p:spPr bwMode="auto">
            <a:xfrm>
              <a:off x="1462" y="2696"/>
              <a:ext cx="2507" cy="1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2600" b="1" dirty="0">
                  <a:solidFill>
                    <a:srgbClr val="0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Carbohydrates</a:t>
              </a:r>
            </a:p>
          </p:txBody>
        </p:sp>
        <p:pic>
          <p:nvPicPr>
            <p:cNvPr id="19" name="Picture 1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525" y="563"/>
              <a:ext cx="4097" cy="2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493765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 smtClean="0"/>
              <a:t>yOur</a:t>
            </a:r>
            <a:r>
              <a:rPr lang="en-AU" dirty="0" smtClean="0"/>
              <a:t> job!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86000"/>
            <a:ext cx="3288983" cy="4023360"/>
          </a:xfrm>
        </p:spPr>
        <p:txBody>
          <a:bodyPr/>
          <a:lstStyle/>
          <a:p>
            <a:r>
              <a:rPr lang="en-AU" dirty="0" smtClean="0"/>
              <a:t>Use the information from this PowerPoint to complete the questions on the worksheet provided.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91213">
            <a:off x="4537540" y="2191048"/>
            <a:ext cx="3565572" cy="4213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695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carbohydrates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1965781"/>
            <a:ext cx="7590813" cy="40233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 Carbohydrates </a:t>
            </a:r>
            <a:r>
              <a:rPr lang="en-US" altLang="en-US" dirty="0"/>
              <a:t>are a family </a:t>
            </a:r>
            <a:r>
              <a:rPr lang="en-US" altLang="en-US" dirty="0" smtClean="0"/>
              <a:t>of molecules </a:t>
            </a:r>
            <a:r>
              <a:rPr lang="en-US" altLang="en-US" dirty="0"/>
              <a:t>made up of carbon, hydrogen, and oxygen atoms. Some are small, simple molecules, while others form long polymers. Carbohydrates have the general formula (</a:t>
            </a:r>
            <a:r>
              <a:rPr lang="en-US" altLang="en-US" dirty="0" smtClean="0"/>
              <a:t>CH</a:t>
            </a:r>
            <a:r>
              <a:rPr lang="en-US" altLang="en-US" baseline="-6000" dirty="0" smtClean="0"/>
              <a:t>2</a:t>
            </a:r>
            <a:r>
              <a:rPr lang="en-US" altLang="en-US" dirty="0" smtClean="0"/>
              <a:t>O)</a:t>
            </a:r>
            <a:r>
              <a:rPr lang="en-US" altLang="en-US" baseline="-6000" dirty="0" smtClean="0"/>
              <a:t>x</a:t>
            </a:r>
            <a:endParaRPr lang="en-US" altLang="en-US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 Carbohydrates </a:t>
            </a:r>
            <a:r>
              <a:rPr lang="en-US" altLang="en-US" dirty="0"/>
              <a:t>are important as both energy storage molecules and as the structural elements in cells and tissues</a:t>
            </a:r>
            <a:r>
              <a:rPr lang="en-US" altLang="en-US" dirty="0" smtClean="0"/>
              <a:t>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 smtClean="0"/>
              <a:t>Monosaccharides, Disaccharides and polysaccharides are </a:t>
            </a:r>
            <a:r>
              <a:rPr lang="en-US" altLang="en-US" dirty="0" smtClean="0"/>
              <a:t>carbohydrates.</a:t>
            </a:r>
            <a:endParaRPr lang="en-US" altLang="en-US" dirty="0"/>
          </a:p>
          <a:p>
            <a:endParaRPr lang="en-US" altLang="en-US" dirty="0"/>
          </a:p>
          <a:p>
            <a:endParaRPr lang="en-AU" dirty="0"/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181054" y="4721797"/>
            <a:ext cx="5742432" cy="1991931"/>
            <a:chOff x="1858" y="3791"/>
            <a:chExt cx="6070" cy="1681"/>
          </a:xfrm>
        </p:grpSpPr>
        <p:sp>
          <p:nvSpPr>
            <p:cNvPr id="5" name="AutoShape 9"/>
            <p:cNvSpPr>
              <a:spLocks/>
            </p:cNvSpPr>
            <p:nvPr/>
          </p:nvSpPr>
          <p:spPr bwMode="auto">
            <a:xfrm rot="5400000">
              <a:off x="4208" y="3930"/>
              <a:ext cx="923" cy="1517"/>
            </a:xfrm>
            <a:custGeom>
              <a:avLst/>
              <a:gdLst/>
              <a:ahLst/>
              <a:cxnLst/>
              <a:rect l="0" t="0" r="r" b="b"/>
              <a:pathLst>
                <a:path w="24942" h="21600">
                  <a:moveTo>
                    <a:pt x="12471" y="0"/>
                  </a:moveTo>
                  <a:lnTo>
                    <a:pt x="23271" y="5400"/>
                  </a:lnTo>
                  <a:lnTo>
                    <a:pt x="23271" y="16200"/>
                  </a:lnTo>
                  <a:lnTo>
                    <a:pt x="12471" y="21600"/>
                  </a:lnTo>
                  <a:lnTo>
                    <a:pt x="1671" y="16200"/>
                  </a:lnTo>
                  <a:lnTo>
                    <a:pt x="1671" y="5400"/>
                  </a:lnTo>
                  <a:lnTo>
                    <a:pt x="12471" y="0"/>
                  </a:lnTo>
                  <a:close/>
                  <a:moveTo>
                    <a:pt x="12471" y="0"/>
                  </a:moveTo>
                </a:path>
              </a:pathLst>
            </a:custGeom>
            <a:solidFill>
              <a:srgbClr val="FF7F1B">
                <a:alpha val="48627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FF7F1B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AU" dirty="0"/>
            </a:p>
          </p:txBody>
        </p:sp>
        <p:pic>
          <p:nvPicPr>
            <p:cNvPr id="6" name="Picture 1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4" y="3791"/>
              <a:ext cx="2400" cy="16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Rectangle 11"/>
            <p:cNvSpPr>
              <a:spLocks/>
            </p:cNvSpPr>
            <p:nvPr/>
          </p:nvSpPr>
          <p:spPr bwMode="auto">
            <a:xfrm>
              <a:off x="1858" y="4543"/>
              <a:ext cx="1393" cy="1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r>
                <a:rPr lang="en-US" altLang="en-US" sz="16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Glucose</a:t>
              </a:r>
            </a:p>
          </p:txBody>
        </p: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6336" y="3848"/>
              <a:ext cx="1592" cy="1361"/>
              <a:chOff x="6336" y="3848"/>
              <a:chExt cx="1592" cy="1361"/>
            </a:xfrm>
          </p:grpSpPr>
          <p:sp>
            <p:nvSpPr>
              <p:cNvPr id="9" name="Line 13"/>
              <p:cNvSpPr>
                <a:spLocks noChangeShapeType="1"/>
              </p:cNvSpPr>
              <p:nvPr/>
            </p:nvSpPr>
            <p:spPr bwMode="auto">
              <a:xfrm rot="10800000" flipH="1">
                <a:off x="6851" y="4023"/>
                <a:ext cx="0" cy="298"/>
              </a:xfrm>
              <a:prstGeom prst="line">
                <a:avLst/>
              </a:prstGeom>
              <a:noFill/>
              <a:ln w="25400">
                <a:solidFill>
                  <a:srgbClr val="6E362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10" name="AutoShape 14"/>
              <p:cNvSpPr>
                <a:spLocks/>
              </p:cNvSpPr>
              <p:nvPr/>
            </p:nvSpPr>
            <p:spPr bwMode="auto">
              <a:xfrm>
                <a:off x="6487" y="4328"/>
                <a:ext cx="1378" cy="881"/>
              </a:xfrm>
              <a:custGeom>
                <a:avLst/>
                <a:gdLst/>
                <a:ahLst/>
                <a:cxnLst/>
                <a:rect l="0" t="0" r="r" b="b"/>
                <a:pathLst>
                  <a:path w="21600" h="21600">
                    <a:moveTo>
                      <a:pt x="5593" y="-1"/>
                    </a:moveTo>
                    <a:lnTo>
                      <a:pt x="16007" y="234"/>
                    </a:lnTo>
                    <a:lnTo>
                      <a:pt x="21599" y="11151"/>
                    </a:lnTo>
                    <a:lnTo>
                      <a:pt x="16776" y="21596"/>
                    </a:lnTo>
                    <a:lnTo>
                      <a:pt x="5784" y="21599"/>
                    </a:lnTo>
                    <a:lnTo>
                      <a:pt x="-1" y="10919"/>
                    </a:lnTo>
                    <a:lnTo>
                      <a:pt x="5593" y="-1"/>
                    </a:lnTo>
                    <a:close/>
                    <a:moveTo>
                      <a:pt x="5593" y="-1"/>
                    </a:moveTo>
                  </a:path>
                </a:pathLst>
              </a:custGeom>
              <a:solidFill>
                <a:srgbClr val="FF7F1B">
                  <a:alpha val="50000"/>
                </a:srgbClr>
              </a:solidFill>
              <a:ln w="25400">
                <a:solidFill>
                  <a:srgbClr val="803F0D">
                    <a:alpha val="50000"/>
                  </a:srgbClr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AU" dirty="0"/>
              </a:p>
            </p:txBody>
          </p:sp>
          <p:sp>
            <p:nvSpPr>
              <p:cNvPr id="11" name="Rectangle 15"/>
              <p:cNvSpPr>
                <a:spLocks/>
              </p:cNvSpPr>
              <p:nvPr/>
            </p:nvSpPr>
            <p:spPr bwMode="auto">
              <a:xfrm>
                <a:off x="6720" y="3848"/>
                <a:ext cx="104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114300"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1pPr>
                <a:lvl2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2pPr>
                <a:lvl3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3pPr>
                <a:lvl4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4pPr>
                <a:lvl5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9pPr>
              </a:lstStyle>
              <a:p>
                <a:r>
                  <a:rPr lang="en-US" altLang="en-US" sz="1600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6</a:t>
                </a:r>
              </a:p>
            </p:txBody>
          </p:sp>
          <p:sp>
            <p:nvSpPr>
              <p:cNvPr id="12" name="Rectangle 16"/>
              <p:cNvSpPr>
                <a:spLocks/>
              </p:cNvSpPr>
              <p:nvPr/>
            </p:nvSpPr>
            <p:spPr bwMode="auto">
              <a:xfrm>
                <a:off x="7824" y="4712"/>
                <a:ext cx="104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114300"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1pPr>
                <a:lvl2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2pPr>
                <a:lvl3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3pPr>
                <a:lvl4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4pPr>
                <a:lvl5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9pPr>
              </a:lstStyle>
              <a:p>
                <a:r>
                  <a:rPr lang="en-US" altLang="en-US" sz="1600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1</a:t>
                </a:r>
              </a:p>
            </p:txBody>
          </p:sp>
          <p:sp>
            <p:nvSpPr>
              <p:cNvPr id="13" name="Rectangle 17"/>
              <p:cNvSpPr>
                <a:spLocks/>
              </p:cNvSpPr>
              <p:nvPr/>
            </p:nvSpPr>
            <p:spPr bwMode="auto">
              <a:xfrm>
                <a:off x="6336" y="4800"/>
                <a:ext cx="104" cy="23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 marL="114300"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1pPr>
                <a:lvl2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2pPr>
                <a:lvl3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3pPr>
                <a:lvl4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4pPr>
                <a:lvl5pPr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tabLst>
                    <a:tab pos="520700" algn="l"/>
                  </a:tabLst>
                  <a:defRPr sz="1200">
                    <a:solidFill>
                      <a:schemeClr val="tx1"/>
                    </a:solidFill>
                    <a:latin typeface="Hoefler Text" pitchFamily="1" charset="0"/>
                  </a:defRPr>
                </a:lvl9pPr>
              </a:lstStyle>
              <a:p>
                <a:r>
                  <a:rPr lang="en-US" altLang="en-US" sz="1600" b="1" dirty="0">
                    <a:latin typeface="Arial" panose="020B0604020202020204" pitchFamily="34" charset="0"/>
                    <a:cs typeface="Arial" panose="020B0604020202020204" pitchFamily="34" charset="0"/>
                    <a:sym typeface="Arial" panose="020B0604020202020204" pitchFamily="34" charset="0"/>
                  </a:rPr>
                  <a:t>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38207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Monosaccharides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9199" y="2516770"/>
            <a:ext cx="4959927" cy="3949607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487488" algn="l"/>
                <a:tab pos="1487488" algn="l"/>
                <a:tab pos="1025525" algn="l"/>
                <a:tab pos="1487488" algn="l"/>
                <a:tab pos="1025525" algn="l"/>
              </a:tabLst>
            </a:pPr>
            <a:r>
              <a:rPr lang="en-US" altLang="en-US" dirty="0"/>
              <a:t>Monosaccharides are used as a primary energy source for fueling cellular metabolism. </a:t>
            </a: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487488" algn="l"/>
                <a:tab pos="1487488" algn="l"/>
                <a:tab pos="1025525" algn="l"/>
                <a:tab pos="1487488" algn="l"/>
                <a:tab pos="1025525" algn="l"/>
              </a:tabLst>
            </a:pPr>
            <a:r>
              <a:rPr lang="en-US" altLang="en-US" dirty="0" smtClean="0"/>
              <a:t>Monosaccharides are single-sugar molecules. They include: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487488" algn="l"/>
                <a:tab pos="1487488" algn="l"/>
                <a:tab pos="1025525" algn="l"/>
                <a:tab pos="1487488" algn="l"/>
                <a:tab pos="1025525" algn="l"/>
              </a:tabLst>
            </a:pPr>
            <a:r>
              <a:rPr lang="en-US" altLang="en-US" sz="2000" dirty="0" smtClean="0"/>
              <a:t>glucose (grape sugar and blood sugar).</a:t>
            </a:r>
          </a:p>
          <a:p>
            <a:pPr lvl="2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SzPct val="12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487488" algn="l"/>
                <a:tab pos="1487488" algn="l"/>
                <a:tab pos="1025525" algn="l"/>
                <a:tab pos="1487488" algn="l"/>
                <a:tab pos="1025525" algn="l"/>
              </a:tabLst>
            </a:pPr>
            <a:r>
              <a:rPr lang="en-US" altLang="en-US" sz="2000" dirty="0" smtClean="0"/>
              <a:t>fructose (honey and fruit juices). </a:t>
            </a:r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13" y="2516770"/>
            <a:ext cx="2680496" cy="2463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190500" dist="190499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768096" y="5135417"/>
            <a:ext cx="234455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en-US" b="1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Glucose</a:t>
            </a:r>
            <a:r>
              <a:rPr lang="en-US" altLang="en-US" dirty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 is a monosaccharide </a:t>
            </a:r>
            <a:r>
              <a:rPr lang="en-US" altLang="en-US" dirty="0" smtClean="0">
                <a:solidFill>
                  <a:srgbClr val="2D00FA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rPr>
              <a:t>sugar.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766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Disaccharides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7" y="2286000"/>
            <a:ext cx="4625940" cy="4023360"/>
          </a:xfrm>
        </p:spPr>
        <p:txBody>
          <a:bodyPr>
            <a:normAutofit fontScale="92500"/>
          </a:bodyPr>
          <a:lstStyle/>
          <a:p>
            <a:pPr>
              <a:lnSpc>
                <a:spcPct val="117000"/>
              </a:lnSpc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sz="2400" dirty="0" smtClean="0"/>
              <a:t> Disaccharides </a:t>
            </a:r>
            <a:r>
              <a:rPr lang="en-US" altLang="en-US" sz="2400" dirty="0"/>
              <a:t>are double-sugar molecules </a:t>
            </a:r>
            <a:r>
              <a:rPr lang="en-US" altLang="en-US" sz="2400" dirty="0" smtClean="0"/>
              <a:t>bonded together.</a:t>
            </a:r>
            <a:endParaRPr lang="en-US" altLang="en-US" sz="2400" dirty="0"/>
          </a:p>
          <a:p>
            <a:pPr>
              <a:lnSpc>
                <a:spcPct val="117000"/>
              </a:lnSpc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sz="2400" dirty="0" smtClean="0"/>
              <a:t> They </a:t>
            </a:r>
            <a:r>
              <a:rPr lang="en-US" altLang="en-US" sz="2400" dirty="0"/>
              <a:t>are used as energy sources and as building blocks for larger molecules.</a:t>
            </a:r>
          </a:p>
          <a:p>
            <a:pPr>
              <a:lnSpc>
                <a:spcPct val="117000"/>
              </a:lnSpc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sz="2400" dirty="0"/>
              <a:t> Disaccharides provide a convenient way to transport glucose</a:t>
            </a:r>
            <a:r>
              <a:rPr lang="en-US" altLang="en-US" sz="2400" dirty="0" smtClean="0"/>
              <a:t>.</a:t>
            </a:r>
          </a:p>
          <a:p>
            <a:pPr>
              <a:lnSpc>
                <a:spcPct val="117000"/>
              </a:lnSpc>
              <a:buSzPct val="130000"/>
              <a:buFont typeface="Arial" panose="020B0604020202020204" pitchFamily="34" charset="0"/>
              <a:buChar char="•"/>
              <a:tabLst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  <a:tab pos="1025525" algn="l"/>
              </a:tabLst>
            </a:pPr>
            <a:r>
              <a:rPr lang="en-US" altLang="en-US" sz="2400" dirty="0"/>
              <a:t> </a:t>
            </a:r>
            <a:r>
              <a:rPr lang="en-US" altLang="en-US" sz="2400" dirty="0" smtClean="0"/>
              <a:t>Sucrose, lactose and maltose are examples of disaccharides. </a:t>
            </a:r>
            <a:endParaRPr lang="en-US" altLang="en-US" sz="2400" dirty="0"/>
          </a:p>
          <a:p>
            <a:endParaRPr lang="en-AU" dirty="0"/>
          </a:p>
        </p:txBody>
      </p:sp>
      <p:grpSp>
        <p:nvGrpSpPr>
          <p:cNvPr id="4" name="Group 6"/>
          <p:cNvGrpSpPr>
            <a:grpSpLocks/>
          </p:cNvGrpSpPr>
          <p:nvPr/>
        </p:nvGrpSpPr>
        <p:grpSpPr bwMode="auto">
          <a:xfrm>
            <a:off x="5901911" y="2555886"/>
            <a:ext cx="2909580" cy="2662561"/>
            <a:chOff x="-95" y="0"/>
            <a:chExt cx="3135" cy="2790"/>
          </a:xfrm>
        </p:grpSpPr>
        <p:sp>
          <p:nvSpPr>
            <p:cNvPr id="5" name="Rectangle 7"/>
            <p:cNvSpPr>
              <a:spLocks/>
            </p:cNvSpPr>
            <p:nvPr/>
          </p:nvSpPr>
          <p:spPr bwMode="auto">
            <a:xfrm>
              <a:off x="-95" y="2471"/>
              <a:ext cx="2694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/>
            <a:lstStyle>
              <a:lvl1pPr marL="114300"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1pPr>
              <a:lvl2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2pPr>
              <a:lvl3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3pPr>
              <a:lvl4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4pPr>
              <a:lvl5pPr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tabLst>
                  <a:tab pos="520700" algn="l"/>
                </a:tabLst>
                <a:defRPr sz="1200">
                  <a:solidFill>
                    <a:schemeClr val="tx1"/>
                  </a:solidFill>
                  <a:latin typeface="Hoefler Text" pitchFamily="1" charset="0"/>
                </a:defRPr>
              </a:lvl9pPr>
            </a:lstStyle>
            <a:p>
              <a:pPr algn="ctr"/>
              <a:r>
                <a:rPr lang="en-US" altLang="en-US" sz="18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A </a:t>
              </a:r>
              <a:r>
                <a:rPr lang="en-US" altLang="en-US" sz="1800" b="1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sucrose</a:t>
              </a:r>
              <a:r>
                <a:rPr lang="en-US" altLang="en-US" sz="1800" dirty="0">
                  <a:solidFill>
                    <a:srgbClr val="2D00FA"/>
                  </a:solidFill>
                  <a:latin typeface="Arial" panose="020B0604020202020204" pitchFamily="34" charset="0"/>
                  <a:cs typeface="Arial" panose="020B0604020202020204" pitchFamily="34" charset="0"/>
                  <a:sym typeface="Arial" panose="020B0604020202020204" pitchFamily="34" charset="0"/>
                </a:rPr>
                <a:t> molecule (above) depicted as a stick molecule. </a:t>
              </a:r>
            </a:p>
          </p:txBody>
        </p:sp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3040" cy="2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FFFF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190500" dist="190499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1250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Polysaccharides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" y="2203704"/>
            <a:ext cx="8522207" cy="4535424"/>
          </a:xfrm>
        </p:spPr>
        <p:txBody>
          <a:bodyPr>
            <a:normAutofit/>
          </a:bodyPr>
          <a:lstStyle/>
          <a:p>
            <a:r>
              <a:rPr lang="en-AU" dirty="0"/>
              <a:t>Polysaccharides are polymeric carbohydrate molecules composed of long chains of monosaccharide </a:t>
            </a:r>
            <a:r>
              <a:rPr lang="en-AU" dirty="0" smtClean="0"/>
              <a:t>units</a:t>
            </a:r>
            <a:r>
              <a:rPr lang="en-US" dirty="0"/>
              <a:t>.</a:t>
            </a:r>
            <a:r>
              <a:rPr lang="en-US" altLang="en-US" dirty="0" smtClean="0"/>
              <a:t> Polysaccharide examples include;</a:t>
            </a:r>
          </a:p>
          <a:p>
            <a:pPr marL="0" indent="0">
              <a:buNone/>
            </a:pPr>
            <a:endParaRPr lang="en-US" altLang="en-US" dirty="0"/>
          </a:p>
          <a:p>
            <a:pPr lvl="1"/>
            <a:r>
              <a:rPr lang="en-US" altLang="en-US" sz="2000" dirty="0"/>
              <a:t>Glycogen </a:t>
            </a:r>
            <a:r>
              <a:rPr lang="en-US" altLang="en-US" sz="2000" dirty="0" smtClean="0"/>
              <a:t>is used for </a:t>
            </a:r>
            <a:r>
              <a:rPr lang="en-US" altLang="en-US" sz="2000" dirty="0"/>
              <a:t>energy storage in </a:t>
            </a:r>
            <a:r>
              <a:rPr lang="en-US" altLang="en-US" sz="2000" dirty="0" smtClean="0"/>
              <a:t>animals</a:t>
            </a:r>
          </a:p>
          <a:p>
            <a:pPr lvl="1"/>
            <a:r>
              <a:rPr lang="en-US" altLang="en-US" sz="2000" dirty="0" smtClean="0"/>
              <a:t>Starch is used for energy storage in plants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Cellulose is used for structural </a:t>
            </a:r>
            <a:r>
              <a:rPr lang="en-US" altLang="en-US" sz="2000" dirty="0"/>
              <a:t>support in plants </a:t>
            </a:r>
            <a:r>
              <a:rPr lang="en-US" altLang="en-US" sz="2000" dirty="0" smtClean="0"/>
              <a:t>(cell wall)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Chitin </a:t>
            </a:r>
            <a:r>
              <a:rPr lang="en-US" altLang="en-US" sz="2000" dirty="0"/>
              <a:t>makes up the hard exoskeleton of insects</a:t>
            </a:r>
          </a:p>
          <a:p>
            <a:endParaRPr lang="en-AU" dirty="0" smtClean="0"/>
          </a:p>
          <a:p>
            <a:endParaRPr lang="en-AU" dirty="0" smtClean="0"/>
          </a:p>
          <a:p>
            <a:r>
              <a:rPr lang="en-AU" dirty="0" smtClean="0">
                <a:solidFill>
                  <a:srgbClr val="0070C0"/>
                </a:solidFill>
              </a:rPr>
              <a:t>Starch</a:t>
            </a:r>
            <a:endParaRPr lang="en-AU" dirty="0">
              <a:solidFill>
                <a:srgbClr val="0070C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65"/>
          <a:stretch/>
        </p:blipFill>
        <p:spPr>
          <a:xfrm>
            <a:off x="1868773" y="4908202"/>
            <a:ext cx="5088699" cy="161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7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99CB38"/>
      </a:accent1>
      <a:accent2>
        <a:srgbClr val="63A537"/>
      </a:accent2>
      <a:accent3>
        <a:srgbClr val="E6D024"/>
      </a:accent3>
      <a:accent4>
        <a:srgbClr val="CC9700"/>
      </a:accent4>
      <a:accent5>
        <a:srgbClr val="4EB3CF"/>
      </a:accent5>
      <a:accent6>
        <a:srgbClr val="378DA6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29F68FFC-748B-4FC3-BF39-7F84A6D5840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986</TotalTime>
  <Words>876</Words>
  <Application>Microsoft Office PowerPoint</Application>
  <PresentationFormat>On-screen Show (4:3)</PresentationFormat>
  <Paragraphs>120</Paragraphs>
  <Slides>17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ヒラギノ角ゴ Pro W6</vt:lpstr>
      <vt:lpstr>Arial</vt:lpstr>
      <vt:lpstr>Calibri</vt:lpstr>
      <vt:lpstr>Tw Cen MT</vt:lpstr>
      <vt:lpstr>Tw Cen MT Condensed</vt:lpstr>
      <vt:lpstr>Wingdings</vt:lpstr>
      <vt:lpstr>Wingdings 3</vt:lpstr>
      <vt:lpstr>Integral</vt:lpstr>
      <vt:lpstr>Biological molecules</vt:lpstr>
      <vt:lpstr>Review</vt:lpstr>
      <vt:lpstr>Anticipatory set</vt:lpstr>
      <vt:lpstr>Types of biological molecules</vt:lpstr>
      <vt:lpstr>yOur job!</vt:lpstr>
      <vt:lpstr>carbohydrates</vt:lpstr>
      <vt:lpstr>Monosaccharides</vt:lpstr>
      <vt:lpstr>Disaccharides</vt:lpstr>
      <vt:lpstr>Polysaccharides</vt:lpstr>
      <vt:lpstr>No sunlight = no problem</vt:lpstr>
      <vt:lpstr>Lipids</vt:lpstr>
      <vt:lpstr>Lipids</vt:lpstr>
      <vt:lpstr>Proteins</vt:lpstr>
      <vt:lpstr>Nucleic Acids</vt:lpstr>
      <vt:lpstr>nucleotides</vt:lpstr>
      <vt:lpstr>Waste products</vt:lpstr>
      <vt:lpstr>Check for understanding</vt:lpstr>
    </vt:vector>
  </TitlesOfParts>
  <Company>Queensland Government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Biological molecules</dc:title>
  <dc:creator>MILLERS, Caitlin</dc:creator>
  <cp:lastModifiedBy>MILLERS, Caitlin (cgmil0)</cp:lastModifiedBy>
  <cp:revision>39</cp:revision>
  <dcterms:created xsi:type="dcterms:W3CDTF">2018-01-30T05:43:14Z</dcterms:created>
  <dcterms:modified xsi:type="dcterms:W3CDTF">2019-02-07T06:45:47Z</dcterms:modified>
</cp:coreProperties>
</file>