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70E4491-AC5C-4499-A804-236CF3872EB8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8097-5EAF-4956-920F-F1E8E3A9D3C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891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4491-AC5C-4499-A804-236CF3872EB8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8097-5EAF-4956-920F-F1E8E3A9D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1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4491-AC5C-4499-A804-236CF3872EB8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8097-5EAF-4956-920F-F1E8E3A9D3C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2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4491-AC5C-4499-A804-236CF3872EB8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8097-5EAF-4956-920F-F1E8E3A9D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21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4491-AC5C-4499-A804-236CF3872EB8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8097-5EAF-4956-920F-F1E8E3A9D3C3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4491-AC5C-4499-A804-236CF3872EB8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8097-5EAF-4956-920F-F1E8E3A9D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74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4491-AC5C-4499-A804-236CF3872EB8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8097-5EAF-4956-920F-F1E8E3A9D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524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4491-AC5C-4499-A804-236CF3872EB8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8097-5EAF-4956-920F-F1E8E3A9D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07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4491-AC5C-4499-A804-236CF3872EB8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8097-5EAF-4956-920F-F1E8E3A9D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63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4491-AC5C-4499-A804-236CF3872EB8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8097-5EAF-4956-920F-F1E8E3A9D3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8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4491-AC5C-4499-A804-236CF3872EB8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8097-5EAF-4956-920F-F1E8E3A9D3C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66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0E4491-AC5C-4499-A804-236CF3872EB8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418097-5EAF-4956-920F-F1E8E3A9D3C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Surface area and volume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Year 11 Biology</a:t>
            </a:r>
          </a:p>
          <a:p>
            <a:r>
              <a:rPr lang="en-AU" dirty="0" smtClean="0"/>
              <a:t>Bremer SHS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95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Anticipatory set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58109"/>
            <a:ext cx="7914086" cy="4314305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Brainstorm a list of molecules that are transported across a cell membrane.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32" y="2406244"/>
            <a:ext cx="3600058" cy="2102961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727" y="4533772"/>
            <a:ext cx="3965467" cy="2060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43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Limitations to cell size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71963"/>
            <a:ext cx="5041576" cy="4484255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ct val="0"/>
              </a:spcBef>
              <a:spcAft>
                <a:spcPts val="20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</a:tabLst>
            </a:pPr>
            <a:r>
              <a:rPr lang="en-US" altLang="en-US" sz="2600" dirty="0"/>
              <a:t>A small organism </a:t>
            </a:r>
            <a:r>
              <a:rPr lang="en-US" altLang="en-US" sz="2600" dirty="0" smtClean="0"/>
              <a:t>has </a:t>
            </a:r>
            <a:r>
              <a:rPr lang="en-US" altLang="en-US" sz="2600" dirty="0"/>
              <a:t>a large surface area relative to its volume. For these organisms, diffusion is an effective way to transport materials into and out of the cell. </a:t>
            </a:r>
          </a:p>
          <a:p>
            <a:pPr>
              <a:lnSpc>
                <a:spcPts val="2800"/>
              </a:lnSpc>
              <a:spcBef>
                <a:spcPct val="0"/>
              </a:spcBef>
              <a:spcAft>
                <a:spcPts val="20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</a:tabLst>
            </a:pPr>
            <a:r>
              <a:rPr lang="en-US" altLang="en-US" sz="2600" dirty="0"/>
              <a:t>As an organism becomes larger, its surface area decreases relative to its volume and diffusion ceases to be an effective way to exchange materials with the environment.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933" y="3607960"/>
            <a:ext cx="2779625" cy="2848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136" y="1971963"/>
            <a:ext cx="1648014" cy="893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137" y="2886342"/>
            <a:ext cx="1216025" cy="350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50" y="235722"/>
            <a:ext cx="702108" cy="6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9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200" dirty="0" smtClean="0"/>
              <a:t>Surface area available for diffusion</a:t>
            </a:r>
            <a:endParaRPr lang="en-AU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078" y="5066146"/>
            <a:ext cx="8135759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520700" algn="l"/>
                <a:tab pos="520700" algn="l"/>
              </a:tabLst>
            </a:pPr>
            <a:r>
              <a:rPr lang="en-US" altLang="en-US" sz="2400" dirty="0"/>
              <a:t>The small size of single-celled </a:t>
            </a:r>
            <a:r>
              <a:rPr lang="en-US" altLang="en-US" sz="2400" dirty="0" err="1"/>
              <a:t>protists</a:t>
            </a:r>
            <a:r>
              <a:rPr lang="en-US" altLang="en-US" sz="2400" dirty="0"/>
              <a:t> such as </a:t>
            </a:r>
            <a:r>
              <a:rPr lang="en-US" altLang="en-US" sz="2400" i="1" dirty="0" smtClean="0"/>
              <a:t>Amoeba</a:t>
            </a:r>
            <a:r>
              <a:rPr lang="en-US" altLang="en-US" sz="2400" dirty="0" smtClean="0"/>
              <a:t>, </a:t>
            </a:r>
            <a:r>
              <a:rPr lang="en-US" altLang="en-US" sz="2400" dirty="0"/>
              <a:t>provides a large surface area relative to the cell’s volume.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520700" algn="l"/>
                <a:tab pos="520700" algn="l"/>
              </a:tabLst>
            </a:pPr>
            <a:r>
              <a:rPr lang="en-US" altLang="en-US" sz="2400" dirty="0"/>
              <a:t>This is adequate for materials to be moved directly into and out of the cell by diffusion or active </a:t>
            </a:r>
            <a:r>
              <a:rPr lang="en-US" altLang="en-US" sz="2400" dirty="0" smtClean="0"/>
              <a:t>transport.</a:t>
            </a:r>
            <a:endParaRPr lang="en-US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21" y="1820537"/>
            <a:ext cx="6276543" cy="31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200" dirty="0"/>
              <a:t>Surface area available for diffusion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498449" cy="33204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 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To overcome the problems of small cell size, plants and animals became multicellular. </a:t>
            </a:r>
            <a:endParaRPr lang="en-US" altLang="en-US" sz="2400" dirty="0" smtClean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Large organisms 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have a small surface area compared to their volume but have evolved various adaptive features to increase their effective surface area.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76" y="4387830"/>
            <a:ext cx="3997614" cy="2237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2" y="4133914"/>
            <a:ext cx="2636261" cy="23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Surface area : Volume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4792195" cy="42245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</a:tabLst>
            </a:pPr>
            <a:r>
              <a:rPr lang="en-US" altLang="en-US" dirty="0" smtClean="0"/>
              <a:t> The </a:t>
            </a:r>
            <a:r>
              <a:rPr lang="en-US" altLang="en-US" dirty="0"/>
              <a:t>eight small cells (below right) and the single large cell (above right) have the same total volume, but their surface areas are different.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</a:tabLst>
            </a:pPr>
            <a:r>
              <a:rPr lang="en-US" altLang="en-US" dirty="0" smtClean="0"/>
              <a:t> The </a:t>
            </a:r>
            <a:r>
              <a:rPr lang="en-US" altLang="en-US" dirty="0"/>
              <a:t>small cells together have twice the total surface area of the large cell, because there are more exposed (inner) surfaces.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</a:tabLst>
            </a:pPr>
            <a:r>
              <a:rPr lang="en-US" altLang="en-US" dirty="0" smtClean="0"/>
              <a:t> The </a:t>
            </a:r>
            <a:r>
              <a:rPr lang="en-US" altLang="en-US" b="1" dirty="0"/>
              <a:t>surface-area volume relationship </a:t>
            </a:r>
            <a:r>
              <a:rPr lang="en-US" altLang="en-US" dirty="0"/>
              <a:t>has important implications for processes involving transport into and out of cells across membranes.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567" y="2084832"/>
            <a:ext cx="1898727" cy="182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344" y="4429141"/>
            <a:ext cx="2043172" cy="195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4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244" y="1939636"/>
            <a:ext cx="7867904" cy="41685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130000"/>
              <a:buNone/>
              <a:tabLst>
                <a:tab pos="520700" algn="l"/>
                <a:tab pos="520700" algn="l"/>
                <a:tab pos="520700" algn="l"/>
                <a:tab pos="520700" algn="l"/>
              </a:tabLst>
            </a:pPr>
            <a:r>
              <a:rPr lang="en-US" altLang="en-US" sz="2400" dirty="0"/>
              <a:t>As cell size increases:</a:t>
            </a:r>
          </a:p>
          <a:p>
            <a:pPr marL="329184" lvl="3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Ø"/>
              <a:tabLst>
                <a:tab pos="520700" algn="l"/>
                <a:tab pos="520700" algn="l"/>
                <a:tab pos="520700" algn="l"/>
                <a:tab pos="520700" algn="l"/>
              </a:tabLst>
            </a:pPr>
            <a:r>
              <a:rPr lang="en-US" altLang="en-US" sz="2400" dirty="0"/>
              <a:t>its volume increases at a faster rate than the surface area.</a:t>
            </a:r>
          </a:p>
          <a:p>
            <a:pPr marL="329184" lvl="3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Ø"/>
              <a:tabLst>
                <a:tab pos="520700" algn="l"/>
                <a:tab pos="520700" algn="l"/>
                <a:tab pos="520700" algn="l"/>
                <a:tab pos="520700" algn="l"/>
              </a:tabLst>
            </a:pPr>
            <a:r>
              <a:rPr lang="en-US" altLang="en-US" sz="2400" dirty="0" smtClean="0"/>
              <a:t>the </a:t>
            </a:r>
            <a:r>
              <a:rPr lang="en-US" altLang="en-US" sz="2400" dirty="0"/>
              <a:t>surface </a:t>
            </a:r>
            <a:r>
              <a:rPr lang="en-US" altLang="en-US" sz="2400" dirty="0" smtClean="0"/>
              <a:t>area to </a:t>
            </a:r>
            <a:r>
              <a:rPr lang="en-US" altLang="en-US" sz="2400" dirty="0"/>
              <a:t>volume ratio </a:t>
            </a:r>
            <a:r>
              <a:rPr lang="en-US" altLang="en-US" sz="2400" dirty="0" smtClean="0"/>
              <a:t>decreases.</a:t>
            </a:r>
          </a:p>
          <a:p>
            <a:pPr marL="329184" lvl="3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Pct val="120000"/>
              <a:buFont typeface="Wingdings" panose="05000000000000000000" pitchFamily="2" charset="2"/>
              <a:buChar char="Ø"/>
              <a:tabLst>
                <a:tab pos="520700" algn="l"/>
                <a:tab pos="520700" algn="l"/>
                <a:tab pos="520700" algn="l"/>
                <a:tab pos="520700" algn="l"/>
              </a:tabLst>
            </a:pPr>
            <a:r>
              <a:rPr lang="en-US" altLang="en-US" sz="2400" dirty="0" smtClean="0"/>
              <a:t>difficulties  </a:t>
            </a:r>
            <a:r>
              <a:rPr lang="en-US" altLang="en-US" sz="2400" dirty="0"/>
              <a:t>in exchanging materials at rates adequate to meet </a:t>
            </a:r>
            <a:r>
              <a:rPr lang="en-US" altLang="en-US" sz="2400" dirty="0" smtClean="0"/>
              <a:t>demands is experienced. </a:t>
            </a:r>
            <a:endParaRPr lang="en-AU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857" y="258957"/>
            <a:ext cx="720581" cy="7173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76" y="4458577"/>
            <a:ext cx="1898727" cy="182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196" y="4458577"/>
            <a:ext cx="2043172" cy="195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6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 for understanding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7965" y="2084832"/>
            <a:ext cx="3800186" cy="4224528"/>
          </a:xfrm>
        </p:spPr>
        <p:txBody>
          <a:bodyPr>
            <a:normAutofit/>
          </a:bodyPr>
          <a:lstStyle/>
          <a:p>
            <a:r>
              <a:rPr lang="en-AU" dirty="0" smtClean="0"/>
              <a:t>Adaptive features of a multicellular organism that increase surface area for diffusion include:  </a:t>
            </a:r>
          </a:p>
          <a:p>
            <a:r>
              <a:rPr lang="en-AU" b="1" dirty="0" smtClean="0"/>
              <a:t>Respiratory System</a:t>
            </a:r>
          </a:p>
          <a:p>
            <a:pPr marL="0" indent="0">
              <a:buNone/>
            </a:pPr>
            <a:endParaRPr lang="en-AU" b="1" dirty="0"/>
          </a:p>
          <a:p>
            <a:r>
              <a:rPr lang="en-AU" b="1" dirty="0" smtClean="0"/>
              <a:t>Circulatory System</a:t>
            </a:r>
          </a:p>
          <a:p>
            <a:pPr marL="0" indent="0">
              <a:buNone/>
            </a:pPr>
            <a:endParaRPr lang="en-AU" b="1" dirty="0" smtClean="0"/>
          </a:p>
          <a:p>
            <a:r>
              <a:rPr lang="en-AU" b="1" dirty="0" smtClean="0"/>
              <a:t>Digestive System</a:t>
            </a:r>
          </a:p>
          <a:p>
            <a:endParaRPr lang="en-AU" b="1" dirty="0"/>
          </a:p>
          <a:p>
            <a:r>
              <a:rPr lang="en-AU" b="1" dirty="0" smtClean="0"/>
              <a:t>Heat Loss</a:t>
            </a:r>
            <a:endParaRPr lang="en-AU" b="1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2084832"/>
            <a:ext cx="3538304" cy="397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93964" y="5421745"/>
            <a:ext cx="2253672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Identify adaptive features for increasing surface area in an elephant.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857" y="258957"/>
            <a:ext cx="720581" cy="7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2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201</TotalTime>
  <Words>337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Tw Cen MT</vt:lpstr>
      <vt:lpstr>Tw Cen MT Condensed</vt:lpstr>
      <vt:lpstr>Wingdings</vt:lpstr>
      <vt:lpstr>Wingdings 3</vt:lpstr>
      <vt:lpstr>Integral</vt:lpstr>
      <vt:lpstr>Surface area and volume</vt:lpstr>
      <vt:lpstr>Anticipatory set</vt:lpstr>
      <vt:lpstr>Limitations to cell size</vt:lpstr>
      <vt:lpstr>Surface area available for diffusion</vt:lpstr>
      <vt:lpstr>Surface area available for diffusion</vt:lpstr>
      <vt:lpstr>Surface area : Volume </vt:lpstr>
      <vt:lpstr>recap</vt:lpstr>
      <vt:lpstr>Check for understanding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area and volume</dc:title>
  <dc:creator>MILLERS, Caitlin (cgmil0)</dc:creator>
  <cp:lastModifiedBy>MILLERS, Caitlin (cgmil0)</cp:lastModifiedBy>
  <cp:revision>12</cp:revision>
  <dcterms:created xsi:type="dcterms:W3CDTF">2019-02-19T22:02:03Z</dcterms:created>
  <dcterms:modified xsi:type="dcterms:W3CDTF">2019-02-20T01:24:53Z</dcterms:modified>
</cp:coreProperties>
</file>