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BC2ED38-F046-488A-94F2-D20407CBD5D6}" type="datetimeFigureOut">
              <a:rPr lang="en-AU" smtClean="0"/>
              <a:t>1/05/2019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ABC0C0-F6DE-4025-A675-4EA1FAAEFCAC}"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1902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C2ED38-F046-488A-94F2-D20407CBD5D6}" type="datetimeFigureOut">
              <a:rPr lang="en-AU" smtClean="0"/>
              <a:t>1/05/2019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ABC0C0-F6DE-4025-A675-4EA1FAAEFCAC}" type="slidenum">
              <a:rPr lang="en-AU" smtClean="0"/>
              <a:t>‹#›</a:t>
            </a:fld>
            <a:endParaRPr lang="en-AU"/>
          </a:p>
        </p:txBody>
      </p:sp>
    </p:spTree>
    <p:extLst>
      <p:ext uri="{BB962C8B-B14F-4D97-AF65-F5344CB8AC3E}">
        <p14:creationId xmlns:p14="http://schemas.microsoft.com/office/powerpoint/2010/main" val="2544111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C2ED38-F046-488A-94F2-D20407CBD5D6}" type="datetimeFigureOut">
              <a:rPr lang="en-AU" smtClean="0"/>
              <a:t>1/05/2019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ABC0C0-F6DE-4025-A675-4EA1FAAEFCAC}" type="slidenum">
              <a:rPr lang="en-AU" smtClean="0"/>
              <a:t>‹#›</a:t>
            </a:fld>
            <a:endParaRPr lang="en-AU"/>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28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C2ED38-F046-488A-94F2-D20407CBD5D6}" type="datetimeFigureOut">
              <a:rPr lang="en-AU" smtClean="0"/>
              <a:t>1/05/2019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ABC0C0-F6DE-4025-A675-4EA1FAAEFCAC}" type="slidenum">
              <a:rPr lang="en-AU" smtClean="0"/>
              <a:t>‹#›</a:t>
            </a:fld>
            <a:endParaRPr lang="en-AU"/>
          </a:p>
        </p:txBody>
      </p:sp>
    </p:spTree>
    <p:extLst>
      <p:ext uri="{BB962C8B-B14F-4D97-AF65-F5344CB8AC3E}">
        <p14:creationId xmlns:p14="http://schemas.microsoft.com/office/powerpoint/2010/main" val="220593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BC2ED38-F046-488A-94F2-D20407CBD5D6}" type="datetimeFigureOut">
              <a:rPr lang="en-AU" smtClean="0"/>
              <a:t>1/05/2019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ABC0C0-F6DE-4025-A675-4EA1FAAEFCAC}" type="slidenum">
              <a:rPr lang="en-AU" smtClean="0"/>
              <a:t>‹#›</a:t>
            </a:fld>
            <a:endParaRPr lang="en-AU"/>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47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C2ED38-F046-488A-94F2-D20407CBD5D6}" type="datetimeFigureOut">
              <a:rPr lang="en-AU" smtClean="0"/>
              <a:t>1/05/2019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ABC0C0-F6DE-4025-A675-4EA1FAAEFCAC}" type="slidenum">
              <a:rPr lang="en-AU" smtClean="0"/>
              <a:t>‹#›</a:t>
            </a:fld>
            <a:endParaRPr lang="en-AU"/>
          </a:p>
        </p:txBody>
      </p:sp>
    </p:spTree>
    <p:extLst>
      <p:ext uri="{BB962C8B-B14F-4D97-AF65-F5344CB8AC3E}">
        <p14:creationId xmlns:p14="http://schemas.microsoft.com/office/powerpoint/2010/main" val="131737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C2ED38-F046-488A-94F2-D20407CBD5D6}" type="datetimeFigureOut">
              <a:rPr lang="en-AU" smtClean="0"/>
              <a:t>1/05/2019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7ABC0C0-F6DE-4025-A675-4EA1FAAEFCAC}" type="slidenum">
              <a:rPr lang="en-AU" smtClean="0"/>
              <a:t>‹#›</a:t>
            </a:fld>
            <a:endParaRPr lang="en-AU"/>
          </a:p>
        </p:txBody>
      </p:sp>
    </p:spTree>
    <p:extLst>
      <p:ext uri="{BB962C8B-B14F-4D97-AF65-F5344CB8AC3E}">
        <p14:creationId xmlns:p14="http://schemas.microsoft.com/office/powerpoint/2010/main" val="262730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C2ED38-F046-488A-94F2-D20407CBD5D6}" type="datetimeFigureOut">
              <a:rPr lang="en-AU" smtClean="0"/>
              <a:t>1/05/2019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7ABC0C0-F6DE-4025-A675-4EA1FAAEFCAC}" type="slidenum">
              <a:rPr lang="en-AU" smtClean="0"/>
              <a:t>‹#›</a:t>
            </a:fld>
            <a:endParaRPr lang="en-AU"/>
          </a:p>
        </p:txBody>
      </p:sp>
    </p:spTree>
    <p:extLst>
      <p:ext uri="{BB962C8B-B14F-4D97-AF65-F5344CB8AC3E}">
        <p14:creationId xmlns:p14="http://schemas.microsoft.com/office/powerpoint/2010/main" val="1093135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2ED38-F046-488A-94F2-D20407CBD5D6}" type="datetimeFigureOut">
              <a:rPr lang="en-AU" smtClean="0"/>
              <a:t>1/05/2019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7ABC0C0-F6DE-4025-A675-4EA1FAAEFCAC}" type="slidenum">
              <a:rPr lang="en-AU" smtClean="0"/>
              <a:t>‹#›</a:t>
            </a:fld>
            <a:endParaRPr lang="en-AU"/>
          </a:p>
        </p:txBody>
      </p:sp>
    </p:spTree>
    <p:extLst>
      <p:ext uri="{BB962C8B-B14F-4D97-AF65-F5344CB8AC3E}">
        <p14:creationId xmlns:p14="http://schemas.microsoft.com/office/powerpoint/2010/main" val="180845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BC2ED38-F046-488A-94F2-D20407CBD5D6}" type="datetimeFigureOut">
              <a:rPr lang="en-AU" smtClean="0"/>
              <a:t>1/05/2019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ABC0C0-F6DE-4025-A675-4EA1FAAEFCAC}" type="slidenum">
              <a:rPr lang="en-AU" smtClean="0"/>
              <a:t>‹#›</a:t>
            </a:fld>
            <a:endParaRPr lang="en-AU"/>
          </a:p>
        </p:txBody>
      </p:sp>
    </p:spTree>
    <p:extLst>
      <p:ext uri="{BB962C8B-B14F-4D97-AF65-F5344CB8AC3E}">
        <p14:creationId xmlns:p14="http://schemas.microsoft.com/office/powerpoint/2010/main" val="155094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BC2ED38-F046-488A-94F2-D20407CBD5D6}" type="datetimeFigureOut">
              <a:rPr lang="en-AU" smtClean="0"/>
              <a:t>1/05/2019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ABC0C0-F6DE-4025-A675-4EA1FAAEFCAC}" type="slidenum">
              <a:rPr lang="en-AU" smtClean="0"/>
              <a:t>‹#›</a:t>
            </a:fld>
            <a:endParaRPr lang="en-AU"/>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335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BC2ED38-F046-488A-94F2-D20407CBD5D6}" type="datetimeFigureOut">
              <a:rPr lang="en-AU" smtClean="0"/>
              <a:t>1/05/2019</a:t>
            </a:fld>
            <a:endParaRPr lang="en-AU"/>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7ABC0C0-F6DE-4025-A675-4EA1FAAEFCAC}" type="slidenum">
              <a:rPr lang="en-AU" smtClean="0"/>
              <a:t>‹#›</a:t>
            </a:fld>
            <a:endParaRPr lang="en-AU"/>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1073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The Digestive system</a:t>
            </a:r>
            <a:endParaRPr lang="en-AU" dirty="0"/>
          </a:p>
        </p:txBody>
      </p:sp>
      <p:sp>
        <p:nvSpPr>
          <p:cNvPr id="3" name="Subtitle 2"/>
          <p:cNvSpPr>
            <a:spLocks noGrp="1"/>
          </p:cNvSpPr>
          <p:nvPr>
            <p:ph type="subTitle" idx="1"/>
          </p:nvPr>
        </p:nvSpPr>
        <p:spPr/>
        <p:txBody>
          <a:bodyPr/>
          <a:lstStyle/>
          <a:p>
            <a:r>
              <a:rPr lang="en-AU" dirty="0" smtClean="0"/>
              <a:t>Year 11 Biology</a:t>
            </a:r>
          </a:p>
          <a:p>
            <a:r>
              <a:rPr lang="en-AU" dirty="0" smtClean="0"/>
              <a:t>Bremer SHS</a:t>
            </a:r>
            <a:endParaRPr lang="en-AU" dirty="0"/>
          </a:p>
        </p:txBody>
      </p:sp>
    </p:spTree>
    <p:extLst>
      <p:ext uri="{BB962C8B-B14F-4D97-AF65-F5344CB8AC3E}">
        <p14:creationId xmlns:p14="http://schemas.microsoft.com/office/powerpoint/2010/main" val="322192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digestive system</a:t>
            </a:r>
            <a:endParaRPr lang="en-AU" dirty="0"/>
          </a:p>
        </p:txBody>
      </p:sp>
      <p:sp>
        <p:nvSpPr>
          <p:cNvPr id="3" name="Content Placeholder 2"/>
          <p:cNvSpPr>
            <a:spLocks noGrp="1"/>
          </p:cNvSpPr>
          <p:nvPr>
            <p:ph idx="1"/>
          </p:nvPr>
        </p:nvSpPr>
        <p:spPr>
          <a:xfrm>
            <a:off x="4915224" y="2156691"/>
            <a:ext cx="4154886" cy="4023360"/>
          </a:xfrm>
        </p:spPr>
        <p:txBody>
          <a:bodyPr/>
          <a:lstStyle/>
          <a:p>
            <a:pPr>
              <a:buFont typeface="Arial" panose="020B0604020202020204" pitchFamily="34" charset="0"/>
              <a:buChar char="•"/>
            </a:pPr>
            <a:r>
              <a:rPr lang="en-AU" altLang="en-US" dirty="0" smtClean="0"/>
              <a:t> Includes </a:t>
            </a:r>
            <a:r>
              <a:rPr lang="en-AU" altLang="en-US" dirty="0"/>
              <a:t>the alimentary tract and accessory organs</a:t>
            </a:r>
            <a:r>
              <a:rPr lang="en-AU" altLang="en-US" dirty="0" smtClean="0"/>
              <a:t>.</a:t>
            </a:r>
          </a:p>
          <a:p>
            <a:pPr>
              <a:buFont typeface="Arial" panose="020B0604020202020204" pitchFamily="34" charset="0"/>
              <a:buChar char="•"/>
            </a:pPr>
            <a:r>
              <a:rPr lang="en-AU" altLang="en-US" dirty="0"/>
              <a:t> </a:t>
            </a:r>
            <a:r>
              <a:rPr lang="en-AU" altLang="en-US" dirty="0" smtClean="0"/>
              <a:t>Components include: mouth, oesophagus, stomach, small intestine, large intestine (colon) and anus. </a:t>
            </a:r>
          </a:p>
          <a:p>
            <a:pPr>
              <a:buFont typeface="Arial" panose="020B0604020202020204" pitchFamily="34" charset="0"/>
              <a:buChar char="•"/>
            </a:pPr>
            <a:r>
              <a:rPr lang="en-AU" altLang="en-US" dirty="0"/>
              <a:t> </a:t>
            </a:r>
            <a:r>
              <a:rPr lang="en-AU" altLang="en-US" dirty="0" smtClean="0"/>
              <a:t>Accessory organs include: liver, gallbladder and pancreas.</a:t>
            </a:r>
            <a:endParaRPr lang="en-AU" altLang="en-US" dirty="0"/>
          </a:p>
          <a:p>
            <a:pPr>
              <a:buFont typeface="Arial" panose="020B0604020202020204" pitchFamily="34" charset="0"/>
              <a:buChar char="•"/>
            </a:pPr>
            <a:r>
              <a:rPr lang="en-AU" altLang="en-US" dirty="0" smtClean="0"/>
              <a:t> Mechanically </a:t>
            </a:r>
            <a:r>
              <a:rPr lang="en-AU" altLang="en-US" dirty="0"/>
              <a:t>and chemically breaks down food for diffusion into blood</a:t>
            </a:r>
            <a:r>
              <a:rPr lang="en-AU" altLang="en-US" dirty="0" smtClean="0"/>
              <a:t>.</a:t>
            </a:r>
            <a:endParaRPr lang="en-AU" altLang="en-US" dirty="0"/>
          </a:p>
          <a:p>
            <a:pPr>
              <a:buFont typeface="Arial" panose="020B0604020202020204" pitchFamily="34" charset="0"/>
              <a:buChar char="•"/>
            </a:pPr>
            <a:r>
              <a:rPr lang="en-AU" altLang="en-US" dirty="0" smtClean="0"/>
              <a:t> Wastes </a:t>
            </a:r>
            <a:r>
              <a:rPr lang="en-AU" altLang="en-US" dirty="0"/>
              <a:t>are egested.</a:t>
            </a:r>
          </a:p>
          <a:p>
            <a:endParaRPr lang="en-AU" dirty="0"/>
          </a:p>
        </p:txBody>
      </p:sp>
      <p:pic>
        <p:nvPicPr>
          <p:cNvPr id="4"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230" y="2156691"/>
            <a:ext cx="4437206" cy="3343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494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dirty="0" smtClean="0"/>
              <a:t>mechanical and chemical digestion</a:t>
            </a:r>
            <a:endParaRPr lang="en-AU" sz="4000" dirty="0"/>
          </a:p>
        </p:txBody>
      </p:sp>
      <p:sp>
        <p:nvSpPr>
          <p:cNvPr id="3" name="Content Placeholder 2"/>
          <p:cNvSpPr>
            <a:spLocks noGrp="1"/>
          </p:cNvSpPr>
          <p:nvPr>
            <p:ph idx="1"/>
          </p:nvPr>
        </p:nvSpPr>
        <p:spPr>
          <a:xfrm>
            <a:off x="619745" y="2293445"/>
            <a:ext cx="4339612" cy="4023360"/>
          </a:xfrm>
        </p:spPr>
        <p:txBody>
          <a:bodyPr/>
          <a:lstStyle/>
          <a:p>
            <a:pPr>
              <a:buFont typeface="Arial" panose="020B0604020202020204" pitchFamily="34" charset="0"/>
              <a:buChar char="•"/>
            </a:pPr>
            <a:r>
              <a:rPr lang="en-AU" dirty="0" smtClean="0"/>
              <a:t> Mechanical digestion occurs as a result of chewing (mouth) and muscle contraction (Stomach). </a:t>
            </a:r>
          </a:p>
          <a:p>
            <a:pPr>
              <a:buFont typeface="Arial" panose="020B0604020202020204" pitchFamily="34" charset="0"/>
              <a:buChar char="•"/>
            </a:pPr>
            <a:r>
              <a:rPr lang="en-AU" dirty="0"/>
              <a:t> </a:t>
            </a:r>
            <a:r>
              <a:rPr lang="en-AU" dirty="0" smtClean="0"/>
              <a:t>Chemical digestion occurs as a result of enzymatic activity.</a:t>
            </a:r>
          </a:p>
          <a:p>
            <a:pPr>
              <a:buFont typeface="Arial" panose="020B0604020202020204" pitchFamily="34" charset="0"/>
              <a:buChar char="•"/>
            </a:pPr>
            <a:r>
              <a:rPr lang="en-AU" sz="2000" dirty="0"/>
              <a:t> </a:t>
            </a:r>
            <a:r>
              <a:rPr lang="en-US" sz="2000" dirty="0" smtClean="0"/>
              <a:t>Examples of digestive system enzymes:</a:t>
            </a:r>
          </a:p>
          <a:p>
            <a:pPr lvl="3">
              <a:buFont typeface="Wingdings" panose="05000000000000000000" pitchFamily="2" charset="2"/>
              <a:buChar char="Ø"/>
              <a:defRPr/>
            </a:pPr>
            <a:r>
              <a:rPr lang="en-US" sz="2000" dirty="0" smtClean="0"/>
              <a:t>Amylase - digests </a:t>
            </a:r>
            <a:r>
              <a:rPr lang="en-US" sz="2000" dirty="0"/>
              <a:t>starch into simple </a:t>
            </a:r>
            <a:r>
              <a:rPr lang="en-US" sz="2000" dirty="0" smtClean="0"/>
              <a:t>sugars</a:t>
            </a:r>
          </a:p>
          <a:p>
            <a:pPr lvl="3">
              <a:buFont typeface="Wingdings" panose="05000000000000000000" pitchFamily="2" charset="2"/>
              <a:buChar char="Ø"/>
              <a:defRPr/>
            </a:pPr>
            <a:r>
              <a:rPr lang="en-US" sz="2000" dirty="0"/>
              <a:t>Protease </a:t>
            </a:r>
            <a:r>
              <a:rPr lang="en-US" sz="2000" dirty="0" smtClean="0"/>
              <a:t>(</a:t>
            </a:r>
            <a:r>
              <a:rPr lang="en-US" sz="2000" dirty="0" err="1"/>
              <a:t>inc.</a:t>
            </a:r>
            <a:r>
              <a:rPr lang="en-US" sz="2000" dirty="0"/>
              <a:t> pepsin</a:t>
            </a:r>
            <a:r>
              <a:rPr lang="en-US" sz="2000" dirty="0" smtClean="0"/>
              <a:t>) - digests proteins into to amino acids</a:t>
            </a:r>
          </a:p>
          <a:p>
            <a:pPr lvl="3">
              <a:buFont typeface="Wingdings" panose="05000000000000000000" pitchFamily="2" charset="2"/>
              <a:buChar char="Ø"/>
              <a:defRPr/>
            </a:pPr>
            <a:r>
              <a:rPr lang="en-US" sz="2000" dirty="0" smtClean="0"/>
              <a:t>Lipase – digests lipids in to fatty acids and glycerol</a:t>
            </a:r>
            <a:endParaRPr lang="en-US" sz="2000" dirty="0"/>
          </a:p>
          <a:p>
            <a:pPr>
              <a:buFont typeface="Arial" panose="020B0604020202020204" pitchFamily="34" charset="0"/>
              <a:buChar char="•"/>
            </a:pPr>
            <a:endParaRPr lang="en-AU" dirty="0"/>
          </a:p>
        </p:txBody>
      </p:sp>
      <p:pic>
        <p:nvPicPr>
          <p:cNvPr id="4" name="Picture 1027"/>
          <p:cNvPicPr>
            <a:picLocks noChangeAspect="1" noChangeArrowheads="1"/>
          </p:cNvPicPr>
          <p:nvPr/>
        </p:nvPicPr>
        <p:blipFill>
          <a:blip r:embed="rId2">
            <a:extLst>
              <a:ext uri="{28A0092B-C50C-407E-A947-70E740481C1C}">
                <a14:useLocalDpi xmlns:a14="http://schemas.microsoft.com/office/drawing/2010/main" val="0"/>
              </a:ext>
            </a:extLst>
          </a:blip>
          <a:srcRect b="3246"/>
          <a:stretch>
            <a:fillRect/>
          </a:stretch>
        </p:blipFill>
        <p:spPr>
          <a:xfrm>
            <a:off x="5531014" y="1907910"/>
            <a:ext cx="3248891" cy="38728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531014" y="1623167"/>
            <a:ext cx="3108030" cy="369332"/>
          </a:xfrm>
          <a:prstGeom prst="rect">
            <a:avLst/>
          </a:prstGeom>
          <a:noFill/>
        </p:spPr>
        <p:txBody>
          <a:bodyPr wrap="none" rtlCol="0">
            <a:spAutoFit/>
          </a:bodyPr>
          <a:lstStyle/>
          <a:p>
            <a:r>
              <a:rPr lang="en-AU" b="1" dirty="0" smtClean="0"/>
              <a:t>Inner </a:t>
            </a:r>
            <a:r>
              <a:rPr lang="en-AU" b="1" dirty="0"/>
              <a:t>W</a:t>
            </a:r>
            <a:r>
              <a:rPr lang="en-AU" b="1" dirty="0" smtClean="0"/>
              <a:t>orkings of the Stomach</a:t>
            </a:r>
            <a:endParaRPr lang="en-AU" b="1" dirty="0"/>
          </a:p>
        </p:txBody>
      </p:sp>
      <p:sp>
        <p:nvSpPr>
          <p:cNvPr id="6" name="Rectangle 5"/>
          <p:cNvSpPr/>
          <p:nvPr/>
        </p:nvSpPr>
        <p:spPr>
          <a:xfrm>
            <a:off x="5255491" y="5751891"/>
            <a:ext cx="3888509" cy="1077218"/>
          </a:xfrm>
          <a:prstGeom prst="rect">
            <a:avLst/>
          </a:prstGeom>
        </p:spPr>
        <p:txBody>
          <a:bodyPr wrap="square">
            <a:spAutoFit/>
          </a:bodyPr>
          <a:lstStyle/>
          <a:p>
            <a:pPr marL="0" lvl="2" algn="ctr">
              <a:defRPr/>
            </a:pPr>
            <a:r>
              <a:rPr lang="en-US" sz="1600" dirty="0" smtClean="0">
                <a:solidFill>
                  <a:schemeClr val="accent5">
                    <a:lumMod val="75000"/>
                  </a:schemeClr>
                </a:solidFill>
              </a:rPr>
              <a:t>Hydrochloric acid in the stomach </a:t>
            </a:r>
            <a:r>
              <a:rPr lang="en-US" sz="1600" dirty="0">
                <a:solidFill>
                  <a:schemeClr val="accent5">
                    <a:lumMod val="75000"/>
                  </a:schemeClr>
                </a:solidFill>
              </a:rPr>
              <a:t>does not work to digest food directly! </a:t>
            </a:r>
            <a:r>
              <a:rPr lang="en-US" sz="1600" dirty="0" smtClean="0">
                <a:solidFill>
                  <a:schemeClr val="accent5">
                    <a:lumMod val="75000"/>
                  </a:schemeClr>
                </a:solidFill>
              </a:rPr>
              <a:t>Pepsin </a:t>
            </a:r>
            <a:r>
              <a:rPr lang="en-US" sz="1600" dirty="0">
                <a:solidFill>
                  <a:schemeClr val="accent5">
                    <a:lumMod val="75000"/>
                  </a:schemeClr>
                </a:solidFill>
              </a:rPr>
              <a:t>only active </a:t>
            </a:r>
            <a:r>
              <a:rPr lang="en-US" sz="1600" dirty="0" smtClean="0">
                <a:solidFill>
                  <a:schemeClr val="accent5">
                    <a:lumMod val="75000"/>
                  </a:schemeClr>
                </a:solidFill>
              </a:rPr>
              <a:t>in acidic environments (pH 1-2) , </a:t>
            </a:r>
            <a:r>
              <a:rPr lang="en-US" sz="1600" dirty="0">
                <a:solidFill>
                  <a:schemeClr val="accent5">
                    <a:lumMod val="75000"/>
                  </a:schemeClr>
                </a:solidFill>
              </a:rPr>
              <a:t>hence </a:t>
            </a:r>
            <a:r>
              <a:rPr lang="en-US" sz="1600" dirty="0" err="1">
                <a:solidFill>
                  <a:schemeClr val="accent5">
                    <a:lumMod val="75000"/>
                  </a:schemeClr>
                </a:solidFill>
              </a:rPr>
              <a:t>HCl</a:t>
            </a:r>
            <a:r>
              <a:rPr lang="en-US" sz="1600" dirty="0">
                <a:solidFill>
                  <a:schemeClr val="accent5">
                    <a:lumMod val="75000"/>
                  </a:schemeClr>
                </a:solidFill>
              </a:rPr>
              <a:t> is secreted to activate the enzyme. </a:t>
            </a:r>
          </a:p>
        </p:txBody>
      </p:sp>
    </p:spTree>
    <p:extLst>
      <p:ext uri="{BB962C8B-B14F-4D97-AF65-F5344CB8AC3E}">
        <p14:creationId xmlns:p14="http://schemas.microsoft.com/office/powerpoint/2010/main" val="256226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Absorption in the digestive system</a:t>
            </a:r>
            <a:endParaRPr lang="en-AU" dirty="0"/>
          </a:p>
        </p:txBody>
      </p:sp>
      <p:sp>
        <p:nvSpPr>
          <p:cNvPr id="3" name="Content Placeholder 2"/>
          <p:cNvSpPr>
            <a:spLocks noGrp="1"/>
          </p:cNvSpPr>
          <p:nvPr>
            <p:ph idx="1"/>
          </p:nvPr>
        </p:nvSpPr>
        <p:spPr>
          <a:xfrm>
            <a:off x="509477" y="2066244"/>
            <a:ext cx="5032340" cy="4433455"/>
          </a:xfrm>
        </p:spPr>
        <p:txBody>
          <a:bodyPr>
            <a:normAutofit fontScale="92500" lnSpcReduction="10000"/>
          </a:bodyPr>
          <a:lstStyle/>
          <a:p>
            <a:pPr>
              <a:buFont typeface="Arial" panose="020B0604020202020204" pitchFamily="34" charset="0"/>
              <a:buChar char="•"/>
              <a:defRPr/>
            </a:pPr>
            <a:r>
              <a:rPr lang="en-US" dirty="0" smtClean="0"/>
              <a:t> The </a:t>
            </a:r>
            <a:r>
              <a:rPr lang="en-US" dirty="0"/>
              <a:t>small intestine uses diffusion and active transport to move nutrients and water from the digestive tract in to the blood. </a:t>
            </a:r>
          </a:p>
          <a:p>
            <a:pPr>
              <a:buFont typeface="Arial" panose="020B0604020202020204" pitchFamily="34" charset="0"/>
              <a:buChar char="•"/>
              <a:defRPr/>
            </a:pPr>
            <a:r>
              <a:rPr lang="en-US" dirty="0" smtClean="0"/>
              <a:t> The small intestine is over </a:t>
            </a:r>
            <a:r>
              <a:rPr lang="en-US" dirty="0"/>
              <a:t>6 meters long and </a:t>
            </a:r>
            <a:r>
              <a:rPr lang="en-US" dirty="0" smtClean="0"/>
              <a:t>has a surface area of approximately 300m</a:t>
            </a:r>
            <a:r>
              <a:rPr lang="en-US" baseline="30000" dirty="0" smtClean="0"/>
              <a:t>2</a:t>
            </a:r>
            <a:r>
              <a:rPr lang="en-US" dirty="0" smtClean="0"/>
              <a:t>.</a:t>
            </a:r>
          </a:p>
          <a:p>
            <a:pPr>
              <a:buFont typeface="Arial" panose="020B0604020202020204" pitchFamily="34" charset="0"/>
              <a:buChar char="•"/>
              <a:defRPr/>
            </a:pPr>
            <a:r>
              <a:rPr lang="en-US" dirty="0"/>
              <a:t>Uses secretions from gall bladder, pancreas and liver to aid </a:t>
            </a:r>
            <a:r>
              <a:rPr lang="en-US" dirty="0" smtClean="0"/>
              <a:t>process</a:t>
            </a:r>
          </a:p>
          <a:p>
            <a:pPr>
              <a:buFont typeface="Arial" panose="020B0604020202020204" pitchFamily="34" charset="0"/>
              <a:buChar char="•"/>
              <a:defRPr/>
            </a:pPr>
            <a:r>
              <a:rPr lang="en-US" baseline="30000" dirty="0"/>
              <a:t> </a:t>
            </a:r>
            <a:r>
              <a:rPr lang="en-US" dirty="0" smtClean="0"/>
              <a:t>The small intestine consists of three sections:</a:t>
            </a:r>
          </a:p>
          <a:p>
            <a:pPr lvl="1">
              <a:buFont typeface="Arial" panose="020B0604020202020204" pitchFamily="34" charset="0"/>
              <a:buChar char="•"/>
              <a:defRPr/>
            </a:pPr>
            <a:r>
              <a:rPr lang="en-US" sz="2000" dirty="0" smtClean="0"/>
              <a:t>Duodenum </a:t>
            </a:r>
            <a:r>
              <a:rPr lang="en-US" sz="2000" dirty="0"/>
              <a:t>= digestion of carbs, </a:t>
            </a:r>
            <a:r>
              <a:rPr lang="en-US" sz="2000" dirty="0" smtClean="0"/>
              <a:t>lipids </a:t>
            </a:r>
            <a:r>
              <a:rPr lang="en-US" sz="2000" dirty="0"/>
              <a:t>and proteins </a:t>
            </a:r>
          </a:p>
          <a:p>
            <a:pPr lvl="1">
              <a:buFont typeface="Arial" panose="020B0604020202020204" pitchFamily="34" charset="0"/>
              <a:buChar char="•"/>
              <a:defRPr/>
            </a:pPr>
            <a:r>
              <a:rPr lang="en-US" sz="2000" dirty="0" smtClean="0"/>
              <a:t>Jejunum </a:t>
            </a:r>
            <a:r>
              <a:rPr lang="en-US" sz="2000" dirty="0"/>
              <a:t>&amp; Ileum = diffusion of </a:t>
            </a:r>
            <a:r>
              <a:rPr lang="en-US" sz="2000" dirty="0" smtClean="0"/>
              <a:t>nutrients (simple sugars, fatty acids, amino acids, vitamins, minerals) </a:t>
            </a:r>
            <a:r>
              <a:rPr lang="en-US" sz="2000" dirty="0"/>
              <a:t>&amp; water into </a:t>
            </a:r>
            <a:r>
              <a:rPr lang="en-US" sz="2000" dirty="0" smtClean="0"/>
              <a:t>blood.</a:t>
            </a:r>
          </a:p>
          <a:p>
            <a:pPr>
              <a:buFont typeface="Arial" panose="020B0604020202020204" pitchFamily="34" charset="0"/>
              <a:buChar char="•"/>
              <a:defRPr/>
            </a:pPr>
            <a:r>
              <a:rPr lang="en-US" dirty="0"/>
              <a:t> </a:t>
            </a:r>
            <a:r>
              <a:rPr lang="en-US" sz="2000" dirty="0" smtClean="0"/>
              <a:t>Contains </a:t>
            </a:r>
            <a:r>
              <a:rPr lang="en-US" sz="2000" dirty="0"/>
              <a:t>villi and microvilli for increase surface area for </a:t>
            </a:r>
            <a:r>
              <a:rPr lang="en-US" sz="2000" dirty="0" smtClean="0"/>
              <a:t>diffusion.</a:t>
            </a:r>
            <a:endParaRPr lang="en-US"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368" y="2066244"/>
            <a:ext cx="3219342" cy="2096655"/>
          </a:xfrm>
          <a:prstGeom prst="rect">
            <a:avLst/>
          </a:prstGeom>
          <a:noFill/>
          <a:ln>
            <a:noFill/>
          </a:ln>
          <a:effectLst/>
          <a:extLst>
            <a:ext uri="{909E8E84-426E-40DD-AFC4-6F175D3DCCD1}">
              <a14:hiddenFill xmlns:a14="http://schemas.microsoft.com/office/drawing/2010/main">
                <a:solidFill>
                  <a:srgbClr val="FFEA1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3"/>
          <a:stretch>
            <a:fillRect/>
          </a:stretch>
        </p:blipFill>
        <p:spPr>
          <a:xfrm>
            <a:off x="6049819" y="4433454"/>
            <a:ext cx="2792195" cy="2022764"/>
          </a:xfrm>
          <a:prstGeom prst="rect">
            <a:avLst/>
          </a:prstGeom>
        </p:spPr>
      </p:pic>
    </p:spTree>
    <p:extLst>
      <p:ext uri="{BB962C8B-B14F-4D97-AF65-F5344CB8AC3E}">
        <p14:creationId xmlns:p14="http://schemas.microsoft.com/office/powerpoint/2010/main" val="334248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73" y="4974387"/>
            <a:ext cx="8004592" cy="1648086"/>
          </a:xfrm>
        </p:spPr>
        <p:txBody>
          <a:bodyPr>
            <a:noAutofit/>
          </a:bodyPr>
          <a:lstStyle/>
          <a:p>
            <a:pPr>
              <a:spcBef>
                <a:spcPts val="0"/>
              </a:spcBef>
              <a:spcAft>
                <a:spcPts val="0"/>
              </a:spcAft>
              <a:buFont typeface="Arial" panose="020B0604020202020204" pitchFamily="34" charset="0"/>
              <a:buChar char="•"/>
            </a:pPr>
            <a:r>
              <a:rPr lang="en-AU" dirty="0" smtClean="0"/>
              <a:t> Villi (singular villus) project from the entire surface of the small intestine.</a:t>
            </a:r>
          </a:p>
          <a:p>
            <a:pPr>
              <a:spcBef>
                <a:spcPts val="0"/>
              </a:spcBef>
              <a:spcAft>
                <a:spcPts val="0"/>
              </a:spcAft>
              <a:buFont typeface="Arial" panose="020B0604020202020204" pitchFamily="34" charset="0"/>
              <a:buChar char="•"/>
            </a:pPr>
            <a:r>
              <a:rPr lang="en-AU" dirty="0" smtClean="0"/>
              <a:t> The boundary of each villus contains microvilli to dramatically increase the surface area for absorption. </a:t>
            </a:r>
          </a:p>
          <a:p>
            <a:pPr>
              <a:spcBef>
                <a:spcPts val="0"/>
              </a:spcBef>
              <a:spcAft>
                <a:spcPts val="0"/>
              </a:spcAft>
              <a:buFont typeface="Arial" panose="020B0604020202020204" pitchFamily="34" charset="0"/>
              <a:buChar char="•"/>
            </a:pPr>
            <a:r>
              <a:rPr lang="en-AU" dirty="0"/>
              <a:t> E</a:t>
            </a:r>
            <a:r>
              <a:rPr lang="en-AU" dirty="0" smtClean="0"/>
              <a:t>ach villus is supplied with a network of capillaries and lymph vessels.</a:t>
            </a:r>
          </a:p>
          <a:p>
            <a:pPr>
              <a:spcBef>
                <a:spcPts val="0"/>
              </a:spcBef>
              <a:spcAft>
                <a:spcPts val="0"/>
              </a:spcAft>
              <a:buFont typeface="Arial" panose="020B0604020202020204" pitchFamily="34" charset="0"/>
              <a:buChar char="•"/>
            </a:pPr>
            <a:r>
              <a:rPr lang="en-AU" dirty="0" smtClean="0"/>
              <a:t> Nutrients and water only have to cross a digestive surface two cells thick to move from the intestine to the transport vessels. </a:t>
            </a:r>
            <a:endParaRPr lang="en-AU" dirty="0"/>
          </a:p>
        </p:txBody>
      </p:sp>
      <p:pic>
        <p:nvPicPr>
          <p:cNvPr id="4" name="Picture 1028"/>
          <p:cNvPicPr>
            <a:picLocks noChangeAspect="1" noChangeArrowheads="1"/>
          </p:cNvPicPr>
          <p:nvPr/>
        </p:nvPicPr>
        <p:blipFill>
          <a:blip r:embed="rId2">
            <a:extLst>
              <a:ext uri="{28A0092B-C50C-407E-A947-70E740481C1C}">
                <a14:useLocalDpi xmlns:a14="http://schemas.microsoft.com/office/drawing/2010/main" val="0"/>
              </a:ext>
            </a:extLst>
          </a:blip>
          <a:srcRect b="4517"/>
          <a:stretch>
            <a:fillRect/>
          </a:stretch>
        </p:blipFill>
        <p:spPr bwMode="auto">
          <a:xfrm>
            <a:off x="476573" y="263672"/>
            <a:ext cx="8224082" cy="4428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749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 for understanding</a:t>
            </a:r>
            <a:endParaRPr lang="en-AU" dirty="0"/>
          </a:p>
        </p:txBody>
      </p:sp>
      <p:sp>
        <p:nvSpPr>
          <p:cNvPr id="3" name="Content Placeholder 2"/>
          <p:cNvSpPr>
            <a:spLocks noGrp="1"/>
          </p:cNvSpPr>
          <p:nvPr>
            <p:ph idx="1"/>
          </p:nvPr>
        </p:nvSpPr>
        <p:spPr>
          <a:xfrm>
            <a:off x="591127" y="4590472"/>
            <a:ext cx="8017163" cy="2410691"/>
          </a:xfrm>
        </p:spPr>
        <p:txBody>
          <a:bodyPr>
            <a:normAutofit fontScale="92500" lnSpcReduction="20000"/>
          </a:bodyPr>
          <a:lstStyle/>
          <a:p>
            <a:r>
              <a:rPr lang="en-AU" b="1" dirty="0" smtClean="0"/>
              <a:t>Questions to Answer</a:t>
            </a:r>
          </a:p>
          <a:p>
            <a:pPr marL="457200" indent="-457200">
              <a:buFont typeface="+mj-lt"/>
              <a:buAutoNum type="arabicPeriod"/>
            </a:pPr>
            <a:r>
              <a:rPr lang="en-AU" dirty="0" smtClean="0"/>
              <a:t>Identify the vitamin C requirement for adolescent boys.</a:t>
            </a:r>
          </a:p>
          <a:p>
            <a:pPr marL="457200" indent="-457200">
              <a:buFont typeface="+mj-lt"/>
              <a:buAutoNum type="arabicPeriod"/>
            </a:pPr>
            <a:r>
              <a:rPr lang="en-AU" dirty="0" smtClean="0"/>
              <a:t>Calculate the difference in protein requirements for adult males and females. </a:t>
            </a:r>
          </a:p>
          <a:p>
            <a:pPr marL="457200" indent="-457200">
              <a:buFont typeface="+mj-lt"/>
              <a:buAutoNum type="arabicPeriod"/>
            </a:pPr>
            <a:r>
              <a:rPr lang="en-AU" dirty="0" smtClean="0"/>
              <a:t>Contrast the mean body mass for males and females. </a:t>
            </a:r>
          </a:p>
          <a:p>
            <a:pPr marL="457200" indent="-457200">
              <a:buFont typeface="+mj-lt"/>
              <a:buAutoNum type="arabicPeriod"/>
            </a:pPr>
            <a:r>
              <a:rPr lang="en-AU" dirty="0"/>
              <a:t>In addition to building bones and keeping them healthy, calcium enables our blood to clot, our muscles to contract, and our heart to beat</a:t>
            </a:r>
            <a:r>
              <a:rPr lang="en-AU" dirty="0" smtClean="0"/>
              <a:t>. Suggest a reason why calcium requirement is much higher for adolescents than adults.</a:t>
            </a:r>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4254397139"/>
              </p:ext>
            </p:extLst>
          </p:nvPr>
        </p:nvGraphicFramePr>
        <p:xfrm>
          <a:off x="591127" y="2162773"/>
          <a:ext cx="7943271" cy="2400004"/>
        </p:xfrm>
        <a:graphic>
          <a:graphicData uri="http://schemas.openxmlformats.org/drawingml/2006/table">
            <a:tbl>
              <a:tblPr firstRow="1" bandRow="1">
                <a:tableStyleId>{5C22544A-7EE6-4342-B048-85BDC9FD1C3A}</a:tableStyleId>
              </a:tblPr>
              <a:tblGrid>
                <a:gridCol w="1134753">
                  <a:extLst>
                    <a:ext uri="{9D8B030D-6E8A-4147-A177-3AD203B41FA5}">
                      <a16:colId xmlns:a16="http://schemas.microsoft.com/office/drawing/2014/main" val="3879740830"/>
                    </a:ext>
                  </a:extLst>
                </a:gridCol>
                <a:gridCol w="971138">
                  <a:extLst>
                    <a:ext uri="{9D8B030D-6E8A-4147-A177-3AD203B41FA5}">
                      <a16:colId xmlns:a16="http://schemas.microsoft.com/office/drawing/2014/main" val="3010881368"/>
                    </a:ext>
                  </a:extLst>
                </a:gridCol>
                <a:gridCol w="1298368">
                  <a:extLst>
                    <a:ext uri="{9D8B030D-6E8A-4147-A177-3AD203B41FA5}">
                      <a16:colId xmlns:a16="http://schemas.microsoft.com/office/drawing/2014/main" val="4027075794"/>
                    </a:ext>
                  </a:extLst>
                </a:gridCol>
                <a:gridCol w="973778">
                  <a:extLst>
                    <a:ext uri="{9D8B030D-6E8A-4147-A177-3AD203B41FA5}">
                      <a16:colId xmlns:a16="http://schemas.microsoft.com/office/drawing/2014/main" val="2234967123"/>
                    </a:ext>
                  </a:extLst>
                </a:gridCol>
                <a:gridCol w="1295728">
                  <a:extLst>
                    <a:ext uri="{9D8B030D-6E8A-4147-A177-3AD203B41FA5}">
                      <a16:colId xmlns:a16="http://schemas.microsoft.com/office/drawing/2014/main" val="2796419616"/>
                    </a:ext>
                  </a:extLst>
                </a:gridCol>
                <a:gridCol w="1134753">
                  <a:extLst>
                    <a:ext uri="{9D8B030D-6E8A-4147-A177-3AD203B41FA5}">
                      <a16:colId xmlns:a16="http://schemas.microsoft.com/office/drawing/2014/main" val="4120877974"/>
                    </a:ext>
                  </a:extLst>
                </a:gridCol>
                <a:gridCol w="1134753">
                  <a:extLst>
                    <a:ext uri="{9D8B030D-6E8A-4147-A177-3AD203B41FA5}">
                      <a16:colId xmlns:a16="http://schemas.microsoft.com/office/drawing/2014/main" val="1440707038"/>
                    </a:ext>
                  </a:extLst>
                </a:gridCol>
              </a:tblGrid>
              <a:tr h="653473">
                <a:tc>
                  <a:txBody>
                    <a:bodyPr/>
                    <a:lstStyle/>
                    <a:p>
                      <a:pPr algn="ctr"/>
                      <a:endParaRPr lang="en-AU" dirty="0"/>
                    </a:p>
                  </a:txBody>
                  <a:tcPr anchor="ctr"/>
                </a:tc>
                <a:tc>
                  <a:txBody>
                    <a:bodyPr/>
                    <a:lstStyle/>
                    <a:p>
                      <a:pPr algn="ctr"/>
                      <a:r>
                        <a:rPr lang="en-AU" dirty="0" smtClean="0"/>
                        <a:t>Age</a:t>
                      </a:r>
                      <a:endParaRPr lang="en-AU" dirty="0"/>
                    </a:p>
                  </a:txBody>
                  <a:tcPr anchor="ctr"/>
                </a:tc>
                <a:tc>
                  <a:txBody>
                    <a:bodyPr/>
                    <a:lstStyle/>
                    <a:p>
                      <a:pPr algn="ctr"/>
                      <a:r>
                        <a:rPr lang="en-AU" dirty="0" smtClean="0"/>
                        <a:t>Mean Body</a:t>
                      </a:r>
                      <a:r>
                        <a:rPr lang="en-AU" baseline="0" dirty="0" smtClean="0"/>
                        <a:t> Mass (kg)</a:t>
                      </a:r>
                      <a:endParaRPr lang="en-AU" dirty="0"/>
                    </a:p>
                  </a:txBody>
                  <a:tcPr anchor="ctr"/>
                </a:tc>
                <a:tc>
                  <a:txBody>
                    <a:bodyPr/>
                    <a:lstStyle/>
                    <a:p>
                      <a:pPr algn="ctr"/>
                      <a:r>
                        <a:rPr lang="en-AU" dirty="0" smtClean="0"/>
                        <a:t>Protein</a:t>
                      </a:r>
                    </a:p>
                    <a:p>
                      <a:pPr algn="ctr"/>
                      <a:r>
                        <a:rPr lang="en-AU" dirty="0" smtClean="0"/>
                        <a:t>(g)</a:t>
                      </a:r>
                      <a:endParaRPr lang="en-AU" dirty="0"/>
                    </a:p>
                  </a:txBody>
                  <a:tcPr anchor="ctr"/>
                </a:tc>
                <a:tc>
                  <a:txBody>
                    <a:bodyPr/>
                    <a:lstStyle/>
                    <a:p>
                      <a:pPr algn="ctr"/>
                      <a:r>
                        <a:rPr lang="en-AU" dirty="0" smtClean="0"/>
                        <a:t>Calcium</a:t>
                      </a:r>
                    </a:p>
                    <a:p>
                      <a:pPr algn="ctr"/>
                      <a:r>
                        <a:rPr lang="en-AU" dirty="0" smtClean="0"/>
                        <a:t>(mg)</a:t>
                      </a:r>
                      <a:endParaRPr lang="en-AU" dirty="0"/>
                    </a:p>
                  </a:txBody>
                  <a:tcPr anchor="ctr"/>
                </a:tc>
                <a:tc>
                  <a:txBody>
                    <a:bodyPr/>
                    <a:lstStyle/>
                    <a:p>
                      <a:pPr algn="ctr"/>
                      <a:r>
                        <a:rPr lang="en-AU" dirty="0" smtClean="0"/>
                        <a:t>Iron</a:t>
                      </a:r>
                    </a:p>
                    <a:p>
                      <a:pPr algn="ctr"/>
                      <a:r>
                        <a:rPr lang="en-AU" dirty="0" smtClean="0"/>
                        <a:t>(mg)</a:t>
                      </a:r>
                      <a:endParaRPr lang="en-AU" dirty="0"/>
                    </a:p>
                  </a:txBody>
                  <a:tcPr anchor="ctr"/>
                </a:tc>
                <a:tc>
                  <a:txBody>
                    <a:bodyPr/>
                    <a:lstStyle/>
                    <a:p>
                      <a:pPr algn="ctr"/>
                      <a:r>
                        <a:rPr lang="en-AU" dirty="0" smtClean="0"/>
                        <a:t>Vitamin</a:t>
                      </a:r>
                      <a:r>
                        <a:rPr lang="en-AU" baseline="0" dirty="0" smtClean="0"/>
                        <a:t> </a:t>
                      </a:r>
                      <a:r>
                        <a:rPr lang="en-AU" dirty="0" smtClean="0"/>
                        <a:t>C</a:t>
                      </a:r>
                    </a:p>
                    <a:p>
                      <a:pPr algn="ctr"/>
                      <a:r>
                        <a:rPr lang="en-AU" dirty="0" smtClean="0"/>
                        <a:t>(mg)</a:t>
                      </a:r>
                      <a:endParaRPr lang="en-AU" dirty="0"/>
                    </a:p>
                  </a:txBody>
                  <a:tcPr anchor="ctr"/>
                </a:tc>
                <a:extLst>
                  <a:ext uri="{0D108BD9-81ED-4DB2-BD59-A6C34878D82A}">
                    <a16:rowId xmlns:a16="http://schemas.microsoft.com/office/drawing/2014/main" val="2499245594"/>
                  </a:ext>
                </a:extLst>
              </a:tr>
              <a:tr h="637863">
                <a:tc>
                  <a:txBody>
                    <a:bodyPr/>
                    <a:lstStyle/>
                    <a:p>
                      <a:r>
                        <a:rPr lang="en-AU" dirty="0" smtClean="0"/>
                        <a:t>Women</a:t>
                      </a:r>
                      <a:endParaRPr lang="en-AU" dirty="0"/>
                    </a:p>
                  </a:txBody>
                  <a:tcPr anchor="ctr"/>
                </a:tc>
                <a:tc>
                  <a:txBody>
                    <a:bodyPr/>
                    <a:lstStyle/>
                    <a:p>
                      <a:pPr algn="ctr"/>
                      <a:r>
                        <a:rPr lang="en-AU" dirty="0" smtClean="0"/>
                        <a:t>18 – 35</a:t>
                      </a:r>
                      <a:endParaRPr lang="en-AU" dirty="0"/>
                    </a:p>
                  </a:txBody>
                  <a:tcPr anchor="ctr"/>
                </a:tc>
                <a:tc>
                  <a:txBody>
                    <a:bodyPr/>
                    <a:lstStyle/>
                    <a:p>
                      <a:pPr algn="ctr"/>
                      <a:r>
                        <a:rPr lang="en-AU" dirty="0" smtClean="0"/>
                        <a:t>60</a:t>
                      </a:r>
                      <a:endParaRPr lang="en-AU" dirty="0"/>
                    </a:p>
                  </a:txBody>
                  <a:tcPr anchor="ctr"/>
                </a:tc>
                <a:tc>
                  <a:txBody>
                    <a:bodyPr/>
                    <a:lstStyle/>
                    <a:p>
                      <a:pPr algn="ctr"/>
                      <a:r>
                        <a:rPr lang="en-AU" dirty="0" smtClean="0"/>
                        <a:t>58</a:t>
                      </a:r>
                      <a:endParaRPr lang="en-AU" dirty="0"/>
                    </a:p>
                  </a:txBody>
                  <a:tcPr anchor="ctr"/>
                </a:tc>
                <a:tc>
                  <a:txBody>
                    <a:bodyPr/>
                    <a:lstStyle/>
                    <a:p>
                      <a:pPr algn="ctr"/>
                      <a:r>
                        <a:rPr lang="en-AU" dirty="0" smtClean="0"/>
                        <a:t>400 – 800</a:t>
                      </a:r>
                      <a:endParaRPr lang="en-AU" dirty="0"/>
                    </a:p>
                  </a:txBody>
                  <a:tcPr anchor="ctr"/>
                </a:tc>
                <a:tc>
                  <a:txBody>
                    <a:bodyPr/>
                    <a:lstStyle/>
                    <a:p>
                      <a:pPr algn="ctr"/>
                      <a:r>
                        <a:rPr lang="en-AU" dirty="0" smtClean="0"/>
                        <a:t>12</a:t>
                      </a:r>
                      <a:endParaRPr lang="en-AU" dirty="0"/>
                    </a:p>
                  </a:txBody>
                  <a:tcPr anchor="ctr"/>
                </a:tc>
                <a:tc>
                  <a:txBody>
                    <a:bodyPr/>
                    <a:lstStyle/>
                    <a:p>
                      <a:pPr algn="ctr"/>
                      <a:r>
                        <a:rPr lang="en-AU" dirty="0" smtClean="0"/>
                        <a:t>30</a:t>
                      </a:r>
                      <a:endParaRPr lang="en-AU" dirty="0"/>
                    </a:p>
                  </a:txBody>
                  <a:tcPr anchor="ctr"/>
                </a:tc>
                <a:extLst>
                  <a:ext uri="{0D108BD9-81ED-4DB2-BD59-A6C34878D82A}">
                    <a16:rowId xmlns:a16="http://schemas.microsoft.com/office/drawing/2014/main" val="4189008288"/>
                  </a:ext>
                </a:extLst>
              </a:tr>
              <a:tr h="369556">
                <a:tc>
                  <a:txBody>
                    <a:bodyPr/>
                    <a:lstStyle/>
                    <a:p>
                      <a:r>
                        <a:rPr lang="en-AU" dirty="0" smtClean="0"/>
                        <a:t>Men</a:t>
                      </a:r>
                      <a:endParaRPr lang="en-AU" dirty="0"/>
                    </a:p>
                  </a:txBody>
                  <a:tcPr anchor="ctr"/>
                </a:tc>
                <a:tc>
                  <a:txBody>
                    <a:bodyPr/>
                    <a:lstStyle/>
                    <a:p>
                      <a:pPr algn="ctr"/>
                      <a:r>
                        <a:rPr lang="en-AU" dirty="0" smtClean="0"/>
                        <a:t>18 – 35</a:t>
                      </a:r>
                      <a:endParaRPr lang="en-AU" dirty="0"/>
                    </a:p>
                  </a:txBody>
                  <a:tcPr anchor="ctr"/>
                </a:tc>
                <a:tc>
                  <a:txBody>
                    <a:bodyPr/>
                    <a:lstStyle/>
                    <a:p>
                      <a:pPr algn="ctr"/>
                      <a:r>
                        <a:rPr lang="en-AU" dirty="0" smtClean="0"/>
                        <a:t>70</a:t>
                      </a:r>
                      <a:endParaRPr lang="en-AU" dirty="0"/>
                    </a:p>
                  </a:txBody>
                  <a:tcPr anchor="ctr"/>
                </a:tc>
                <a:tc>
                  <a:txBody>
                    <a:bodyPr/>
                    <a:lstStyle/>
                    <a:p>
                      <a:pPr algn="ctr"/>
                      <a:r>
                        <a:rPr lang="en-AU" dirty="0" smtClean="0"/>
                        <a:t>70</a:t>
                      </a:r>
                      <a:endParaRPr lang="en-AU" dirty="0"/>
                    </a:p>
                  </a:txBody>
                  <a:tcPr anchor="ctr"/>
                </a:tc>
                <a:tc>
                  <a:txBody>
                    <a:bodyPr/>
                    <a:lstStyle/>
                    <a:p>
                      <a:pPr algn="ctr"/>
                      <a:r>
                        <a:rPr lang="en-AU" dirty="0" smtClean="0"/>
                        <a:t>400 - 800</a:t>
                      </a:r>
                      <a:endParaRPr lang="en-AU" dirty="0"/>
                    </a:p>
                  </a:txBody>
                  <a:tcPr anchor="ctr"/>
                </a:tc>
                <a:tc>
                  <a:txBody>
                    <a:bodyPr/>
                    <a:lstStyle/>
                    <a:p>
                      <a:pPr algn="ctr"/>
                      <a:r>
                        <a:rPr lang="en-AU" dirty="0" smtClean="0"/>
                        <a:t>10</a:t>
                      </a:r>
                      <a:endParaRPr lang="en-AU" dirty="0"/>
                    </a:p>
                  </a:txBody>
                  <a:tcPr anchor="ctr"/>
                </a:tc>
                <a:tc>
                  <a:txBody>
                    <a:bodyPr/>
                    <a:lstStyle/>
                    <a:p>
                      <a:pPr algn="ctr"/>
                      <a:r>
                        <a:rPr lang="en-AU" dirty="0" smtClean="0"/>
                        <a:t>30</a:t>
                      </a:r>
                      <a:endParaRPr lang="en-AU" dirty="0"/>
                    </a:p>
                  </a:txBody>
                  <a:tcPr anchor="ctr"/>
                </a:tc>
                <a:extLst>
                  <a:ext uri="{0D108BD9-81ED-4DB2-BD59-A6C34878D82A}">
                    <a16:rowId xmlns:a16="http://schemas.microsoft.com/office/drawing/2014/main" val="1634831558"/>
                  </a:ext>
                </a:extLst>
              </a:tr>
              <a:tr h="369556">
                <a:tc>
                  <a:txBody>
                    <a:bodyPr/>
                    <a:lstStyle/>
                    <a:p>
                      <a:r>
                        <a:rPr lang="en-AU" dirty="0" smtClean="0"/>
                        <a:t>Girls</a:t>
                      </a:r>
                      <a:endParaRPr lang="en-AU" dirty="0"/>
                    </a:p>
                  </a:txBody>
                  <a:tcPr anchor="ctr"/>
                </a:tc>
                <a:tc>
                  <a:txBody>
                    <a:bodyPr/>
                    <a:lstStyle/>
                    <a:p>
                      <a:pPr algn="ctr"/>
                      <a:r>
                        <a:rPr lang="en-AU" dirty="0" smtClean="0"/>
                        <a:t>15 – 18</a:t>
                      </a:r>
                      <a:endParaRPr lang="en-AU" dirty="0"/>
                    </a:p>
                  </a:txBody>
                  <a:tcPr anchor="ctr"/>
                </a:tc>
                <a:tc>
                  <a:txBody>
                    <a:bodyPr/>
                    <a:lstStyle/>
                    <a:p>
                      <a:pPr algn="ctr"/>
                      <a:r>
                        <a:rPr lang="en-AU" dirty="0" smtClean="0"/>
                        <a:t>55</a:t>
                      </a:r>
                      <a:endParaRPr lang="en-AU" dirty="0"/>
                    </a:p>
                  </a:txBody>
                  <a:tcPr anchor="ctr"/>
                </a:tc>
                <a:tc>
                  <a:txBody>
                    <a:bodyPr/>
                    <a:lstStyle/>
                    <a:p>
                      <a:pPr algn="ctr"/>
                      <a:r>
                        <a:rPr lang="en-AU" dirty="0" smtClean="0"/>
                        <a:t>60 - 65</a:t>
                      </a:r>
                      <a:endParaRPr lang="en-AU" dirty="0"/>
                    </a:p>
                  </a:txBody>
                  <a:tcPr anchor="ctr"/>
                </a:tc>
                <a:tc>
                  <a:txBody>
                    <a:bodyPr/>
                    <a:lstStyle/>
                    <a:p>
                      <a:pPr algn="ctr"/>
                      <a:r>
                        <a:rPr lang="en-AU" dirty="0" smtClean="0"/>
                        <a:t>500 - 1300</a:t>
                      </a:r>
                      <a:endParaRPr lang="en-AU" dirty="0"/>
                    </a:p>
                  </a:txBody>
                  <a:tcPr anchor="ctr"/>
                </a:tc>
                <a:tc>
                  <a:txBody>
                    <a:bodyPr/>
                    <a:lstStyle/>
                    <a:p>
                      <a:pPr algn="ctr"/>
                      <a:r>
                        <a:rPr lang="en-AU" dirty="0" smtClean="0"/>
                        <a:t>12</a:t>
                      </a:r>
                      <a:endParaRPr lang="en-AU" dirty="0"/>
                    </a:p>
                  </a:txBody>
                  <a:tcPr anchor="ctr"/>
                </a:tc>
                <a:tc>
                  <a:txBody>
                    <a:bodyPr/>
                    <a:lstStyle/>
                    <a:p>
                      <a:pPr algn="ctr"/>
                      <a:r>
                        <a:rPr lang="en-AU" dirty="0" smtClean="0"/>
                        <a:t>50</a:t>
                      </a:r>
                      <a:endParaRPr lang="en-AU" dirty="0"/>
                    </a:p>
                  </a:txBody>
                  <a:tcPr anchor="ctr"/>
                </a:tc>
                <a:extLst>
                  <a:ext uri="{0D108BD9-81ED-4DB2-BD59-A6C34878D82A}">
                    <a16:rowId xmlns:a16="http://schemas.microsoft.com/office/drawing/2014/main" val="310703831"/>
                  </a:ext>
                </a:extLst>
              </a:tr>
              <a:tr h="369556">
                <a:tc>
                  <a:txBody>
                    <a:bodyPr/>
                    <a:lstStyle/>
                    <a:p>
                      <a:r>
                        <a:rPr lang="en-AU" dirty="0" smtClean="0"/>
                        <a:t>Boys</a:t>
                      </a:r>
                      <a:endParaRPr lang="en-AU" dirty="0"/>
                    </a:p>
                  </a:txBody>
                  <a:tcPr anchor="ctr"/>
                </a:tc>
                <a:tc>
                  <a:txBody>
                    <a:bodyPr/>
                    <a:lstStyle/>
                    <a:p>
                      <a:pPr algn="ctr"/>
                      <a:r>
                        <a:rPr lang="en-AU" dirty="0" smtClean="0"/>
                        <a:t>15 - 18</a:t>
                      </a:r>
                      <a:endParaRPr lang="en-AU" dirty="0"/>
                    </a:p>
                  </a:txBody>
                  <a:tcPr anchor="ctr"/>
                </a:tc>
                <a:tc>
                  <a:txBody>
                    <a:bodyPr/>
                    <a:lstStyle/>
                    <a:p>
                      <a:pPr algn="ctr"/>
                      <a:r>
                        <a:rPr lang="en-AU" dirty="0" smtClean="0"/>
                        <a:t>61</a:t>
                      </a:r>
                      <a:endParaRPr lang="en-AU" dirty="0"/>
                    </a:p>
                  </a:txBody>
                  <a:tcPr anchor="ctr"/>
                </a:tc>
                <a:tc>
                  <a:txBody>
                    <a:bodyPr/>
                    <a:lstStyle/>
                    <a:p>
                      <a:pPr algn="ctr"/>
                      <a:r>
                        <a:rPr lang="en-AU" dirty="0" smtClean="0"/>
                        <a:t>67 - 90</a:t>
                      </a:r>
                      <a:endParaRPr lang="en-AU" dirty="0"/>
                    </a:p>
                  </a:txBody>
                  <a:tcPr anchor="ctr"/>
                </a:tc>
                <a:tc>
                  <a:txBody>
                    <a:bodyPr/>
                    <a:lstStyle/>
                    <a:p>
                      <a:pPr algn="ctr"/>
                      <a:r>
                        <a:rPr lang="en-AU" dirty="0" smtClean="0"/>
                        <a:t>500 - 1400</a:t>
                      </a:r>
                      <a:endParaRPr lang="en-AU" dirty="0"/>
                    </a:p>
                  </a:txBody>
                  <a:tcPr anchor="ctr"/>
                </a:tc>
                <a:tc>
                  <a:txBody>
                    <a:bodyPr/>
                    <a:lstStyle/>
                    <a:p>
                      <a:pPr algn="ctr"/>
                      <a:r>
                        <a:rPr lang="en-AU" dirty="0" smtClean="0"/>
                        <a:t>12</a:t>
                      </a:r>
                      <a:endParaRPr lang="en-AU" dirty="0"/>
                    </a:p>
                  </a:txBody>
                  <a:tcPr anchor="ctr"/>
                </a:tc>
                <a:tc>
                  <a:txBody>
                    <a:bodyPr/>
                    <a:lstStyle/>
                    <a:p>
                      <a:pPr algn="ctr"/>
                      <a:r>
                        <a:rPr lang="en-AU" dirty="0" smtClean="0"/>
                        <a:t>50</a:t>
                      </a:r>
                      <a:endParaRPr lang="en-AU" dirty="0"/>
                    </a:p>
                  </a:txBody>
                  <a:tcPr anchor="ctr"/>
                </a:tc>
                <a:extLst>
                  <a:ext uri="{0D108BD9-81ED-4DB2-BD59-A6C34878D82A}">
                    <a16:rowId xmlns:a16="http://schemas.microsoft.com/office/drawing/2014/main" val="662801638"/>
                  </a:ext>
                </a:extLst>
              </a:tr>
            </a:tbl>
          </a:graphicData>
        </a:graphic>
      </p:graphicFrame>
      <p:sp>
        <p:nvSpPr>
          <p:cNvPr id="5" name="TextBox 4"/>
          <p:cNvSpPr txBox="1"/>
          <p:nvPr/>
        </p:nvSpPr>
        <p:spPr>
          <a:xfrm>
            <a:off x="507999" y="1765746"/>
            <a:ext cx="8709891" cy="369332"/>
          </a:xfrm>
          <a:prstGeom prst="rect">
            <a:avLst/>
          </a:prstGeom>
          <a:noFill/>
        </p:spPr>
        <p:txBody>
          <a:bodyPr wrap="square" rtlCol="0">
            <a:spAutoFit/>
          </a:bodyPr>
          <a:lstStyle/>
          <a:p>
            <a:r>
              <a:rPr lang="en-AU" i="1" dirty="0" smtClean="0"/>
              <a:t>Table 1 – average daily nutrient requirements for males and females of varying age groups</a:t>
            </a:r>
            <a:endParaRPr lang="en-AU" i="1" dirty="0"/>
          </a:p>
        </p:txBody>
      </p:sp>
    </p:spTree>
    <p:extLst>
      <p:ext uri="{BB962C8B-B14F-4D97-AF65-F5344CB8AC3E}">
        <p14:creationId xmlns:p14="http://schemas.microsoft.com/office/powerpoint/2010/main" val="317295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Check for understanding</a:t>
            </a:r>
            <a:endParaRPr lang="en-AU" dirty="0"/>
          </a:p>
        </p:txBody>
      </p:sp>
      <p:sp>
        <p:nvSpPr>
          <p:cNvPr id="3" name="Content Placeholder 2"/>
          <p:cNvSpPr>
            <a:spLocks noGrp="1"/>
          </p:cNvSpPr>
          <p:nvPr>
            <p:ph idx="1"/>
          </p:nvPr>
        </p:nvSpPr>
        <p:spPr>
          <a:xfrm>
            <a:off x="768095" y="4405745"/>
            <a:ext cx="7572341" cy="2171469"/>
          </a:xfrm>
        </p:spPr>
        <p:txBody>
          <a:bodyPr>
            <a:normAutofit lnSpcReduction="10000"/>
          </a:bodyPr>
          <a:lstStyle/>
          <a:p>
            <a:r>
              <a:rPr lang="en-AU" dirty="0" smtClean="0"/>
              <a:t>Questions to Answer</a:t>
            </a:r>
          </a:p>
          <a:p>
            <a:pPr marL="457200" indent="-457200">
              <a:buFont typeface="+mj-lt"/>
              <a:buAutoNum type="arabicPeriod"/>
            </a:pPr>
            <a:r>
              <a:rPr lang="en-AU" dirty="0" smtClean="0"/>
              <a:t>Determine the pH for peak activity for the enzyme trypsin.</a:t>
            </a:r>
          </a:p>
          <a:p>
            <a:pPr marL="457200" indent="-457200">
              <a:buFont typeface="+mj-lt"/>
              <a:buAutoNum type="arabicPeriod"/>
            </a:pPr>
            <a:r>
              <a:rPr lang="en-AU" dirty="0" smtClean="0"/>
              <a:t>Contrast the activity of pepsin and trypsin.</a:t>
            </a:r>
          </a:p>
          <a:p>
            <a:pPr marL="457200" indent="-457200">
              <a:buFont typeface="+mj-lt"/>
              <a:buAutoNum type="arabicPeriod"/>
            </a:pPr>
            <a:r>
              <a:rPr lang="en-AU" dirty="0" smtClean="0"/>
              <a:t>One enzyme hydrolyses proteins in the small intestine and one breaks down proteins in the stomach. Use data to infer what section of the human digestive system the enzyme is active in. </a:t>
            </a:r>
          </a:p>
          <a:p>
            <a:pPr marL="457200" indent="-457200">
              <a:buFont typeface="+mj-lt"/>
              <a:buAutoNum type="arabicPeriod"/>
            </a:pPr>
            <a:endParaRPr lang="en-AU" dirty="0"/>
          </a:p>
        </p:txBody>
      </p:sp>
      <p:pic>
        <p:nvPicPr>
          <p:cNvPr id="4" name="Picture 3"/>
          <p:cNvPicPr/>
          <p:nvPr/>
        </p:nvPicPr>
        <p:blipFill>
          <a:blip r:embed="rId2"/>
          <a:stretch>
            <a:fillRect/>
          </a:stretch>
        </p:blipFill>
        <p:spPr>
          <a:xfrm>
            <a:off x="768095" y="1825336"/>
            <a:ext cx="4941454" cy="2580409"/>
          </a:xfrm>
          <a:prstGeom prst="rect">
            <a:avLst/>
          </a:prstGeom>
        </p:spPr>
      </p:pic>
      <p:sp>
        <p:nvSpPr>
          <p:cNvPr id="5" name="TextBox 4"/>
          <p:cNvSpPr txBox="1"/>
          <p:nvPr/>
        </p:nvSpPr>
        <p:spPr>
          <a:xfrm>
            <a:off x="5902035" y="2623127"/>
            <a:ext cx="2955637" cy="646331"/>
          </a:xfrm>
          <a:prstGeom prst="rect">
            <a:avLst/>
          </a:prstGeom>
          <a:noFill/>
        </p:spPr>
        <p:txBody>
          <a:bodyPr wrap="square" rtlCol="0">
            <a:spAutoFit/>
          </a:bodyPr>
          <a:lstStyle/>
          <a:p>
            <a:r>
              <a:rPr lang="en-AU" i="1" dirty="0" smtClean="0"/>
              <a:t>Figure 1 – enzyme activity at varying pH levels</a:t>
            </a:r>
            <a:endParaRPr lang="en-AU" i="1" dirty="0"/>
          </a:p>
        </p:txBody>
      </p:sp>
    </p:spTree>
    <p:extLst>
      <p:ext uri="{BB962C8B-B14F-4D97-AF65-F5344CB8AC3E}">
        <p14:creationId xmlns:p14="http://schemas.microsoft.com/office/powerpoint/2010/main" val="3768831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225</TotalTime>
  <Words>596</Words>
  <Application>Microsoft Office PowerPoint</Application>
  <PresentationFormat>On-screen Show (4:3)</PresentationFormat>
  <Paragraphs>81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Tw Cen MT</vt:lpstr>
      <vt:lpstr>Tw Cen MT Condensed</vt:lpstr>
      <vt:lpstr>Wingdings</vt:lpstr>
      <vt:lpstr>Wingdings 3</vt:lpstr>
      <vt:lpstr>Integral</vt:lpstr>
      <vt:lpstr>The Digestive system</vt:lpstr>
      <vt:lpstr>The digestive system</vt:lpstr>
      <vt:lpstr>mechanical and chemical digestion</vt:lpstr>
      <vt:lpstr>Absorption in the digestive system</vt:lpstr>
      <vt:lpstr>PowerPoint Presentation</vt:lpstr>
      <vt:lpstr>Check for understanding</vt:lpstr>
      <vt:lpstr>Check for understanding</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Digestive system</dc:title>
  <dc:creator>MILLERS, Caitlin (cgmil0)</dc:creator>
  <cp:lastModifiedBy>MILLERS, Caitlin (cgmil0)</cp:lastModifiedBy>
  <cp:revision>12</cp:revision>
  <dcterms:created xsi:type="dcterms:W3CDTF">2019-04-30T06:35:36Z</dcterms:created>
  <dcterms:modified xsi:type="dcterms:W3CDTF">2019-04-30T22:39:22Z</dcterms:modified>
</cp:coreProperties>
</file>