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8435B-6210-4DDA-ACB0-6032E7F1D4B8}" type="datetimeFigureOut">
              <a:rPr lang="en-AU" smtClean="0"/>
              <a:t>5/04/2019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9B339-9023-4352-B232-FB5671694CA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523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1AD5DB6-9B01-4AD6-AAC9-22889B63724F}" type="datetimeFigureOut">
              <a:rPr lang="en-AU" smtClean="0"/>
              <a:t>5/04/2019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7AAD-C0DF-4C3E-9FEC-DCC4A932026B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006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5DB6-9B01-4AD6-AAC9-22889B63724F}" type="datetimeFigureOut">
              <a:rPr lang="en-AU" smtClean="0"/>
              <a:t>5/04/2019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7AAD-C0DF-4C3E-9FEC-DCC4A932026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410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5DB6-9B01-4AD6-AAC9-22889B63724F}" type="datetimeFigureOut">
              <a:rPr lang="en-AU" smtClean="0"/>
              <a:t>5/04/2019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7AAD-C0DF-4C3E-9FEC-DCC4A932026B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96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5DB6-9B01-4AD6-AAC9-22889B63724F}" type="datetimeFigureOut">
              <a:rPr lang="en-AU" smtClean="0"/>
              <a:t>5/04/2019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7AAD-C0DF-4C3E-9FEC-DCC4A932026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318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5DB6-9B01-4AD6-AAC9-22889B63724F}" type="datetimeFigureOut">
              <a:rPr lang="en-AU" smtClean="0"/>
              <a:t>5/04/2019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7AAD-C0DF-4C3E-9FEC-DCC4A932026B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58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5DB6-9B01-4AD6-AAC9-22889B63724F}" type="datetimeFigureOut">
              <a:rPr lang="en-AU" smtClean="0"/>
              <a:t>5/04/2019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7AAD-C0DF-4C3E-9FEC-DCC4A932026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45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5DB6-9B01-4AD6-AAC9-22889B63724F}" type="datetimeFigureOut">
              <a:rPr lang="en-AU" smtClean="0"/>
              <a:t>5/04/2019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7AAD-C0DF-4C3E-9FEC-DCC4A932026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92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5DB6-9B01-4AD6-AAC9-22889B63724F}" type="datetimeFigureOut">
              <a:rPr lang="en-AU" smtClean="0"/>
              <a:t>5/04/2019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7AAD-C0DF-4C3E-9FEC-DCC4A932026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541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5DB6-9B01-4AD6-AAC9-22889B63724F}" type="datetimeFigureOut">
              <a:rPr lang="en-AU" smtClean="0"/>
              <a:t>5/04/2019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7AAD-C0DF-4C3E-9FEC-DCC4A932026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331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5DB6-9B01-4AD6-AAC9-22889B63724F}" type="datetimeFigureOut">
              <a:rPr lang="en-AU" smtClean="0"/>
              <a:t>5/04/2019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7AAD-C0DF-4C3E-9FEC-DCC4A932026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423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5DB6-9B01-4AD6-AAC9-22889B63724F}" type="datetimeFigureOut">
              <a:rPr lang="en-AU" smtClean="0"/>
              <a:t>5/04/2019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7AAD-C0DF-4C3E-9FEC-DCC4A932026B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7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1AD5DB6-9B01-4AD6-AAC9-22889B63724F}" type="datetimeFigureOut">
              <a:rPr lang="en-AU" smtClean="0"/>
              <a:t>5/04/2019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3CA7AAD-C0DF-4C3E-9FEC-DCC4A932026B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53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The circulatory system</a:t>
            </a:r>
            <a:endParaRPr lang="en-AU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Year 11 Biology</a:t>
            </a:r>
          </a:p>
          <a:p>
            <a:r>
              <a:rPr lang="en-AU" dirty="0"/>
              <a:t>Bremer SHS</a:t>
            </a:r>
          </a:p>
        </p:txBody>
      </p:sp>
    </p:spTree>
    <p:extLst>
      <p:ext uri="{BB962C8B-B14F-4D97-AF65-F5344CB8AC3E}">
        <p14:creationId xmlns:p14="http://schemas.microsoft.com/office/powerpoint/2010/main" val="2388367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Contents of blood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0" y="2019041"/>
            <a:ext cx="4705350" cy="4023360"/>
          </a:xfrm>
        </p:spPr>
        <p:txBody>
          <a:bodyPr>
            <a:normAutofit/>
          </a:bodyPr>
          <a:lstStyle/>
          <a:p>
            <a:pPr marL="365760" indent="-283464">
              <a:buFont typeface="Wingdings 2"/>
              <a:buChar char=""/>
              <a:defRPr/>
            </a:pPr>
            <a:r>
              <a:rPr lang="en-AU" dirty="0"/>
              <a:t>Blood is comprised of:</a:t>
            </a:r>
          </a:p>
          <a:p>
            <a:pPr marL="745236" lvl="1" indent="-342900">
              <a:buFont typeface="Wingdings" panose="05000000000000000000" pitchFamily="2" charset="2"/>
              <a:buChar char="Ø"/>
              <a:defRPr/>
            </a:pPr>
            <a:r>
              <a:rPr lang="en-AU" sz="2000" dirty="0"/>
              <a:t>Red blood cells that carry oxygen </a:t>
            </a:r>
            <a:r>
              <a:rPr lang="en-AU" sz="2000" dirty="0" smtClean="0"/>
              <a:t>and carbon dioxide</a:t>
            </a:r>
          </a:p>
          <a:p>
            <a:pPr marL="745236" lvl="1" indent="-342900">
              <a:buFont typeface="Wingdings" panose="05000000000000000000" pitchFamily="2" charset="2"/>
              <a:buChar char="Ø"/>
              <a:defRPr/>
            </a:pPr>
            <a:r>
              <a:rPr lang="en-AU" sz="2000" dirty="0" smtClean="0"/>
              <a:t>White </a:t>
            </a:r>
            <a:r>
              <a:rPr lang="en-AU" sz="2000" dirty="0"/>
              <a:t>blood cells are immune cells that identify and remove foreign bodies </a:t>
            </a:r>
          </a:p>
          <a:p>
            <a:pPr marL="745236" lvl="1" indent="-342900">
              <a:buFont typeface="Wingdings" panose="05000000000000000000" pitchFamily="2" charset="2"/>
              <a:buChar char="Ø"/>
              <a:defRPr/>
            </a:pPr>
            <a:r>
              <a:rPr lang="en-AU" sz="2000" dirty="0"/>
              <a:t>Platelets clot blood and form scabs</a:t>
            </a:r>
          </a:p>
          <a:p>
            <a:pPr marL="745236" lvl="1" indent="-342900">
              <a:buFont typeface="Wingdings" panose="05000000000000000000" pitchFamily="2" charset="2"/>
              <a:buChar char="Ø"/>
              <a:defRPr/>
            </a:pPr>
            <a:r>
              <a:rPr lang="en-AU" sz="2000" dirty="0"/>
              <a:t>Plasma is a liquid that carries dissolved nutrients &amp; heat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AU" dirty="0"/>
              <a:t>All parts of blood are </a:t>
            </a:r>
            <a:r>
              <a:rPr lang="en-AU" dirty="0" smtClean="0"/>
              <a:t>made by stem cells </a:t>
            </a:r>
            <a:r>
              <a:rPr lang="en-AU" dirty="0"/>
              <a:t>in bone marrow</a:t>
            </a:r>
          </a:p>
          <a:p>
            <a:endParaRPr lang="en-A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4084434"/>
            <a:ext cx="2857500" cy="224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9" y="1771649"/>
            <a:ext cx="2909886" cy="2259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030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Check for understanding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4926" y="1634835"/>
            <a:ext cx="3724274" cy="5033819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Use the data presented in Table 1 to answer the following questions.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Describe the trend in mean oxygen saturation.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Outline what the trend in mean oxygen saturation indicates in terms of oxygen requirements for different age groups. 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Calculate the range in </a:t>
            </a:r>
            <a:r>
              <a:rPr lang="en-AU" dirty="0"/>
              <a:t>o</a:t>
            </a:r>
            <a:r>
              <a:rPr lang="en-AU" dirty="0" smtClean="0"/>
              <a:t>xygen saturation values for each age group. 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Describe the trend in standard error. 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Outline what the trend in standard error indicates in terms of variation in data for different age groups.  </a:t>
            </a:r>
            <a:endParaRPr lang="en-AU" dirty="0"/>
          </a:p>
        </p:txBody>
      </p:sp>
      <p:sp>
        <p:nvSpPr>
          <p:cNvPr id="4" name="AutoShape 2" descr="Image result for oxygen satu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504420"/>
            <a:ext cx="431729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4650" y="2242810"/>
            <a:ext cx="4324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Table 1 – </a:t>
            </a:r>
            <a:r>
              <a:rPr lang="en-AU" sz="1100" dirty="0" smtClean="0"/>
              <a:t>Blood oxygen </a:t>
            </a:r>
            <a:r>
              <a:rPr lang="en-AU" sz="1100" dirty="0"/>
              <a:t>saturation for varying age groups</a:t>
            </a:r>
          </a:p>
        </p:txBody>
      </p:sp>
      <p:sp>
        <p:nvSpPr>
          <p:cNvPr id="7" name="Rectangle 6"/>
          <p:cNvSpPr/>
          <p:nvPr/>
        </p:nvSpPr>
        <p:spPr>
          <a:xfrm>
            <a:off x="374650" y="5038725"/>
            <a:ext cx="431729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 smtClean="0"/>
              <a:t>Hints: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200" dirty="0" smtClean="0"/>
              <a:t>When describing a trend you should outline any patterns/relationships in data and quote data to support your statement.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200" dirty="0" smtClean="0"/>
              <a:t>Range = maximum-minimum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58507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Check for understanding</a:t>
            </a:r>
            <a:endParaRPr lang="en-A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9" y="2466974"/>
            <a:ext cx="5050991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8150" y="2166550"/>
            <a:ext cx="5050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Figure 1 – Mean Arterial Oxygen Saturation at Different Altitudes</a:t>
            </a:r>
            <a:endParaRPr lang="en-AU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52424" y="5505447"/>
            <a:ext cx="492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Table 2: Number of subjects tested at each altitude</a:t>
            </a:r>
          </a:p>
          <a:p>
            <a:r>
              <a:rPr lang="en-AU" sz="1200" dirty="0" smtClean="0"/>
              <a:t> </a:t>
            </a:r>
            <a:endParaRPr lang="en-AU" sz="1200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083117"/>
              </p:ext>
            </p:extLst>
          </p:nvPr>
        </p:nvGraphicFramePr>
        <p:xfrm>
          <a:off x="438150" y="5821958"/>
          <a:ext cx="4676776" cy="40816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69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69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69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69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35947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Altitude (m)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74" marR="3374" marT="33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</a:rPr>
                        <a:t>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74" marR="3374" marT="33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</a:rPr>
                        <a:t>100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74" marR="3374" marT="33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</a:rPr>
                        <a:t>800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74" marR="3374" marT="33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</a:rPr>
                        <a:t>1000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74" marR="3374" marT="33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</a:rPr>
                        <a:t>5400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74" marR="3374" marT="33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</a:rPr>
                        <a:t>6400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74" marR="3374" marT="33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</a:rPr>
                        <a:t>8000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74" marR="3374" marT="33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395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Number of Subjects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74" marR="3374" marT="33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</a:rPr>
                        <a:t>20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74" marR="3374" marT="33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</a:rPr>
                        <a:t>10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74" marR="3374" marT="33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</a:rPr>
                        <a:t>10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74" marR="3374" marT="33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</a:rPr>
                        <a:t>10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74" marR="3374" marT="33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</a:rPr>
                        <a:t>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74" marR="3374" marT="33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</a:rPr>
                        <a:t>5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74" marR="3374" marT="33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</a:rPr>
                        <a:t>2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74" marR="3374" marT="337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5489140" y="1727199"/>
            <a:ext cx="3511985" cy="4812146"/>
          </a:xfrm>
          <a:prstGeom prst="rect">
            <a:avLst/>
          </a:prstGeom>
        </p:spPr>
        <p:txBody>
          <a:bodyPr vert="horz" lIns="45720" tIns="45720" rIns="4572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Use the data presented in Figure 1 and Table 2 to answer the following questions.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Describe the trend in mean oxygen saturation.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Explain what the trend in mean oxygen saturation indicates in terms of oxygen saturation at different altitudes. 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Outline the trend in the number of participants for the experiment as altitude increases.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Describe the trend in standard error using the error bars on figure 1. 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Outline what the trend in standard error indicates in terms of variation in data.  </a:t>
            </a:r>
            <a:endParaRPr lang="en-AU" dirty="0" smtClean="0"/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Suggest a reason why the trend in standard error may have occurred.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675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842504" cy="1499616"/>
          </a:xfrm>
        </p:spPr>
        <p:txBody>
          <a:bodyPr>
            <a:normAutofit/>
          </a:bodyPr>
          <a:lstStyle/>
          <a:p>
            <a:r>
              <a:rPr lang="en-AU" sz="3200" dirty="0" smtClean="0"/>
              <a:t>The role of the circulatory system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6700" y="1952625"/>
            <a:ext cx="4572000" cy="4400550"/>
          </a:xfrm>
        </p:spPr>
        <p:txBody>
          <a:bodyPr>
            <a:normAutofit fontScale="92500"/>
          </a:bodyPr>
          <a:lstStyle/>
          <a:p>
            <a:pPr marL="571500" indent="-3429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AU" sz="2200" dirty="0"/>
              <a:t>Transports glucose, oxygen, amino acids, fatty acids, vitamins and minerals to every cell in the </a:t>
            </a:r>
            <a:r>
              <a:rPr lang="en-AU" sz="2200" dirty="0" smtClean="0"/>
              <a:t>body via  blood.</a:t>
            </a:r>
            <a:endParaRPr lang="en-AU" sz="2200" dirty="0"/>
          </a:p>
          <a:p>
            <a:pPr marL="571500" indent="-3429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AU" sz="2200" dirty="0"/>
              <a:t>Removes wastes from each cell, for excretion in kidneys or </a:t>
            </a:r>
            <a:r>
              <a:rPr lang="en-AU" sz="2200" dirty="0" smtClean="0"/>
              <a:t>lungs.</a:t>
            </a:r>
            <a:endParaRPr lang="en-AU" sz="2200" dirty="0"/>
          </a:p>
          <a:p>
            <a:pPr marL="571500" indent="-3429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AU" sz="2200" dirty="0"/>
              <a:t>Interconnects all other systems of the </a:t>
            </a:r>
            <a:r>
              <a:rPr lang="en-AU" sz="2200" dirty="0" smtClean="0"/>
              <a:t>body (eg. digestive, respiratory and excretory systems).</a:t>
            </a:r>
          </a:p>
          <a:p>
            <a:pPr marL="571500" indent="-3429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AU" sz="2200" dirty="0" smtClean="0"/>
              <a:t>Components of the circulatory system are the heart, veins, arteries, venules, arterioles, capillaries and blood. </a:t>
            </a:r>
            <a:endParaRPr lang="en-AU" sz="2200" dirty="0"/>
          </a:p>
          <a:p>
            <a:endParaRPr lang="en-AU" dirty="0"/>
          </a:p>
        </p:txBody>
      </p:sp>
      <p:sp>
        <p:nvSpPr>
          <p:cNvPr id="4" name="AutoShape 2" descr="Image result for circulatory syst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5" name="AutoShape 4" descr="Image result for circulatory syste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6" name="AutoShape 6" descr="Image result for circulatory syste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03" y="2066923"/>
            <a:ext cx="3543863" cy="2190752"/>
          </a:xfrm>
          <a:prstGeom prst="rect">
            <a:avLst/>
          </a:prstGeom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62475"/>
            <a:ext cx="244792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029" y="4550448"/>
            <a:ext cx="1371837" cy="13718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33747" y="5814563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Kidney</a:t>
            </a:r>
            <a:endParaRPr lang="en-AU" sz="800" dirty="0"/>
          </a:p>
        </p:txBody>
      </p:sp>
    </p:spTree>
    <p:extLst>
      <p:ext uri="{BB962C8B-B14F-4D97-AF65-F5344CB8AC3E}">
        <p14:creationId xmlns:p14="http://schemas.microsoft.com/office/powerpoint/2010/main" val="251683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mammalian heart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0" y="2000250"/>
            <a:ext cx="4200525" cy="402336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 Use the diagram to write a statement detailing the journey that blood takes through the circulatory system of a mammal.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Use the aorta as the starting point for your statement.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Your statement should include: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 smtClean="0"/>
              <a:t> Names of all chambers of the heart (right atrium, right ventricle, left atrium and left ventricle)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 smtClean="0"/>
              <a:t> Names of any blood carrying vessels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 </a:t>
            </a:r>
            <a:r>
              <a:rPr lang="en-AU" dirty="0" smtClean="0"/>
              <a:t>Whether the blood is oxygenated or deoxygenated. 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4" y="1790700"/>
            <a:ext cx="443335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04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046" y="575691"/>
            <a:ext cx="7290054" cy="1499616"/>
          </a:xfrm>
        </p:spPr>
        <p:txBody>
          <a:bodyPr/>
          <a:lstStyle/>
          <a:p>
            <a:r>
              <a:rPr lang="en-AU" dirty="0" smtClean="0"/>
              <a:t>Chambers of The heart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474" y="1914524"/>
            <a:ext cx="5314949" cy="4705351"/>
          </a:xfrm>
        </p:spPr>
        <p:txBody>
          <a:bodyPr>
            <a:normAutofit fontScale="85000" lnSpcReduction="20000"/>
          </a:bodyPr>
          <a:lstStyle/>
          <a:p>
            <a:pPr marL="365760" indent="-283464">
              <a:buFont typeface="Wingdings 2"/>
              <a:buChar char=""/>
              <a:defRPr/>
            </a:pPr>
            <a:r>
              <a:rPr lang="en-AU" sz="2200" dirty="0"/>
              <a:t>Hearts can have a different number of chambers, depending on the </a:t>
            </a:r>
            <a:r>
              <a:rPr lang="en-AU" sz="2200" dirty="0" smtClean="0"/>
              <a:t>organism.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AU" sz="2200" dirty="0" smtClean="0"/>
              <a:t>Fish (inc</a:t>
            </a:r>
            <a:r>
              <a:rPr lang="en-AU" sz="2200" dirty="0"/>
              <a:t>. sharks</a:t>
            </a:r>
            <a:r>
              <a:rPr lang="en-AU" sz="2200" dirty="0" smtClean="0"/>
              <a:t>) have two chambered hearts </a:t>
            </a:r>
          </a:p>
          <a:p>
            <a:pPr marL="598932" lvl="1" indent="-342900">
              <a:buFont typeface="Wingdings" panose="05000000000000000000" pitchFamily="2" charset="2"/>
              <a:buChar char="Ø"/>
              <a:defRPr/>
            </a:pPr>
            <a:r>
              <a:rPr lang="en-AU" sz="2200" dirty="0" smtClean="0"/>
              <a:t>1 </a:t>
            </a:r>
            <a:r>
              <a:rPr lang="en-AU" sz="2200" dirty="0"/>
              <a:t>atrium and 1 ventricle, simple circulatory </a:t>
            </a:r>
            <a:r>
              <a:rPr lang="en-AU" sz="2200" dirty="0" smtClean="0"/>
              <a:t>system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AU" sz="2200" dirty="0"/>
              <a:t>A</a:t>
            </a:r>
            <a:r>
              <a:rPr lang="en-AU" sz="2200" dirty="0" smtClean="0"/>
              <a:t>mphibians </a:t>
            </a:r>
            <a:r>
              <a:rPr lang="en-AU" sz="2200" dirty="0"/>
              <a:t>and most </a:t>
            </a:r>
            <a:r>
              <a:rPr lang="en-AU" sz="2200" dirty="0" smtClean="0"/>
              <a:t>reptiles have three chambered hearts </a:t>
            </a:r>
          </a:p>
          <a:p>
            <a:pPr marL="598932" lvl="1" indent="-342900">
              <a:buFont typeface="Wingdings" panose="05000000000000000000" pitchFamily="2" charset="2"/>
              <a:buChar char="Ø"/>
              <a:defRPr/>
            </a:pPr>
            <a:r>
              <a:rPr lang="en-AU" sz="2200" dirty="0" smtClean="0"/>
              <a:t>2 </a:t>
            </a:r>
            <a:r>
              <a:rPr lang="en-AU" sz="2200" dirty="0"/>
              <a:t>atria and 1 ventricle, oxygenated and deoxygenated blood mixes, system in “figure 8”; blood travels from lungs and back to heart before going to the rest of the </a:t>
            </a:r>
            <a:r>
              <a:rPr lang="en-AU" sz="2200" dirty="0" smtClean="0"/>
              <a:t>body.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AU" sz="2200" dirty="0" smtClean="0"/>
              <a:t>Birds</a:t>
            </a:r>
            <a:r>
              <a:rPr lang="en-AU" sz="2200" dirty="0"/>
              <a:t>, mammals &amp; </a:t>
            </a:r>
            <a:r>
              <a:rPr lang="en-AU" sz="2200" dirty="0" smtClean="0"/>
              <a:t>crocodiles have 4 chambered hearts</a:t>
            </a:r>
          </a:p>
          <a:p>
            <a:pPr marL="598932" lvl="1" indent="-342900">
              <a:buFont typeface="Wingdings" panose="05000000000000000000" pitchFamily="2" charset="2"/>
              <a:buChar char="Ø"/>
              <a:defRPr/>
            </a:pPr>
            <a:r>
              <a:rPr lang="en-AU" sz="2200" dirty="0" smtClean="0"/>
              <a:t>2 </a:t>
            </a:r>
            <a:r>
              <a:rPr lang="en-AU" sz="2200" dirty="0"/>
              <a:t>atria and 2 ventricles, oxygenated and deoxygenated blood doesn’t mix, system in “figure 8”; blood travels from lungs and back to heart before going to the rest of the </a:t>
            </a:r>
            <a:r>
              <a:rPr lang="en-AU" sz="2200" dirty="0" smtClean="0"/>
              <a:t>body</a:t>
            </a:r>
            <a:endParaRPr lang="en-AU" sz="2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7" y="1781173"/>
            <a:ext cx="2276274" cy="1981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07" y="3971925"/>
            <a:ext cx="2285004" cy="218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40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42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1" y="1814230"/>
            <a:ext cx="8915811" cy="5043770"/>
          </a:xfrm>
          <a:prstGeom prst="rect">
            <a:avLst/>
          </a:prstGeom>
          <a:noFill/>
        </p:spPr>
      </p:pic>
      <p:sp>
        <p:nvSpPr>
          <p:cNvPr id="5" name="AutoShape 2" descr="Image result for fis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209265"/>
            <a:ext cx="2567083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09265"/>
            <a:ext cx="2681288" cy="16049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44" y="209265"/>
            <a:ext cx="2655656" cy="160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8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521" y="575691"/>
            <a:ext cx="7290054" cy="1499616"/>
          </a:xfrm>
        </p:spPr>
        <p:txBody>
          <a:bodyPr/>
          <a:lstStyle/>
          <a:p>
            <a:r>
              <a:rPr lang="en-AU" dirty="0" smtClean="0"/>
              <a:t>arteries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4449" y="1810544"/>
            <a:ext cx="5495926" cy="440055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 Arteries </a:t>
            </a:r>
            <a:r>
              <a:rPr lang="en-AU" dirty="0"/>
              <a:t>carry oxygenated blood away from the heart to the tissues in the body. The exception to this are the pulmonary arteries, which carry blood to the lungs for oxygenation.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 Arteries </a:t>
            </a:r>
            <a:r>
              <a:rPr lang="en-AU" dirty="0"/>
              <a:t>have a higher blood pressure than other parts of the circulatory system. It is highest when the heart contracts and lowest when heart relaxes. The variation in pressure produces a pulse.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 The walls of arteries are thick an muscular because they must withstand a much higher blood pressure than veins.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</a:t>
            </a:r>
            <a:r>
              <a:rPr lang="en-AU" dirty="0" smtClean="0"/>
              <a:t>Arteries do not have valves as the blood pressure is very high and backflow is not an issue in this part of the circulatory system.</a:t>
            </a:r>
            <a:endParaRPr lang="en-AU" dirty="0"/>
          </a:p>
        </p:txBody>
      </p:sp>
      <p:pic>
        <p:nvPicPr>
          <p:cNvPr id="6146" name="Picture 2" descr="Image result for artery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05" y="1970865"/>
            <a:ext cx="2933612" cy="182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9189" y="1970865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Structure of an Artery</a:t>
            </a:r>
            <a:endParaRPr lang="en-AU" sz="1400" dirty="0"/>
          </a:p>
        </p:txBody>
      </p:sp>
      <p:sp>
        <p:nvSpPr>
          <p:cNvPr id="4" name="AutoShape 4" descr="Image result for artery heart dise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791728"/>
            <a:ext cx="2166124" cy="197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9189" y="5763479"/>
            <a:ext cx="29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/>
              <a:t>Plaque build up (fat, cholesterol and calcium) in the coronary artery causes heart disease and is the leading cause of death in Australia. 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17606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veins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819274"/>
            <a:ext cx="4848224" cy="46005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 Veins </a:t>
            </a:r>
            <a:r>
              <a:rPr lang="en-AU" dirty="0"/>
              <a:t>are blood vessels that carry blood toward the heart. </a:t>
            </a:r>
            <a:endParaRPr lang="en-A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 Most </a:t>
            </a:r>
            <a:r>
              <a:rPr lang="en-AU" dirty="0"/>
              <a:t>veins carry deoxygenated blood from the tissues back to the heart; exceptions are the pulmonary and umbilical veins, both of which carry oxygenated blood to the heart.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 Veins </a:t>
            </a:r>
            <a:r>
              <a:rPr lang="en-AU" dirty="0"/>
              <a:t>are less muscular than </a:t>
            </a:r>
            <a:r>
              <a:rPr lang="en-AU" dirty="0" smtClean="0"/>
              <a:t>arteries because they do not have to withstand high blood pressure </a:t>
            </a:r>
            <a:r>
              <a:rPr lang="en-AU" dirty="0"/>
              <a:t>and </a:t>
            </a:r>
            <a:r>
              <a:rPr lang="en-AU" dirty="0" smtClean="0"/>
              <a:t>they are </a:t>
            </a:r>
            <a:r>
              <a:rPr lang="en-AU" dirty="0"/>
              <a:t>often closer to the </a:t>
            </a:r>
            <a:r>
              <a:rPr lang="en-AU" dirty="0" smtClean="0"/>
              <a:t>skin than arteries.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 Lower blood pressure often results in backwards blood flow through veins. There </a:t>
            </a:r>
            <a:r>
              <a:rPr lang="en-AU" dirty="0"/>
              <a:t>are valves in most veins to prevent backflow of blood.</a:t>
            </a:r>
          </a:p>
          <a:p>
            <a:endParaRPr lang="en-A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581400"/>
            <a:ext cx="2291518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848350" y="5572125"/>
            <a:ext cx="28479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1400" dirty="0" smtClean="0"/>
              <a:t>Valves </a:t>
            </a:r>
            <a:r>
              <a:rPr lang="en-AU" altLang="en-US" sz="1400" dirty="0"/>
              <a:t>in veins help blood to flow in the right direction and this, along with muscle movements, help blood return to the heart.</a:t>
            </a:r>
          </a:p>
        </p:txBody>
      </p:sp>
      <p:pic>
        <p:nvPicPr>
          <p:cNvPr id="5125" name="Picture 5" descr="Image result for vei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201" y="1628775"/>
            <a:ext cx="3470716" cy="215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80585" y="1781175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Structure of a Vein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71597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Arterioles and venules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699" y="2295524"/>
            <a:ext cx="398145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Arteries</a:t>
            </a:r>
            <a:r>
              <a:rPr lang="en-AU" dirty="0"/>
              <a:t> transport blood away from the heart and branch into smaller </a:t>
            </a:r>
            <a:r>
              <a:rPr lang="en-AU" dirty="0" smtClean="0"/>
              <a:t>vessels, forming</a:t>
            </a:r>
            <a:r>
              <a:rPr lang="en-AU" dirty="0"/>
              <a:t> arterioles</a:t>
            </a:r>
            <a:r>
              <a:rPr lang="en-AU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altLang="en-US" dirty="0"/>
              <a:t> </a:t>
            </a:r>
            <a:r>
              <a:rPr lang="en-AU" dirty="0"/>
              <a:t>Capillaries lead back to small vessels known as venules that flow into the larger veins and eventually back to the heart.</a:t>
            </a:r>
            <a:endParaRPr lang="en-AU" alt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AU" altLang="en-US" dirty="0" smtClean="0"/>
              <a:t>Arterioles and venules act as intermediate connections between arteries and veins to the capillaries</a:t>
            </a:r>
            <a:r>
              <a:rPr lang="en-AU" altLang="en-US" dirty="0"/>
              <a:t>.</a:t>
            </a:r>
          </a:p>
          <a:p>
            <a:endParaRPr lang="en-A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251" y="1957387"/>
            <a:ext cx="2885318" cy="2581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9" y="4856174"/>
            <a:ext cx="2843211" cy="16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5661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Capillaries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96" y="2228850"/>
            <a:ext cx="4337304" cy="4152900"/>
          </a:xfrm>
        </p:spPr>
        <p:txBody>
          <a:bodyPr>
            <a:normAutofit fontScale="4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4000" dirty="0"/>
              <a:t>The capillaries are the smallest of the blood vessels with a width of a single cell in diameter to aid in the fast and easy diffusion of gases, sugars and nutrients to surrounding tissues. </a:t>
            </a:r>
            <a:endParaRPr lang="en-AU" sz="4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AU" sz="4000" dirty="0" smtClean="0"/>
              <a:t> Capillaries </a:t>
            </a:r>
            <a:r>
              <a:rPr lang="en-AU" sz="4000" dirty="0"/>
              <a:t>provide a large surface area for the exchange of gases and nutrients</a:t>
            </a:r>
            <a:r>
              <a:rPr lang="en-AU" sz="4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4000" dirty="0" smtClean="0"/>
              <a:t>Diffusion across capillaries is diverse: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4000" dirty="0" smtClean="0"/>
              <a:t>In </a:t>
            </a:r>
            <a:r>
              <a:rPr lang="en-AU" sz="4000" dirty="0"/>
              <a:t>the lungs: carbon dioxide is exchanged for oxygen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4000" dirty="0"/>
              <a:t>In the tissues: oxygen, carbon dioxide, nutrients, and wastes are exchanged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4000" dirty="0"/>
              <a:t>In the kidneys: wastes are released to be eliminated from the body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4000" dirty="0"/>
              <a:t>In the intestine: nutrients are picked up, and wastes released</a:t>
            </a:r>
          </a:p>
          <a:p>
            <a:endParaRPr lang="en-AU" dirty="0"/>
          </a:p>
        </p:txBody>
      </p:sp>
      <p:pic>
        <p:nvPicPr>
          <p:cNvPr id="4" name="Picture 2" descr="capill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629" y="2247900"/>
            <a:ext cx="3350400" cy="181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629" y="4143374"/>
            <a:ext cx="3340933" cy="1679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433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1574</TotalTime>
  <Words>997</Words>
  <Application>Microsoft Office PowerPoint</Application>
  <PresentationFormat>On-screen Show (4:3)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Gill Sans MT</vt:lpstr>
      <vt:lpstr>Tw Cen MT</vt:lpstr>
      <vt:lpstr>Tw Cen MT Condensed</vt:lpstr>
      <vt:lpstr>Wingdings</vt:lpstr>
      <vt:lpstr>Wingdings 2</vt:lpstr>
      <vt:lpstr>Wingdings 3</vt:lpstr>
      <vt:lpstr>Integral</vt:lpstr>
      <vt:lpstr>The circulatory system</vt:lpstr>
      <vt:lpstr>The role of the circulatory system</vt:lpstr>
      <vt:lpstr>The mammalian heart</vt:lpstr>
      <vt:lpstr>Chambers of The heart</vt:lpstr>
      <vt:lpstr>PowerPoint Presentation</vt:lpstr>
      <vt:lpstr>arteries</vt:lpstr>
      <vt:lpstr>veins</vt:lpstr>
      <vt:lpstr>Arterioles and venules</vt:lpstr>
      <vt:lpstr>Capillaries </vt:lpstr>
      <vt:lpstr>Contents of blood</vt:lpstr>
      <vt:lpstr>Check for understanding</vt:lpstr>
      <vt:lpstr>Check for understanding</vt:lpstr>
    </vt:vector>
  </TitlesOfParts>
  <Company>Queensland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Enzyme experiment</dc:title>
  <dc:creator>MILLERS, Caitlin (cgmil0)</dc:creator>
  <cp:lastModifiedBy>MILLERS, Caitlin (cgmil0)</cp:lastModifiedBy>
  <cp:revision>24</cp:revision>
  <dcterms:created xsi:type="dcterms:W3CDTF">2019-02-25T22:06:27Z</dcterms:created>
  <dcterms:modified xsi:type="dcterms:W3CDTF">2019-04-04T22:23:21Z</dcterms:modified>
</cp:coreProperties>
</file>