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6" r:id="rId2"/>
    <p:sldId id="257" r:id="rId3"/>
    <p:sldId id="259" r:id="rId4"/>
    <p:sldId id="277" r:id="rId5"/>
    <p:sldId id="265" r:id="rId6"/>
    <p:sldId id="260" r:id="rId7"/>
    <p:sldId id="278" r:id="rId8"/>
    <p:sldId id="261" r:id="rId9"/>
    <p:sldId id="275" r:id="rId10"/>
    <p:sldId id="263" r:id="rId11"/>
    <p:sldId id="264" r:id="rId12"/>
    <p:sldId id="266" r:id="rId13"/>
    <p:sldId id="267" r:id="rId14"/>
    <p:sldId id="276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FCCAE-29E3-4A81-B710-607FB0D1F04B}" type="datetimeFigureOut">
              <a:rPr lang="en-AU" smtClean="0"/>
              <a:t>27/02/2019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44430-2422-437A-BC53-C69ED49EED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589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EB1314-DA5D-4776-B760-AA25E0C7FE8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389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3157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1D9B73-81A2-4677-8FB7-A1BA886383EF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0413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2100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2F95B2-1980-4841-A2C4-DCDF2553EAC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0515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2459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60A463-CC16-48D4-B235-42D69146D05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061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1323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16F1F-3F7B-4F67-8EC8-C53D257F1AD2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072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5555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75E2DE-F4E2-455A-80BF-A5DCBE731C7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000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9827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EE4328-8F5F-41BE-BEF0-98B32A1824D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49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8191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07CA33-D4CB-4499-9E40-A7F0D50F3AF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593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7885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52F023-CC0E-4395-83B4-5A4BEE0C016F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79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2658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1F459E-A266-4718-A852-EE90BFF265B0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990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2320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EF833F-D6D2-4626-88E7-D079A0D59D2F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0105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9818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B455D-2A52-440D-BF34-E3694F104D31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0208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2526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141AE0-0BEA-4C71-B801-499ABF879FFF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0310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0749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35AA722-8D04-4409-81CB-04A5FDA55FE9}" type="datetimeFigureOut">
              <a:rPr lang="en-AU" smtClean="0"/>
              <a:t>27/02/2019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968BC-CF8B-4924-A69B-97CE7C327167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155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A722-8D04-4409-81CB-04A5FDA55FE9}" type="datetimeFigureOut">
              <a:rPr lang="en-AU" smtClean="0"/>
              <a:t>27/02/2019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968BC-CF8B-4924-A69B-97CE7C3271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686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A722-8D04-4409-81CB-04A5FDA55FE9}" type="datetimeFigureOut">
              <a:rPr lang="en-AU" smtClean="0"/>
              <a:t>27/02/2019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968BC-CF8B-4924-A69B-97CE7C327167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39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A722-8D04-4409-81CB-04A5FDA55FE9}" type="datetimeFigureOut">
              <a:rPr lang="en-AU" smtClean="0"/>
              <a:t>27/02/2019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968BC-CF8B-4924-A69B-97CE7C3271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264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A722-8D04-4409-81CB-04A5FDA55FE9}" type="datetimeFigureOut">
              <a:rPr lang="en-AU" smtClean="0"/>
              <a:t>27/02/2019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968BC-CF8B-4924-A69B-97CE7C327167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84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A722-8D04-4409-81CB-04A5FDA55FE9}" type="datetimeFigureOut">
              <a:rPr lang="en-AU" smtClean="0"/>
              <a:t>27/02/2019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968BC-CF8B-4924-A69B-97CE7C3271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374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A722-8D04-4409-81CB-04A5FDA55FE9}" type="datetimeFigureOut">
              <a:rPr lang="en-AU" smtClean="0"/>
              <a:t>27/02/2019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968BC-CF8B-4924-A69B-97CE7C3271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747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A722-8D04-4409-81CB-04A5FDA55FE9}" type="datetimeFigureOut">
              <a:rPr lang="en-AU" smtClean="0"/>
              <a:t>27/02/2019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968BC-CF8B-4924-A69B-97CE7C3271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764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A722-8D04-4409-81CB-04A5FDA55FE9}" type="datetimeFigureOut">
              <a:rPr lang="en-AU" smtClean="0"/>
              <a:t>27/02/2019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968BC-CF8B-4924-A69B-97CE7C3271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653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A722-8D04-4409-81CB-04A5FDA55FE9}" type="datetimeFigureOut">
              <a:rPr lang="en-AU" smtClean="0"/>
              <a:t>27/02/2019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968BC-CF8B-4924-A69B-97CE7C3271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720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A722-8D04-4409-81CB-04A5FDA55FE9}" type="datetimeFigureOut">
              <a:rPr lang="en-AU" smtClean="0"/>
              <a:t>27/02/2019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968BC-CF8B-4924-A69B-97CE7C327167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87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35AA722-8D04-4409-81CB-04A5FDA55FE9}" type="datetimeFigureOut">
              <a:rPr lang="en-AU" smtClean="0"/>
              <a:t>27/02/2019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4E968BC-CF8B-4924-A69B-97CE7C327167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64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Enzymes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Year 11 Biology</a:t>
            </a:r>
          </a:p>
          <a:p>
            <a:r>
              <a:rPr lang="en-AU" dirty="0" smtClean="0"/>
              <a:t>Bremer SHS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2319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1"/>
          <p:cNvSpPr>
            <a:spLocks noGrp="1" noChangeArrowheads="1"/>
          </p:cNvSpPr>
          <p:nvPr>
            <p:ph type="title"/>
          </p:nvPr>
        </p:nvSpPr>
        <p:spPr>
          <a:xfrm>
            <a:off x="767668" y="863065"/>
            <a:ext cx="9188648" cy="830461"/>
          </a:xfrm>
          <a:ln/>
        </p:spPr>
        <p:txBody>
          <a:bodyPr anchor="b"/>
          <a:lstStyle/>
          <a:p>
            <a:pPr>
              <a:tabLst>
                <a:tab pos="669703" algn="l"/>
              </a:tabLst>
            </a:pPr>
            <a:r>
              <a:rPr lang="en-US" altLang="en-US" dirty="0"/>
              <a:t>Lock and Key Model</a:t>
            </a:r>
          </a:p>
        </p:txBody>
      </p:sp>
      <p:sp>
        <p:nvSpPr>
          <p:cNvPr id="128002" name="Rectangle 2"/>
          <p:cNvSpPr>
            <a:spLocks noGrp="1" noChangeArrowheads="1"/>
          </p:cNvSpPr>
          <p:nvPr>
            <p:ph idx="1"/>
          </p:nvPr>
        </p:nvSpPr>
        <p:spPr>
          <a:xfrm>
            <a:off x="622504" y="1989072"/>
            <a:ext cx="7933995" cy="982266"/>
          </a:xfrm>
          <a:ln/>
        </p:spPr>
        <p:txBody>
          <a:bodyPr>
            <a:normAutofit/>
          </a:bodyPr>
          <a:lstStyle/>
          <a:p>
            <a:pPr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SzPct val="130000"/>
              <a:buFont typeface="Arial" panose="020B0604020202020204" pitchFamily="34" charset="0"/>
              <a:buChar char="•"/>
              <a:tabLst>
                <a:tab pos="721047" algn="l"/>
              </a:tabLst>
            </a:pPr>
            <a:r>
              <a:rPr lang="en-US" altLang="en-US" sz="2400" dirty="0" smtClean="0"/>
              <a:t> The </a:t>
            </a:r>
            <a:r>
              <a:rPr lang="en-US" altLang="en-US" sz="2400" dirty="0"/>
              <a:t>lock and key model of enzyme action, proposed earlier this century, proposed that the substrate was simply drawn into a closely matching cleft on the enzyme molecule.</a:t>
            </a:r>
            <a:r>
              <a:rPr lang="en-US" altLang="en-US" sz="1800" dirty="0"/>
              <a:t> </a:t>
            </a:r>
          </a:p>
        </p:txBody>
      </p:sp>
      <p:grpSp>
        <p:nvGrpSpPr>
          <p:cNvPr id="128005" name="Group 5"/>
          <p:cNvGrpSpPr>
            <a:grpSpLocks/>
          </p:cNvGrpSpPr>
          <p:nvPr/>
        </p:nvGrpSpPr>
        <p:grpSpPr bwMode="auto">
          <a:xfrm>
            <a:off x="209349" y="3171139"/>
            <a:ext cx="2914426" cy="3309565"/>
            <a:chOff x="0" y="0"/>
            <a:chExt cx="2610" cy="2965"/>
          </a:xfrm>
        </p:grpSpPr>
        <p:pic>
          <p:nvPicPr>
            <p:cNvPr id="12800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" y="382"/>
              <a:ext cx="3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28007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0" y="53"/>
              <a:ext cx="1320" cy="1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28008" name="Rectangle 8"/>
            <p:cNvSpPr>
              <a:spLocks/>
            </p:cNvSpPr>
            <p:nvPr/>
          </p:nvSpPr>
          <p:spPr bwMode="auto">
            <a:xfrm>
              <a:off x="1530" y="0"/>
              <a:ext cx="86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r>
                <a:rPr lang="en-US" altLang="en-US" sz="1547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Substrate</a:t>
              </a:r>
            </a:p>
          </p:txBody>
        </p:sp>
        <p:sp>
          <p:nvSpPr>
            <p:cNvPr id="128009" name="AutoShape 9"/>
            <p:cNvSpPr>
              <a:spLocks/>
            </p:cNvSpPr>
            <p:nvPr/>
          </p:nvSpPr>
          <p:spPr bwMode="auto">
            <a:xfrm>
              <a:off x="1555" y="1213"/>
              <a:ext cx="416" cy="408"/>
            </a:xfrm>
            <a:custGeom>
              <a:avLst/>
              <a:gdLst/>
              <a:ahLst/>
              <a:cxnLst/>
              <a:rect l="0" t="0" r="r" b="b"/>
              <a:pathLst>
                <a:path w="16025" h="21600">
                  <a:moveTo>
                    <a:pt x="16025" y="0"/>
                  </a:moveTo>
                  <a:cubicBezTo>
                    <a:pt x="-1327" y="6514"/>
                    <a:pt x="20273" y="14678"/>
                    <a:pt x="0" y="21600"/>
                  </a:cubicBezTo>
                </a:path>
              </a:pathLst>
            </a:custGeom>
            <a:noFill/>
            <a:ln w="76200">
              <a:solidFill>
                <a:srgbClr val="FF0017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 sz="1266"/>
            </a:p>
          </p:txBody>
        </p:sp>
        <p:sp>
          <p:nvSpPr>
            <p:cNvPr id="128010" name="Line 10"/>
            <p:cNvSpPr>
              <a:spLocks noChangeShapeType="1"/>
            </p:cNvSpPr>
            <p:nvPr/>
          </p:nvSpPr>
          <p:spPr bwMode="auto">
            <a:xfrm rot="10800000" flipH="1">
              <a:off x="1948" y="223"/>
              <a:ext cx="0" cy="549"/>
            </a:xfrm>
            <a:prstGeom prst="line">
              <a:avLst/>
            </a:prstGeom>
            <a:noFill/>
            <a:ln w="38100">
              <a:solidFill>
                <a:srgbClr val="FF0017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 sz="1266"/>
            </a:p>
          </p:txBody>
        </p:sp>
        <p:pic>
          <p:nvPicPr>
            <p:cNvPr id="128011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24"/>
              <a:ext cx="2022" cy="1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28012" name="Rectangle 12"/>
            <p:cNvSpPr>
              <a:spLocks/>
            </p:cNvSpPr>
            <p:nvPr/>
          </p:nvSpPr>
          <p:spPr bwMode="auto">
            <a:xfrm>
              <a:off x="370" y="2752"/>
              <a:ext cx="74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r>
                <a:rPr lang="en-US" altLang="en-US" sz="1547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Enzyme</a:t>
              </a:r>
            </a:p>
          </p:txBody>
        </p:sp>
        <p:sp>
          <p:nvSpPr>
            <p:cNvPr id="128013" name="Line 13"/>
            <p:cNvSpPr>
              <a:spLocks noChangeShapeType="1"/>
            </p:cNvSpPr>
            <p:nvPr/>
          </p:nvSpPr>
          <p:spPr bwMode="auto">
            <a:xfrm>
              <a:off x="756" y="2179"/>
              <a:ext cx="0" cy="549"/>
            </a:xfrm>
            <a:prstGeom prst="line">
              <a:avLst/>
            </a:prstGeom>
            <a:noFill/>
            <a:ln w="38100">
              <a:solidFill>
                <a:srgbClr val="FF0017"/>
              </a:solidFill>
              <a:round/>
              <a:headEnd type="oval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 sz="1266"/>
            </a:p>
          </p:txBody>
        </p:sp>
      </p:grpSp>
      <p:grpSp>
        <p:nvGrpSpPr>
          <p:cNvPr id="128014" name="Group 14"/>
          <p:cNvGrpSpPr>
            <a:grpSpLocks/>
          </p:cNvGrpSpPr>
          <p:nvPr/>
        </p:nvGrpSpPr>
        <p:grpSpPr bwMode="auto">
          <a:xfrm>
            <a:off x="3265911" y="3562429"/>
            <a:ext cx="2625328" cy="2263676"/>
            <a:chOff x="0" y="0"/>
            <a:chExt cx="2351" cy="2028"/>
          </a:xfrm>
        </p:grpSpPr>
        <p:pic>
          <p:nvPicPr>
            <p:cNvPr id="128015" name="Picture 1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" y="0"/>
              <a:ext cx="3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28016" name="Picture 1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56"/>
              <a:ext cx="2022" cy="1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28017" name="Picture 1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62250">
              <a:off x="762" y="239"/>
              <a:ext cx="1347" cy="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28018" name="Line 18"/>
            <p:cNvSpPr>
              <a:spLocks noChangeShapeType="1"/>
            </p:cNvSpPr>
            <p:nvPr/>
          </p:nvSpPr>
          <p:spPr bwMode="auto">
            <a:xfrm>
              <a:off x="1303" y="1125"/>
              <a:ext cx="379" cy="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 sz="1266"/>
            </a:p>
          </p:txBody>
        </p:sp>
      </p:grpSp>
      <p:grpSp>
        <p:nvGrpSpPr>
          <p:cNvPr id="128019" name="Group 19"/>
          <p:cNvGrpSpPr>
            <a:grpSpLocks/>
          </p:cNvGrpSpPr>
          <p:nvPr/>
        </p:nvGrpSpPr>
        <p:grpSpPr bwMode="auto">
          <a:xfrm>
            <a:off x="5665985" y="3080226"/>
            <a:ext cx="3041674" cy="2741414"/>
            <a:chOff x="0" y="0"/>
            <a:chExt cx="2724" cy="2456"/>
          </a:xfrm>
        </p:grpSpPr>
        <p:pic>
          <p:nvPicPr>
            <p:cNvPr id="128020" name="Picture 2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" y="448"/>
              <a:ext cx="3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28021" name="Picture 2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1262250">
              <a:off x="1709" y="1465"/>
              <a:ext cx="752" cy="8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28022" name="Picture 2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062820">
              <a:off x="1867" y="337"/>
              <a:ext cx="857" cy="6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28023" name="Rectangle 23"/>
            <p:cNvSpPr>
              <a:spLocks/>
            </p:cNvSpPr>
            <p:nvPr/>
          </p:nvSpPr>
          <p:spPr bwMode="auto">
            <a:xfrm>
              <a:off x="970" y="0"/>
              <a:ext cx="80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r>
                <a:rPr lang="en-US" altLang="en-US" sz="1547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Products</a:t>
              </a:r>
            </a:p>
          </p:txBody>
        </p:sp>
        <p:sp>
          <p:nvSpPr>
            <p:cNvPr id="128024" name="AutoShape 24"/>
            <p:cNvSpPr>
              <a:spLocks/>
            </p:cNvSpPr>
            <p:nvPr/>
          </p:nvSpPr>
          <p:spPr bwMode="auto">
            <a:xfrm>
              <a:off x="1375" y="242"/>
              <a:ext cx="949" cy="1539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21600" y="3294"/>
                  </a:moveTo>
                  <a:lnTo>
                    <a:pt x="0" y="0"/>
                  </a:lnTo>
                  <a:lnTo>
                    <a:pt x="16261" y="21600"/>
                  </a:lnTo>
                </a:path>
              </a:pathLst>
            </a:custGeom>
            <a:noFill/>
            <a:ln w="38100">
              <a:solidFill>
                <a:srgbClr val="FF0017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 sz="1266"/>
            </a:p>
          </p:txBody>
        </p:sp>
        <p:pic>
          <p:nvPicPr>
            <p:cNvPr id="128025" name="Picture 2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88"/>
              <a:ext cx="2022" cy="1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217063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 build="p" bldLvl="5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1"/>
          <p:cNvSpPr>
            <a:spLocks noGrp="1" noChangeArrowheads="1"/>
          </p:cNvSpPr>
          <p:nvPr>
            <p:ph type="title"/>
          </p:nvPr>
        </p:nvSpPr>
        <p:spPr>
          <a:xfrm>
            <a:off x="780231" y="102545"/>
            <a:ext cx="5384602" cy="1535906"/>
          </a:xfrm>
          <a:ln/>
        </p:spPr>
        <p:txBody>
          <a:bodyPr anchor="b"/>
          <a:lstStyle/>
          <a:p>
            <a:pPr>
              <a:lnSpc>
                <a:spcPct val="89000"/>
              </a:lnSpc>
              <a:tabLst>
                <a:tab pos="669703" algn="l"/>
              </a:tabLst>
            </a:pPr>
            <a:r>
              <a:rPr lang="en-US" altLang="en-US" dirty="0"/>
              <a:t>Induced Fit Model</a:t>
            </a:r>
          </a:p>
        </p:txBody>
      </p:sp>
      <p:sp>
        <p:nvSpPr>
          <p:cNvPr id="129026" name="Rectangle 2"/>
          <p:cNvSpPr>
            <a:spLocks noGrp="1" noChangeArrowheads="1"/>
          </p:cNvSpPr>
          <p:nvPr>
            <p:ph idx="1"/>
          </p:nvPr>
        </p:nvSpPr>
        <p:spPr>
          <a:xfrm>
            <a:off x="594191" y="1994527"/>
            <a:ext cx="4244556" cy="4568794"/>
          </a:xfrm>
          <a:ln/>
        </p:spPr>
        <p:txBody>
          <a:bodyPr>
            <a:noAutofit/>
          </a:bodyPr>
          <a:lstStyle/>
          <a:p>
            <a:pPr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SzPct val="13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721047" algn="l"/>
                <a:tab pos="721047" algn="l"/>
              </a:tabLst>
            </a:pPr>
            <a:r>
              <a:rPr lang="en-US" altLang="en-US" sz="2400" dirty="0"/>
              <a:t>More recent studies have revealed that the process is much more likely to involve an induced fit.</a:t>
            </a:r>
            <a:endParaRPr lang="en-US" altLang="en-US" sz="1600" dirty="0"/>
          </a:p>
          <a:p>
            <a:pPr marL="792482" lvl="1" indent="-310296">
              <a:lnSpc>
                <a:spcPts val="1969"/>
              </a:lnSpc>
              <a:spcBef>
                <a:spcPct val="0"/>
              </a:spcBef>
              <a:spcAft>
                <a:spcPts val="1406"/>
              </a:spcAft>
              <a:buSzPct val="12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721047" algn="l"/>
                <a:tab pos="721047" algn="l"/>
              </a:tabLst>
            </a:pPr>
            <a:r>
              <a:rPr lang="en-US" altLang="en-US" sz="2400" dirty="0"/>
              <a:t>The enzyme or the reactants (substrate) change their shape slightly.</a:t>
            </a:r>
          </a:p>
          <a:p>
            <a:pPr marL="792482" lvl="1" indent="-310296">
              <a:lnSpc>
                <a:spcPts val="1969"/>
              </a:lnSpc>
              <a:spcBef>
                <a:spcPct val="0"/>
              </a:spcBef>
              <a:spcAft>
                <a:spcPts val="1406"/>
              </a:spcAft>
              <a:buSzPct val="12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721047" algn="l"/>
                <a:tab pos="721047" algn="l"/>
              </a:tabLst>
            </a:pPr>
            <a:r>
              <a:rPr lang="en-US" altLang="en-US" sz="2400" dirty="0"/>
              <a:t>The reactants become bound to enzymes by weak chemical bonds.</a:t>
            </a:r>
          </a:p>
          <a:p>
            <a:pPr marL="792482" lvl="1" indent="-310296">
              <a:lnSpc>
                <a:spcPts val="1969"/>
              </a:lnSpc>
              <a:spcBef>
                <a:spcPct val="0"/>
              </a:spcBef>
              <a:spcAft>
                <a:spcPts val="1406"/>
              </a:spcAft>
              <a:buSzPct val="12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721047" algn="l"/>
                <a:tab pos="721047" algn="l"/>
              </a:tabLst>
            </a:pPr>
            <a:r>
              <a:rPr lang="en-US" altLang="en-US" sz="2400" dirty="0"/>
              <a:t>This binding can weaken bonds within the reactants themselves, allowing the reaction to proceed more readily.</a:t>
            </a:r>
            <a:endParaRPr lang="en-US" altLang="en-US" sz="2000" dirty="0"/>
          </a:p>
        </p:txBody>
      </p:sp>
      <p:grpSp>
        <p:nvGrpSpPr>
          <p:cNvPr id="129027" name="Group 3"/>
          <p:cNvGrpSpPr>
            <a:grpSpLocks/>
          </p:cNvGrpSpPr>
          <p:nvPr/>
        </p:nvGrpSpPr>
        <p:grpSpPr bwMode="auto">
          <a:xfrm>
            <a:off x="5006208" y="2652117"/>
            <a:ext cx="3798465" cy="1522512"/>
            <a:chOff x="0" y="0"/>
            <a:chExt cx="3402" cy="1364"/>
          </a:xfrm>
        </p:grpSpPr>
        <p:pic>
          <p:nvPicPr>
            <p:cNvPr id="129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4" y="96"/>
              <a:ext cx="3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2902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" y="334"/>
              <a:ext cx="582" cy="5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25400" dist="12699" dir="54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29030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40000">
              <a:off x="616" y="211"/>
              <a:ext cx="468" cy="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25400" dist="12699" dir="54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29031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" y="0"/>
              <a:ext cx="1480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29032" name="Rectangle 8"/>
            <p:cNvSpPr>
              <a:spLocks/>
            </p:cNvSpPr>
            <p:nvPr/>
          </p:nvSpPr>
          <p:spPr bwMode="auto">
            <a:xfrm>
              <a:off x="1858" y="128"/>
              <a:ext cx="1544" cy="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r>
                <a:rPr lang="en-US" altLang="en-US" sz="1406">
                  <a:solidFill>
                    <a:srgbClr val="2D00F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The enzyme changes shape, forcing the substrate molecules to combine.</a:t>
              </a:r>
            </a:p>
          </p:txBody>
        </p:sp>
        <p:sp>
          <p:nvSpPr>
            <p:cNvPr id="129033" name="AutoShape 9"/>
            <p:cNvSpPr>
              <a:spLocks/>
            </p:cNvSpPr>
            <p:nvPr/>
          </p:nvSpPr>
          <p:spPr bwMode="auto">
            <a:xfrm>
              <a:off x="0" y="32"/>
              <a:ext cx="1419" cy="1332"/>
            </a:xfrm>
            <a:custGeom>
              <a:avLst/>
              <a:gdLst/>
              <a:ahLst/>
              <a:cxnLst/>
              <a:rect l="0" t="0" r="r" b="b"/>
              <a:pathLst>
                <a:path w="21486" h="21370">
                  <a:moveTo>
                    <a:pt x="10936" y="1660"/>
                  </a:moveTo>
                  <a:cubicBezTo>
                    <a:pt x="10602" y="1179"/>
                    <a:pt x="10222" y="402"/>
                    <a:pt x="9725" y="119"/>
                  </a:cubicBezTo>
                  <a:cubicBezTo>
                    <a:pt x="9228" y="-164"/>
                    <a:pt x="8655" y="119"/>
                    <a:pt x="8231" y="119"/>
                  </a:cubicBezTo>
                  <a:cubicBezTo>
                    <a:pt x="7807" y="119"/>
                    <a:pt x="7873" y="-142"/>
                    <a:pt x="7181" y="119"/>
                  </a:cubicBezTo>
                  <a:cubicBezTo>
                    <a:pt x="6489" y="381"/>
                    <a:pt x="5021" y="1210"/>
                    <a:pt x="4153" y="1660"/>
                  </a:cubicBezTo>
                  <a:cubicBezTo>
                    <a:pt x="3285" y="2109"/>
                    <a:pt x="2573" y="2311"/>
                    <a:pt x="1973" y="2815"/>
                  </a:cubicBezTo>
                  <a:cubicBezTo>
                    <a:pt x="1373" y="3319"/>
                    <a:pt x="964" y="4119"/>
                    <a:pt x="640" y="4612"/>
                  </a:cubicBezTo>
                  <a:cubicBezTo>
                    <a:pt x="316" y="5106"/>
                    <a:pt x="127" y="5310"/>
                    <a:pt x="35" y="5768"/>
                  </a:cubicBezTo>
                  <a:cubicBezTo>
                    <a:pt x="-57" y="6225"/>
                    <a:pt x="9" y="6711"/>
                    <a:pt x="111" y="7250"/>
                  </a:cubicBezTo>
                  <a:cubicBezTo>
                    <a:pt x="213" y="7789"/>
                    <a:pt x="311" y="8512"/>
                    <a:pt x="640" y="8977"/>
                  </a:cubicBezTo>
                  <a:cubicBezTo>
                    <a:pt x="970" y="9442"/>
                    <a:pt x="1497" y="9504"/>
                    <a:pt x="1973" y="9875"/>
                  </a:cubicBezTo>
                  <a:cubicBezTo>
                    <a:pt x="2448" y="10247"/>
                    <a:pt x="3120" y="10694"/>
                    <a:pt x="3489" y="11204"/>
                  </a:cubicBezTo>
                  <a:cubicBezTo>
                    <a:pt x="3858" y="11714"/>
                    <a:pt x="4026" y="12184"/>
                    <a:pt x="4122" y="12845"/>
                  </a:cubicBezTo>
                  <a:cubicBezTo>
                    <a:pt x="4218" y="13506"/>
                    <a:pt x="4111" y="14423"/>
                    <a:pt x="4052" y="15083"/>
                  </a:cubicBezTo>
                  <a:cubicBezTo>
                    <a:pt x="3993" y="15744"/>
                    <a:pt x="3746" y="16297"/>
                    <a:pt x="3770" y="16799"/>
                  </a:cubicBezTo>
                  <a:cubicBezTo>
                    <a:pt x="3795" y="17301"/>
                    <a:pt x="3825" y="17686"/>
                    <a:pt x="4193" y="17993"/>
                  </a:cubicBezTo>
                  <a:cubicBezTo>
                    <a:pt x="4561" y="18299"/>
                    <a:pt x="5227" y="18162"/>
                    <a:pt x="5741" y="18440"/>
                  </a:cubicBezTo>
                  <a:cubicBezTo>
                    <a:pt x="6255" y="18719"/>
                    <a:pt x="6471" y="19177"/>
                    <a:pt x="7219" y="19634"/>
                  </a:cubicBezTo>
                  <a:cubicBezTo>
                    <a:pt x="7967" y="20092"/>
                    <a:pt x="9410" y="20910"/>
                    <a:pt x="10209" y="21172"/>
                  </a:cubicBezTo>
                  <a:cubicBezTo>
                    <a:pt x="11008" y="21435"/>
                    <a:pt x="11138" y="21436"/>
                    <a:pt x="11905" y="21172"/>
                  </a:cubicBezTo>
                  <a:cubicBezTo>
                    <a:pt x="12672" y="20909"/>
                    <a:pt x="14143" y="20143"/>
                    <a:pt x="14691" y="19632"/>
                  </a:cubicBezTo>
                  <a:cubicBezTo>
                    <a:pt x="15239" y="19121"/>
                    <a:pt x="14622" y="18786"/>
                    <a:pt x="14933" y="18348"/>
                  </a:cubicBezTo>
                  <a:cubicBezTo>
                    <a:pt x="15244" y="17910"/>
                    <a:pt x="15491" y="17395"/>
                    <a:pt x="16437" y="17172"/>
                  </a:cubicBezTo>
                  <a:cubicBezTo>
                    <a:pt x="17384" y="16949"/>
                    <a:pt x="19442" y="17478"/>
                    <a:pt x="20384" y="17064"/>
                  </a:cubicBezTo>
                  <a:cubicBezTo>
                    <a:pt x="21325" y="16650"/>
                    <a:pt x="21187" y="15736"/>
                    <a:pt x="21353" y="15010"/>
                  </a:cubicBezTo>
                  <a:cubicBezTo>
                    <a:pt x="21519" y="14285"/>
                    <a:pt x="21543" y="13500"/>
                    <a:pt x="21353" y="12828"/>
                  </a:cubicBezTo>
                  <a:cubicBezTo>
                    <a:pt x="21162" y="12156"/>
                    <a:pt x="20828" y="11655"/>
                    <a:pt x="20263" y="11159"/>
                  </a:cubicBezTo>
                  <a:cubicBezTo>
                    <a:pt x="19697" y="10663"/>
                    <a:pt x="18663" y="10110"/>
                    <a:pt x="18056" y="9936"/>
                  </a:cubicBezTo>
                  <a:cubicBezTo>
                    <a:pt x="17449" y="9761"/>
                    <a:pt x="17179" y="9966"/>
                    <a:pt x="16789" y="10159"/>
                  </a:cubicBezTo>
                  <a:cubicBezTo>
                    <a:pt x="16400" y="10353"/>
                    <a:pt x="16144" y="10756"/>
                    <a:pt x="15804" y="11055"/>
                  </a:cubicBezTo>
                  <a:cubicBezTo>
                    <a:pt x="15464" y="11353"/>
                    <a:pt x="15133" y="11746"/>
                    <a:pt x="14749" y="11950"/>
                  </a:cubicBezTo>
                  <a:cubicBezTo>
                    <a:pt x="14364" y="12154"/>
                    <a:pt x="14026" y="12211"/>
                    <a:pt x="13552" y="12248"/>
                  </a:cubicBezTo>
                  <a:cubicBezTo>
                    <a:pt x="13079" y="12286"/>
                    <a:pt x="12400" y="12421"/>
                    <a:pt x="11934" y="12174"/>
                  </a:cubicBezTo>
                  <a:cubicBezTo>
                    <a:pt x="11468" y="11927"/>
                    <a:pt x="11235" y="11441"/>
                    <a:pt x="11019" y="10906"/>
                  </a:cubicBezTo>
                  <a:cubicBezTo>
                    <a:pt x="10802" y="10370"/>
                    <a:pt x="10868" y="9643"/>
                    <a:pt x="10667" y="9040"/>
                  </a:cubicBezTo>
                  <a:cubicBezTo>
                    <a:pt x="10466" y="8438"/>
                    <a:pt x="9795" y="7950"/>
                    <a:pt x="9822" y="7325"/>
                  </a:cubicBezTo>
                  <a:cubicBezTo>
                    <a:pt x="9850" y="6699"/>
                    <a:pt x="10479" y="6405"/>
                    <a:pt x="10808" y="5832"/>
                  </a:cubicBezTo>
                  <a:cubicBezTo>
                    <a:pt x="11137" y="5260"/>
                    <a:pt x="11635" y="4382"/>
                    <a:pt x="11793" y="3893"/>
                  </a:cubicBezTo>
                  <a:cubicBezTo>
                    <a:pt x="11951" y="3404"/>
                    <a:pt x="11869" y="3380"/>
                    <a:pt x="11723" y="2998"/>
                  </a:cubicBezTo>
                  <a:cubicBezTo>
                    <a:pt x="11576" y="2615"/>
                    <a:pt x="11270" y="2140"/>
                    <a:pt x="10936" y="1660"/>
                  </a:cubicBezTo>
                  <a:close/>
                  <a:moveTo>
                    <a:pt x="10936" y="1660"/>
                  </a:moveTo>
                </a:path>
              </a:pathLst>
            </a:custGeom>
            <a:noFill/>
            <a:ln w="50800">
              <a:solidFill>
                <a:srgbClr val="FF0017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 sz="1266"/>
            </a:p>
          </p:txBody>
        </p:sp>
      </p:grpSp>
      <p:grpSp>
        <p:nvGrpSpPr>
          <p:cNvPr id="129034" name="Group 10"/>
          <p:cNvGrpSpPr>
            <a:grpSpLocks/>
          </p:cNvGrpSpPr>
          <p:nvPr/>
        </p:nvGrpSpPr>
        <p:grpSpPr bwMode="auto">
          <a:xfrm>
            <a:off x="4822031" y="208733"/>
            <a:ext cx="3839766" cy="1943323"/>
            <a:chOff x="0" y="0"/>
            <a:chExt cx="3440" cy="1741"/>
          </a:xfrm>
        </p:grpSpPr>
        <p:pic>
          <p:nvPicPr>
            <p:cNvPr id="129035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0" y="938"/>
              <a:ext cx="3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29036" name="Picture 1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35"/>
              <a:ext cx="1626" cy="1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54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29037" name="Rectangle 13"/>
            <p:cNvSpPr>
              <a:spLocks/>
            </p:cNvSpPr>
            <p:nvPr/>
          </p:nvSpPr>
          <p:spPr bwMode="auto">
            <a:xfrm>
              <a:off x="2024" y="988"/>
              <a:ext cx="1416" cy="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r>
                <a:rPr lang="en-US" altLang="en-US" sz="1406" dirty="0">
                  <a:solidFill>
                    <a:srgbClr val="2D00F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Two substrate molecules are drawn into the cleft of the enzyme.</a:t>
              </a:r>
            </a:p>
          </p:txBody>
        </p:sp>
        <p:sp>
          <p:nvSpPr>
            <p:cNvPr id="129038" name="AutoShape 14"/>
            <p:cNvSpPr>
              <a:spLocks/>
            </p:cNvSpPr>
            <p:nvPr/>
          </p:nvSpPr>
          <p:spPr bwMode="auto">
            <a:xfrm>
              <a:off x="1176" y="583"/>
              <a:ext cx="280" cy="240"/>
            </a:xfrm>
            <a:custGeom>
              <a:avLst/>
              <a:gdLst/>
              <a:ahLst/>
              <a:cxnLst/>
              <a:rect l="0" t="0" r="r" b="b"/>
              <a:pathLst>
                <a:path w="21600" h="19829">
                  <a:moveTo>
                    <a:pt x="21600" y="0"/>
                  </a:moveTo>
                  <a:cubicBezTo>
                    <a:pt x="18000" y="3304"/>
                    <a:pt x="6000" y="-1771"/>
                    <a:pt x="0" y="19829"/>
                  </a:cubicBezTo>
                </a:path>
              </a:pathLst>
            </a:custGeom>
            <a:noFill/>
            <a:ln w="50800">
              <a:solidFill>
                <a:srgbClr val="2D00FA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 sz="1266"/>
            </a:p>
          </p:txBody>
        </p:sp>
        <p:sp>
          <p:nvSpPr>
            <p:cNvPr id="129039" name="AutoShape 15"/>
            <p:cNvSpPr>
              <a:spLocks/>
            </p:cNvSpPr>
            <p:nvPr/>
          </p:nvSpPr>
          <p:spPr bwMode="auto">
            <a:xfrm rot="5136076" flipH="1">
              <a:off x="878" y="401"/>
              <a:ext cx="360" cy="248"/>
            </a:xfrm>
            <a:custGeom>
              <a:avLst/>
              <a:gdLst/>
              <a:ahLst/>
              <a:cxnLst/>
              <a:rect l="0" t="0" r="r" b="b"/>
              <a:pathLst>
                <a:path w="21600" h="19829">
                  <a:moveTo>
                    <a:pt x="21600" y="0"/>
                  </a:moveTo>
                  <a:cubicBezTo>
                    <a:pt x="18000" y="3304"/>
                    <a:pt x="6000" y="-1771"/>
                    <a:pt x="0" y="19829"/>
                  </a:cubicBezTo>
                </a:path>
              </a:pathLst>
            </a:custGeom>
            <a:noFill/>
            <a:ln w="50800">
              <a:solidFill>
                <a:srgbClr val="2D00FA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 sz="1266"/>
            </a:p>
          </p:txBody>
        </p:sp>
        <p:pic>
          <p:nvPicPr>
            <p:cNvPr id="129040" name="Picture 1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40000">
              <a:off x="998" y="15"/>
              <a:ext cx="468" cy="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129041" name="Picture 1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3" y="170"/>
              <a:ext cx="582" cy="5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129042" name="Group 18"/>
          <p:cNvGrpSpPr>
            <a:grpSpLocks/>
          </p:cNvGrpSpPr>
          <p:nvPr/>
        </p:nvGrpSpPr>
        <p:grpSpPr bwMode="auto">
          <a:xfrm>
            <a:off x="4934770" y="4137795"/>
            <a:ext cx="3869903" cy="2425526"/>
            <a:chOff x="0" y="0"/>
            <a:chExt cx="3466" cy="2172"/>
          </a:xfrm>
        </p:grpSpPr>
        <p:pic>
          <p:nvPicPr>
            <p:cNvPr id="129043" name="Picture 19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8" y="844"/>
              <a:ext cx="3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29044" name="Picture 2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" y="591"/>
              <a:ext cx="1626" cy="1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54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29045" name="AutoShape 21"/>
            <p:cNvSpPr>
              <a:spLocks/>
            </p:cNvSpPr>
            <p:nvPr/>
          </p:nvSpPr>
          <p:spPr bwMode="auto">
            <a:xfrm>
              <a:off x="0" y="556"/>
              <a:ext cx="1596" cy="1411"/>
            </a:xfrm>
            <a:custGeom>
              <a:avLst/>
              <a:gdLst/>
              <a:ahLst/>
              <a:cxnLst/>
              <a:rect l="0" t="0" r="r" b="b"/>
              <a:pathLst>
                <a:path w="21204" h="21462">
                  <a:moveTo>
                    <a:pt x="10239" y="0"/>
                  </a:moveTo>
                  <a:cubicBezTo>
                    <a:pt x="9350" y="0"/>
                    <a:pt x="8451" y="751"/>
                    <a:pt x="7476" y="1217"/>
                  </a:cubicBezTo>
                  <a:cubicBezTo>
                    <a:pt x="6502" y="1684"/>
                    <a:pt x="5299" y="2272"/>
                    <a:pt x="4394" y="2800"/>
                  </a:cubicBezTo>
                  <a:cubicBezTo>
                    <a:pt x="3489" y="3328"/>
                    <a:pt x="2764" y="3866"/>
                    <a:pt x="2056" y="4382"/>
                  </a:cubicBezTo>
                  <a:cubicBezTo>
                    <a:pt x="1348" y="4899"/>
                    <a:pt x="495" y="5296"/>
                    <a:pt x="148" y="5896"/>
                  </a:cubicBezTo>
                  <a:cubicBezTo>
                    <a:pt x="-198" y="6496"/>
                    <a:pt x="122" y="6949"/>
                    <a:pt x="227" y="7551"/>
                  </a:cubicBezTo>
                  <a:cubicBezTo>
                    <a:pt x="332" y="8154"/>
                    <a:pt x="434" y="8960"/>
                    <a:pt x="774" y="9480"/>
                  </a:cubicBezTo>
                  <a:cubicBezTo>
                    <a:pt x="1115" y="9999"/>
                    <a:pt x="1660" y="10068"/>
                    <a:pt x="2152" y="10483"/>
                  </a:cubicBezTo>
                  <a:cubicBezTo>
                    <a:pt x="2644" y="10898"/>
                    <a:pt x="3337" y="11396"/>
                    <a:pt x="3719" y="11966"/>
                  </a:cubicBezTo>
                  <a:cubicBezTo>
                    <a:pt x="4101" y="12536"/>
                    <a:pt x="4275" y="13061"/>
                    <a:pt x="4374" y="13799"/>
                  </a:cubicBezTo>
                  <a:cubicBezTo>
                    <a:pt x="4473" y="14537"/>
                    <a:pt x="4362" y="15560"/>
                    <a:pt x="4301" y="16297"/>
                  </a:cubicBezTo>
                  <a:cubicBezTo>
                    <a:pt x="4240" y="17035"/>
                    <a:pt x="3985" y="17652"/>
                    <a:pt x="4010" y="18213"/>
                  </a:cubicBezTo>
                  <a:cubicBezTo>
                    <a:pt x="4035" y="18774"/>
                    <a:pt x="4066" y="19204"/>
                    <a:pt x="4447" y="19546"/>
                  </a:cubicBezTo>
                  <a:cubicBezTo>
                    <a:pt x="4827" y="19888"/>
                    <a:pt x="5516" y="19734"/>
                    <a:pt x="6047" y="20046"/>
                  </a:cubicBezTo>
                  <a:cubicBezTo>
                    <a:pt x="6578" y="20357"/>
                    <a:pt x="6836" y="21157"/>
                    <a:pt x="7575" y="21378"/>
                  </a:cubicBezTo>
                  <a:cubicBezTo>
                    <a:pt x="8314" y="21600"/>
                    <a:pt x="9441" y="21315"/>
                    <a:pt x="10239" y="21303"/>
                  </a:cubicBezTo>
                  <a:cubicBezTo>
                    <a:pt x="11038" y="21290"/>
                    <a:pt x="11697" y="21537"/>
                    <a:pt x="12365" y="21303"/>
                  </a:cubicBezTo>
                  <a:cubicBezTo>
                    <a:pt x="13033" y="21069"/>
                    <a:pt x="13564" y="20497"/>
                    <a:pt x="14065" y="19964"/>
                  </a:cubicBezTo>
                  <a:cubicBezTo>
                    <a:pt x="14567" y="19431"/>
                    <a:pt x="14482" y="18473"/>
                    <a:pt x="15341" y="18138"/>
                  </a:cubicBezTo>
                  <a:cubicBezTo>
                    <a:pt x="16199" y="17803"/>
                    <a:pt x="17721" y="18478"/>
                    <a:pt x="18742" y="18138"/>
                  </a:cubicBezTo>
                  <a:cubicBezTo>
                    <a:pt x="19762" y="17798"/>
                    <a:pt x="20970" y="17495"/>
                    <a:pt x="21186" y="16190"/>
                  </a:cubicBezTo>
                  <a:cubicBezTo>
                    <a:pt x="21402" y="14885"/>
                    <a:pt x="20177" y="13066"/>
                    <a:pt x="19769" y="11930"/>
                  </a:cubicBezTo>
                  <a:cubicBezTo>
                    <a:pt x="19361" y="10793"/>
                    <a:pt x="19251" y="10123"/>
                    <a:pt x="18742" y="9373"/>
                  </a:cubicBezTo>
                  <a:cubicBezTo>
                    <a:pt x="18233" y="8624"/>
                    <a:pt x="17610" y="7460"/>
                    <a:pt x="16793" y="7547"/>
                  </a:cubicBezTo>
                  <a:cubicBezTo>
                    <a:pt x="15977" y="7635"/>
                    <a:pt x="15796" y="9008"/>
                    <a:pt x="15341" y="9738"/>
                  </a:cubicBezTo>
                  <a:cubicBezTo>
                    <a:pt x="14886" y="10469"/>
                    <a:pt x="14559" y="11364"/>
                    <a:pt x="14065" y="11930"/>
                  </a:cubicBezTo>
                  <a:cubicBezTo>
                    <a:pt x="13572" y="12495"/>
                    <a:pt x="13103" y="13049"/>
                    <a:pt x="12449" y="13049"/>
                  </a:cubicBezTo>
                  <a:cubicBezTo>
                    <a:pt x="11795" y="13049"/>
                    <a:pt x="11083" y="12528"/>
                    <a:pt x="10664" y="11930"/>
                  </a:cubicBezTo>
                  <a:cubicBezTo>
                    <a:pt x="10245" y="11331"/>
                    <a:pt x="10200" y="10465"/>
                    <a:pt x="10133" y="9738"/>
                  </a:cubicBezTo>
                  <a:cubicBezTo>
                    <a:pt x="10066" y="9012"/>
                    <a:pt x="9702" y="8583"/>
                    <a:pt x="10267" y="7635"/>
                  </a:cubicBezTo>
                  <a:cubicBezTo>
                    <a:pt x="10831" y="6687"/>
                    <a:pt x="12907" y="5651"/>
                    <a:pt x="13321" y="4382"/>
                  </a:cubicBezTo>
                  <a:cubicBezTo>
                    <a:pt x="13736" y="3114"/>
                    <a:pt x="12919" y="2005"/>
                    <a:pt x="12365" y="1217"/>
                  </a:cubicBezTo>
                  <a:cubicBezTo>
                    <a:pt x="11811" y="429"/>
                    <a:pt x="11129" y="0"/>
                    <a:pt x="10239" y="0"/>
                  </a:cubicBezTo>
                  <a:close/>
                  <a:moveTo>
                    <a:pt x="10239" y="0"/>
                  </a:moveTo>
                </a:path>
              </a:pathLst>
            </a:custGeom>
            <a:noFill/>
            <a:ln w="50800">
              <a:solidFill>
                <a:srgbClr val="FF0017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 sz="1266"/>
            </a:p>
          </p:txBody>
        </p:sp>
        <p:pic>
          <p:nvPicPr>
            <p:cNvPr id="129046" name="Picture 2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40000">
              <a:off x="1648" y="15"/>
              <a:ext cx="469" cy="4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29047" name="Rectangle 23"/>
            <p:cNvSpPr>
              <a:spLocks/>
            </p:cNvSpPr>
            <p:nvPr/>
          </p:nvSpPr>
          <p:spPr bwMode="auto">
            <a:xfrm>
              <a:off x="1922" y="892"/>
              <a:ext cx="1544" cy="1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r>
                <a:rPr lang="en-US" altLang="en-US" sz="1406">
                  <a:solidFill>
                    <a:srgbClr val="2D00F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The resulting end product is released by the enzyme which returns to its normal shape, ready to undergo more reactions.</a:t>
              </a:r>
            </a:p>
          </p:txBody>
        </p:sp>
        <p:sp>
          <p:nvSpPr>
            <p:cNvPr id="129048" name="AutoShape 24"/>
            <p:cNvSpPr>
              <a:spLocks/>
            </p:cNvSpPr>
            <p:nvPr/>
          </p:nvSpPr>
          <p:spPr bwMode="auto">
            <a:xfrm rot="8764212">
              <a:off x="743" y="698"/>
              <a:ext cx="909" cy="337"/>
            </a:xfrm>
            <a:custGeom>
              <a:avLst/>
              <a:gdLst/>
              <a:ahLst/>
              <a:cxnLst/>
              <a:rect l="0" t="0" r="r" b="b"/>
              <a:pathLst>
                <a:path w="21600" h="15766">
                  <a:moveTo>
                    <a:pt x="21600" y="0"/>
                  </a:moveTo>
                  <a:cubicBezTo>
                    <a:pt x="15317" y="450"/>
                    <a:pt x="10321" y="21600"/>
                    <a:pt x="0" y="14249"/>
                  </a:cubicBezTo>
                </a:path>
              </a:pathLst>
            </a:custGeom>
            <a:noFill/>
            <a:ln w="50800">
              <a:solidFill>
                <a:srgbClr val="2D00FA"/>
              </a:solidFill>
              <a:miter lim="800000"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 sz="1266"/>
            </a:p>
          </p:txBody>
        </p:sp>
        <p:pic>
          <p:nvPicPr>
            <p:cNvPr id="129049" name="Picture 2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" y="138"/>
              <a:ext cx="582" cy="5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917312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6" grpId="0" build="p" bldLvl="5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1"/>
          <p:cNvSpPr>
            <a:spLocks noGrp="1" noChangeArrowheads="1"/>
          </p:cNvSpPr>
          <p:nvPr>
            <p:ph type="title"/>
          </p:nvPr>
        </p:nvSpPr>
        <p:spPr>
          <a:xfrm>
            <a:off x="734386" y="692053"/>
            <a:ext cx="9188648" cy="919758"/>
          </a:xfrm>
          <a:ln/>
        </p:spPr>
        <p:txBody>
          <a:bodyPr anchor="b"/>
          <a:lstStyle/>
          <a:p>
            <a:pPr>
              <a:tabLst>
                <a:tab pos="669703" algn="l"/>
              </a:tabLst>
            </a:pPr>
            <a:r>
              <a:rPr lang="en-US" altLang="en-US" dirty="0"/>
              <a:t>Catabolic Reactions</a:t>
            </a:r>
          </a:p>
        </p:txBody>
      </p:sp>
      <p:sp>
        <p:nvSpPr>
          <p:cNvPr id="131074" name="Rectangle 2"/>
          <p:cNvSpPr>
            <a:spLocks noGrp="1" noChangeArrowheads="1"/>
          </p:cNvSpPr>
          <p:nvPr>
            <p:ph idx="1"/>
          </p:nvPr>
        </p:nvSpPr>
        <p:spPr>
          <a:xfrm>
            <a:off x="797021" y="1860661"/>
            <a:ext cx="4207069" cy="5598914"/>
          </a:xfrm>
          <a:ln/>
        </p:spPr>
        <p:txBody>
          <a:bodyPr>
            <a:normAutofit/>
          </a:bodyPr>
          <a:lstStyle/>
          <a:p>
            <a:pPr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SzPct val="13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721047" algn="l"/>
                <a:tab pos="721047" algn="l"/>
                <a:tab pos="1045853" algn="l"/>
                <a:tab pos="1045853" algn="l"/>
              </a:tabLst>
            </a:pPr>
            <a:r>
              <a:rPr lang="en-US" altLang="en-US" dirty="0" smtClean="0"/>
              <a:t> Catabolic </a:t>
            </a:r>
            <a:r>
              <a:rPr lang="en-US" altLang="en-US" dirty="0"/>
              <a:t>reactions involve the breakdown of a larger molecules into smaller components, with the release energy (they are exergonic).</a:t>
            </a:r>
          </a:p>
          <a:p>
            <a:pPr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SzPct val="13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721047" algn="l"/>
                <a:tab pos="721047" algn="l"/>
                <a:tab pos="1045853" algn="l"/>
                <a:tab pos="1045853" algn="l"/>
              </a:tabLst>
            </a:pPr>
            <a:r>
              <a:rPr lang="en-US" altLang="en-US" dirty="0" smtClean="0"/>
              <a:t>Chemical </a:t>
            </a:r>
            <a:r>
              <a:rPr lang="en-US" altLang="en-US" dirty="0"/>
              <a:t>bonds are broken, causing the substrate molecule to break apart to become two separate molecules.</a:t>
            </a:r>
          </a:p>
          <a:p>
            <a:pPr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SzPct val="13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721047" algn="l"/>
                <a:tab pos="721047" algn="l"/>
                <a:tab pos="1045853" algn="l"/>
                <a:tab pos="1045853" algn="l"/>
              </a:tabLst>
            </a:pPr>
            <a:r>
              <a:rPr lang="en-US" altLang="en-US" dirty="0"/>
              <a:t>Catabolic reactions include:</a:t>
            </a:r>
          </a:p>
          <a:p>
            <a:pPr marL="1090500" lvl="2" indent="-367221">
              <a:lnSpc>
                <a:spcPts val="1969"/>
              </a:lnSpc>
              <a:spcBef>
                <a:spcPct val="0"/>
              </a:spcBef>
              <a:spcAft>
                <a:spcPts val="1406"/>
              </a:spcAft>
              <a:buSzPct val="12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721047" algn="l"/>
                <a:tab pos="721047" algn="l"/>
                <a:tab pos="1045853" algn="l"/>
                <a:tab pos="1045853" algn="l"/>
              </a:tabLst>
            </a:pPr>
            <a:r>
              <a:rPr lang="en-US" altLang="en-US" sz="2000" dirty="0"/>
              <a:t>Digestion: Breakdown of large food molecules.</a:t>
            </a:r>
          </a:p>
          <a:p>
            <a:pPr marL="1090500" lvl="2" indent="-367221">
              <a:lnSpc>
                <a:spcPts val="1969"/>
              </a:lnSpc>
              <a:spcBef>
                <a:spcPct val="0"/>
              </a:spcBef>
              <a:spcAft>
                <a:spcPts val="1406"/>
              </a:spcAft>
              <a:buSzPct val="12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721047" algn="l"/>
                <a:tab pos="721047" algn="l"/>
                <a:tab pos="1045853" algn="l"/>
                <a:tab pos="1045853" algn="l"/>
              </a:tabLst>
            </a:pPr>
            <a:r>
              <a:rPr lang="en-US" altLang="en-US" sz="2000" dirty="0"/>
              <a:t>Cellular respiration: Oxidative breakdown of fuel molecules such as glucose.</a:t>
            </a:r>
          </a:p>
        </p:txBody>
      </p:sp>
      <p:sp>
        <p:nvSpPr>
          <p:cNvPr id="131080" name="Rectangle 8"/>
          <p:cNvSpPr>
            <a:spLocks/>
          </p:cNvSpPr>
          <p:nvPr/>
        </p:nvSpPr>
        <p:spPr bwMode="auto">
          <a:xfrm>
            <a:off x="6090048" y="4411267"/>
            <a:ext cx="899285" cy="248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r>
              <a:rPr lang="en-US" altLang="en-US" sz="1617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Enzyme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322" y="1386263"/>
            <a:ext cx="3915879" cy="518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5677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4" grpId="0" build="p" bldLvl="5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83490" y="612648"/>
            <a:ext cx="8280677" cy="1033272"/>
          </a:xfrm>
          <a:ln/>
        </p:spPr>
        <p:txBody>
          <a:bodyPr anchor="b"/>
          <a:lstStyle/>
          <a:p>
            <a:pPr>
              <a:tabLst>
                <a:tab pos="669703" algn="l"/>
              </a:tabLst>
            </a:pPr>
            <a:r>
              <a:rPr lang="en-US" altLang="en-US" dirty="0"/>
              <a:t>Anabolic Reactions</a:t>
            </a:r>
          </a:p>
        </p:txBody>
      </p:sp>
      <p:sp>
        <p:nvSpPr>
          <p:cNvPr id="132098" name="Rectangle 2"/>
          <p:cNvSpPr>
            <a:spLocks noGrp="1" noChangeArrowheads="1"/>
          </p:cNvSpPr>
          <p:nvPr>
            <p:ph idx="1"/>
          </p:nvPr>
        </p:nvSpPr>
        <p:spPr>
          <a:xfrm>
            <a:off x="545835" y="1937857"/>
            <a:ext cx="4681947" cy="5679281"/>
          </a:xfrm>
          <a:ln/>
        </p:spPr>
        <p:txBody>
          <a:bodyPr>
            <a:normAutofit/>
          </a:bodyPr>
          <a:lstStyle/>
          <a:p>
            <a:pPr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SzPct val="13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721047" algn="l"/>
                <a:tab pos="721047" algn="l"/>
                <a:tab pos="721047" algn="l"/>
                <a:tab pos="1045853" algn="l"/>
                <a:tab pos="1045853" algn="l"/>
              </a:tabLst>
            </a:pPr>
            <a:r>
              <a:rPr lang="en-US" altLang="en-US" dirty="0" smtClean="0"/>
              <a:t> In </a:t>
            </a:r>
            <a:r>
              <a:rPr lang="en-US" altLang="en-US" dirty="0"/>
              <a:t>anabolic reactions, smaller molecules are joined to form larger ones. </a:t>
            </a:r>
          </a:p>
          <a:p>
            <a:pPr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SzPct val="13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721047" algn="l"/>
                <a:tab pos="721047" algn="l"/>
                <a:tab pos="721047" algn="l"/>
                <a:tab pos="1045853" algn="l"/>
                <a:tab pos="1045853" algn="l"/>
              </a:tabLst>
            </a:pPr>
            <a:r>
              <a:rPr lang="en-US" altLang="en-US" dirty="0" smtClean="0"/>
              <a:t> These </a:t>
            </a:r>
            <a:r>
              <a:rPr lang="en-US" altLang="en-US" dirty="0"/>
              <a:t>reactions are </a:t>
            </a:r>
            <a:r>
              <a:rPr lang="en-US" altLang="en-US" dirty="0" smtClean="0"/>
              <a:t>endergonic; they </a:t>
            </a:r>
            <a:r>
              <a:rPr lang="en-US" altLang="en-US" dirty="0"/>
              <a:t>require the input of energy.</a:t>
            </a:r>
          </a:p>
          <a:p>
            <a:pPr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SzPct val="13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721047" algn="l"/>
                <a:tab pos="721047" algn="l"/>
                <a:tab pos="721047" algn="l"/>
                <a:tab pos="1045853" algn="l"/>
                <a:tab pos="1045853" algn="l"/>
              </a:tabLst>
            </a:pPr>
            <a:r>
              <a:rPr lang="en-US" altLang="en-US" dirty="0" smtClean="0"/>
              <a:t>New </a:t>
            </a:r>
            <a:r>
              <a:rPr lang="en-US" altLang="en-US" dirty="0"/>
              <a:t>chemical bonds are formed resulting in the formation of a single molecule.</a:t>
            </a:r>
          </a:p>
          <a:p>
            <a:pPr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SzPct val="13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721047" algn="l"/>
                <a:tab pos="721047" algn="l"/>
                <a:tab pos="721047" algn="l"/>
                <a:tab pos="1045853" algn="l"/>
                <a:tab pos="1045853" algn="l"/>
              </a:tabLst>
            </a:pPr>
            <a:r>
              <a:rPr lang="en-US" altLang="en-US" dirty="0" smtClean="0"/>
              <a:t> Examples </a:t>
            </a:r>
            <a:r>
              <a:rPr lang="en-US" altLang="en-US" dirty="0"/>
              <a:t>include:</a:t>
            </a:r>
          </a:p>
          <a:p>
            <a:pPr marL="1090500" lvl="2" indent="-367221">
              <a:lnSpc>
                <a:spcPts val="1969"/>
              </a:lnSpc>
              <a:spcBef>
                <a:spcPct val="0"/>
              </a:spcBef>
              <a:spcAft>
                <a:spcPts val="1406"/>
              </a:spcAft>
              <a:buSzPct val="12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721047" algn="l"/>
                <a:tab pos="721047" algn="l"/>
                <a:tab pos="721047" algn="l"/>
                <a:tab pos="1045853" algn="l"/>
                <a:tab pos="1045853" algn="l"/>
              </a:tabLst>
            </a:pPr>
            <a:r>
              <a:rPr lang="en-US" altLang="en-US" sz="2000" dirty="0"/>
              <a:t>Protein synthesis: Build up of polypeptides from peptide units.</a:t>
            </a:r>
          </a:p>
          <a:p>
            <a:pPr marL="1090500" lvl="2" indent="-367221">
              <a:lnSpc>
                <a:spcPts val="1969"/>
              </a:lnSpc>
              <a:spcBef>
                <a:spcPct val="0"/>
              </a:spcBef>
              <a:spcAft>
                <a:spcPts val="1406"/>
              </a:spcAft>
              <a:buSzPct val="12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721047" algn="l"/>
                <a:tab pos="721047" algn="l"/>
                <a:tab pos="721047" algn="l"/>
                <a:tab pos="1045853" algn="l"/>
                <a:tab pos="1045853" algn="l"/>
              </a:tabLst>
            </a:pPr>
            <a:r>
              <a:rPr lang="en-US" altLang="en-US" sz="2000" dirty="0"/>
              <a:t>Cellular respiration: Oxidative breakdown of fuel molecules such as glucose.</a:t>
            </a:r>
          </a:p>
        </p:txBody>
      </p:sp>
      <p:sp>
        <p:nvSpPr>
          <p:cNvPr id="132104" name="Rectangle 8"/>
          <p:cNvSpPr>
            <a:spLocks/>
          </p:cNvSpPr>
          <p:nvPr/>
        </p:nvSpPr>
        <p:spPr bwMode="auto">
          <a:xfrm>
            <a:off x="6286501" y="3991570"/>
            <a:ext cx="1033937" cy="292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r>
              <a:rPr lang="en-US" altLang="en-US" sz="1898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Enzyme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98" y="612648"/>
            <a:ext cx="3667102" cy="568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619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 build="p" bldLvl="5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973" y="566743"/>
            <a:ext cx="7290054" cy="1499616"/>
          </a:xfrm>
        </p:spPr>
        <p:txBody>
          <a:bodyPr/>
          <a:lstStyle/>
          <a:p>
            <a:r>
              <a:rPr lang="en-AU" dirty="0" smtClean="0"/>
              <a:t>Enzyme denaturation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66496" y="1888836"/>
            <a:ext cx="8034159" cy="145472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 If conditions are unfavourable, the structural bonds of an enzyme may be affected.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</a:t>
            </a:r>
            <a:r>
              <a:rPr lang="en-AU" dirty="0" smtClean="0"/>
              <a:t>The shape active site of an enzyme may be changed if the structural bonds of an enzyme are altered or lost.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</a:t>
            </a:r>
            <a:r>
              <a:rPr lang="en-AU" dirty="0" smtClean="0"/>
              <a:t>Loss of an active site will render the enzyme useless until the enzyme returns to favourable conditions.</a:t>
            </a: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63" y="4119416"/>
            <a:ext cx="4881418" cy="25278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64" y="3962400"/>
            <a:ext cx="2976591" cy="263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1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ChangeArrowheads="1"/>
          </p:cNvSpPr>
          <p:nvPr>
            <p:ph type="title"/>
          </p:nvPr>
        </p:nvSpPr>
        <p:spPr>
          <a:xfrm>
            <a:off x="658963" y="767953"/>
            <a:ext cx="9188648" cy="964406"/>
          </a:xfrm>
          <a:ln/>
        </p:spPr>
        <p:txBody>
          <a:bodyPr anchor="b"/>
          <a:lstStyle/>
          <a:p>
            <a:pPr>
              <a:tabLst>
                <a:tab pos="669703" algn="l"/>
              </a:tabLst>
            </a:pPr>
            <a:r>
              <a:rPr lang="en-US" altLang="en-US" dirty="0"/>
              <a:t>Effect of Temperature</a:t>
            </a:r>
          </a:p>
        </p:txBody>
      </p:sp>
      <p:sp>
        <p:nvSpPr>
          <p:cNvPr id="133124" name="Rectangle 4"/>
          <p:cNvSpPr>
            <a:spLocks noGrp="1" noChangeArrowheads="1"/>
          </p:cNvSpPr>
          <p:nvPr>
            <p:ph idx="1"/>
          </p:nvPr>
        </p:nvSpPr>
        <p:spPr>
          <a:xfrm>
            <a:off x="658964" y="2092604"/>
            <a:ext cx="4042346" cy="5250656"/>
          </a:xfrm>
          <a:ln/>
        </p:spPr>
        <p:txBody>
          <a:bodyPr>
            <a:normAutofit/>
          </a:bodyPr>
          <a:lstStyle/>
          <a:p>
            <a:pPr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SzPct val="13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1045853" algn="l"/>
                <a:tab pos="1045853" algn="l"/>
              </a:tabLst>
            </a:pPr>
            <a:r>
              <a:rPr lang="en-US" altLang="en-US" sz="2200" dirty="0"/>
              <a:t> Enzymes often have a narrow range of conditions under which they operate properly.</a:t>
            </a:r>
          </a:p>
          <a:p>
            <a:pPr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SzPct val="13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1045853" algn="l"/>
                <a:tab pos="1045853" algn="l"/>
              </a:tabLst>
            </a:pPr>
            <a:r>
              <a:rPr lang="en-US" altLang="en-US" sz="2200" dirty="0"/>
              <a:t> For most plant and animal enzymes, there is little activity at low temperatures. </a:t>
            </a:r>
          </a:p>
          <a:p>
            <a:pPr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SzPct val="13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1045853" algn="l"/>
                <a:tab pos="1045853" algn="l"/>
              </a:tabLst>
            </a:pPr>
            <a:r>
              <a:rPr lang="en-US" altLang="en-US" sz="2200" dirty="0"/>
              <a:t> Enzyme activity increases with temperature, until the temperature is too high for the enzyme to function. </a:t>
            </a:r>
            <a:r>
              <a:rPr lang="en-US" altLang="en-US" sz="2200" dirty="0" smtClean="0"/>
              <a:t> At </a:t>
            </a:r>
            <a:r>
              <a:rPr lang="en-US" altLang="en-US" sz="2200" dirty="0"/>
              <a:t>this point, enzyme denaturation occurs and the enzyme can no </a:t>
            </a:r>
            <a:r>
              <a:rPr lang="en-US" altLang="en-US" sz="2200" dirty="0" smtClean="0"/>
              <a:t>longer </a:t>
            </a:r>
            <a:r>
              <a:rPr lang="en-US" altLang="en-US" sz="2200" dirty="0"/>
              <a:t>function.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374" y="2262909"/>
            <a:ext cx="3893626" cy="370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888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4" grpId="0" build="p" bldLvl="5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9583" y="741338"/>
            <a:ext cx="9188648" cy="884039"/>
          </a:xfrm>
          <a:ln/>
        </p:spPr>
        <p:txBody>
          <a:bodyPr anchor="b"/>
          <a:lstStyle/>
          <a:p>
            <a:pPr>
              <a:tabLst>
                <a:tab pos="669703" algn="l"/>
              </a:tabLst>
            </a:pPr>
            <a:r>
              <a:rPr lang="en-US" altLang="en-US" dirty="0"/>
              <a:t>Effect of pH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549338" y="1854350"/>
            <a:ext cx="3958007" cy="5384602"/>
          </a:xfrm>
          <a:ln/>
        </p:spPr>
        <p:txBody>
          <a:bodyPr>
            <a:normAutofit/>
          </a:bodyPr>
          <a:lstStyle/>
          <a:p>
            <a:pPr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SzPct val="130000"/>
              <a:buFont typeface="Arial" panose="020B0604020202020204" pitchFamily="34" charset="0"/>
              <a:buChar char="•"/>
              <a:tabLst>
                <a:tab pos="721047" algn="l"/>
                <a:tab pos="1045853" algn="l"/>
                <a:tab pos="721047" algn="l"/>
                <a:tab pos="1045853" algn="l"/>
                <a:tab pos="1045853" algn="l"/>
              </a:tabLst>
            </a:pPr>
            <a:r>
              <a:rPr lang="en-US" altLang="en-US" sz="2200" dirty="0"/>
              <a:t> Enzymes can be affected by </a:t>
            </a:r>
            <a:r>
              <a:rPr lang="en-US" altLang="en-US" sz="2200" dirty="0" err="1"/>
              <a:t>pH.</a:t>
            </a:r>
            <a:r>
              <a:rPr lang="en-US" altLang="en-US" sz="2200" dirty="0"/>
              <a:t> </a:t>
            </a:r>
          </a:p>
          <a:p>
            <a:pPr lvl="1">
              <a:lnSpc>
                <a:spcPts val="1969"/>
              </a:lnSpc>
              <a:spcBef>
                <a:spcPct val="0"/>
              </a:spcBef>
              <a:spcAft>
                <a:spcPts val="1406"/>
              </a:spcAft>
              <a:buSzPct val="120000"/>
              <a:buFont typeface="Arial" panose="020B0604020202020204" pitchFamily="34" charset="0"/>
              <a:buChar char="•"/>
              <a:tabLst>
                <a:tab pos="721047" algn="l"/>
                <a:tab pos="1045853" algn="l"/>
                <a:tab pos="721047" algn="l"/>
                <a:tab pos="1045853" algn="l"/>
                <a:tab pos="1045853" algn="l"/>
              </a:tabLst>
            </a:pPr>
            <a:r>
              <a:rPr lang="en-US" altLang="en-US" sz="2200" dirty="0"/>
              <a:t> Extremes of pH (very acid or alkaline) away from the enzyme optimum can result in enzyme denaturation.</a:t>
            </a:r>
          </a:p>
          <a:p>
            <a:pPr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SzPct val="130000"/>
              <a:buFont typeface="Arial" panose="020B0604020202020204" pitchFamily="34" charset="0"/>
              <a:buChar char="•"/>
              <a:tabLst>
                <a:tab pos="721047" algn="l"/>
                <a:tab pos="1045853" algn="l"/>
                <a:tab pos="721047" algn="l"/>
                <a:tab pos="1045853" algn="l"/>
                <a:tab pos="1045853" algn="l"/>
              </a:tabLst>
            </a:pPr>
            <a:r>
              <a:rPr lang="en-US" altLang="en-US" sz="2200" dirty="0"/>
              <a:t> Enzymes are found in very diverse pH conditions, so they must be suited to perform in these specialist environments. </a:t>
            </a:r>
          </a:p>
          <a:p>
            <a:pPr lvl="1">
              <a:lnSpc>
                <a:spcPts val="1969"/>
              </a:lnSpc>
              <a:spcBef>
                <a:spcPct val="0"/>
              </a:spcBef>
              <a:spcAft>
                <a:spcPts val="1406"/>
              </a:spcAft>
              <a:buSzPct val="120000"/>
              <a:buFont typeface="Arial" panose="020B0604020202020204" pitchFamily="34" charset="0"/>
              <a:buChar char="•"/>
              <a:tabLst>
                <a:tab pos="721047" algn="l"/>
                <a:tab pos="1045853" algn="l"/>
                <a:tab pos="721047" algn="l"/>
                <a:tab pos="1045853" algn="l"/>
                <a:tab pos="1045853" algn="l"/>
              </a:tabLst>
            </a:pPr>
            <a:r>
              <a:rPr lang="en-US" altLang="en-US" sz="2200" dirty="0"/>
              <a:t> Pepsin is a stomach enzyme and has an optimal working pH of 1.5, which is suited for the very acidic conditions of the stomach.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249" y="1477596"/>
            <a:ext cx="4369321" cy="45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297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 bldLvl="5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1"/>
          <p:cNvSpPr>
            <a:spLocks noGrp="1" noChangeArrowheads="1"/>
          </p:cNvSpPr>
          <p:nvPr>
            <p:ph type="title"/>
          </p:nvPr>
        </p:nvSpPr>
        <p:spPr>
          <a:xfrm>
            <a:off x="715493" y="184175"/>
            <a:ext cx="9188648" cy="1357313"/>
          </a:xfrm>
          <a:ln/>
        </p:spPr>
        <p:txBody>
          <a:bodyPr anchor="b"/>
          <a:lstStyle/>
          <a:p>
            <a:pPr>
              <a:lnSpc>
                <a:spcPct val="89000"/>
              </a:lnSpc>
              <a:tabLst>
                <a:tab pos="669703" algn="l"/>
              </a:tabLst>
            </a:pPr>
            <a:r>
              <a:rPr lang="en-US" altLang="en-US" dirty="0"/>
              <a:t>Factors Affecting Enzyme Reaction Rates</a:t>
            </a:r>
          </a:p>
        </p:txBody>
      </p:sp>
      <p:grpSp>
        <p:nvGrpSpPr>
          <p:cNvPr id="135170" name="Group 2"/>
          <p:cNvGrpSpPr>
            <a:grpSpLocks/>
          </p:cNvGrpSpPr>
          <p:nvPr/>
        </p:nvGrpSpPr>
        <p:grpSpPr bwMode="auto">
          <a:xfrm>
            <a:off x="812602" y="1671781"/>
            <a:ext cx="3337471" cy="4443593"/>
            <a:chOff x="0" y="0"/>
            <a:chExt cx="3472" cy="4560"/>
          </a:xfrm>
        </p:grpSpPr>
        <p:sp>
          <p:nvSpPr>
            <p:cNvPr id="135171" name="Rectangle 3"/>
            <p:cNvSpPr>
              <a:spLocks/>
            </p:cNvSpPr>
            <p:nvPr/>
          </p:nvSpPr>
          <p:spPr bwMode="auto">
            <a:xfrm>
              <a:off x="680" y="448"/>
              <a:ext cx="2176" cy="2176"/>
            </a:xfrm>
            <a:prstGeom prst="rect">
              <a:avLst/>
            </a:prstGeom>
            <a:solidFill>
              <a:srgbClr val="00817F">
                <a:alpha val="13725"/>
              </a:srgbClr>
            </a:solidFill>
            <a:ln w="508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 sz="1266"/>
            </a:p>
          </p:txBody>
        </p:sp>
        <p:sp>
          <p:nvSpPr>
            <p:cNvPr id="135172" name="Line 4"/>
            <p:cNvSpPr>
              <a:spLocks noChangeShapeType="1"/>
            </p:cNvSpPr>
            <p:nvPr/>
          </p:nvSpPr>
          <p:spPr bwMode="auto">
            <a:xfrm rot="10800000" flipH="1">
              <a:off x="688" y="658"/>
              <a:ext cx="1826" cy="1950"/>
            </a:xfrm>
            <a:prstGeom prst="line">
              <a:avLst/>
            </a:prstGeom>
            <a:noFill/>
            <a:ln w="88900">
              <a:solidFill>
                <a:srgbClr val="1600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 sz="1266"/>
            </a:p>
          </p:txBody>
        </p:sp>
        <p:sp>
          <p:nvSpPr>
            <p:cNvPr id="135173" name="Rectangle 5"/>
            <p:cNvSpPr>
              <a:spLocks/>
            </p:cNvSpPr>
            <p:nvPr/>
          </p:nvSpPr>
          <p:spPr bwMode="auto">
            <a:xfrm>
              <a:off x="915" y="2960"/>
              <a:ext cx="1744" cy="2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r>
                <a:rPr lang="en-US" altLang="en-US" sz="1266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Enzyme concentration</a:t>
              </a:r>
            </a:p>
          </p:txBody>
        </p:sp>
        <p:sp>
          <p:nvSpPr>
            <p:cNvPr id="135174" name="Line 6"/>
            <p:cNvSpPr>
              <a:spLocks noChangeShapeType="1"/>
            </p:cNvSpPr>
            <p:nvPr/>
          </p:nvSpPr>
          <p:spPr bwMode="auto">
            <a:xfrm>
              <a:off x="488" y="644"/>
              <a:ext cx="0" cy="1876"/>
            </a:xfrm>
            <a:prstGeom prst="line">
              <a:avLst/>
            </a:prstGeom>
            <a:noFill/>
            <a:ln w="76200">
              <a:solidFill>
                <a:srgbClr val="FF0017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 sz="1266"/>
            </a:p>
          </p:txBody>
        </p:sp>
        <p:sp>
          <p:nvSpPr>
            <p:cNvPr id="135175" name="Line 7"/>
            <p:cNvSpPr>
              <a:spLocks noChangeShapeType="1"/>
            </p:cNvSpPr>
            <p:nvPr/>
          </p:nvSpPr>
          <p:spPr bwMode="auto">
            <a:xfrm flipH="1">
              <a:off x="667" y="2853"/>
              <a:ext cx="2190" cy="0"/>
            </a:xfrm>
            <a:prstGeom prst="line">
              <a:avLst/>
            </a:prstGeom>
            <a:noFill/>
            <a:ln w="76200">
              <a:solidFill>
                <a:srgbClr val="FF0017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 sz="1266"/>
            </a:p>
          </p:txBody>
        </p:sp>
        <p:sp>
          <p:nvSpPr>
            <p:cNvPr id="135176" name="AutoShape 8"/>
            <p:cNvSpPr>
              <a:spLocks/>
            </p:cNvSpPr>
            <p:nvPr/>
          </p:nvSpPr>
          <p:spPr bwMode="auto">
            <a:xfrm rot="-5400000">
              <a:off x="-383" y="1338"/>
              <a:ext cx="1375" cy="296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  <a:moveTo>
                    <a:pt x="0" y="0"/>
                  </a:move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r>
                <a:rPr lang="en-US" altLang="en-US" sz="1266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Rate of reaction</a:t>
              </a:r>
            </a:p>
          </p:txBody>
        </p:sp>
        <p:sp>
          <p:nvSpPr>
            <p:cNvPr id="135177" name="Rectangle 9"/>
            <p:cNvSpPr>
              <a:spLocks/>
            </p:cNvSpPr>
            <p:nvPr/>
          </p:nvSpPr>
          <p:spPr bwMode="auto">
            <a:xfrm>
              <a:off x="806" y="0"/>
              <a:ext cx="1920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pPr algn="ctr"/>
              <a:r>
                <a:rPr lang="en-US" altLang="en-US" sz="1406" b="1">
                  <a:solidFill>
                    <a:srgbClr val="2D00F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Effect of Enzyme Concentration</a:t>
              </a:r>
            </a:p>
          </p:txBody>
        </p:sp>
        <p:pic>
          <p:nvPicPr>
            <p:cNvPr id="135178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8" y="943"/>
              <a:ext cx="1322" cy="1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35179" name="Rectangle 11"/>
            <p:cNvSpPr>
              <a:spLocks/>
            </p:cNvSpPr>
            <p:nvPr/>
          </p:nvSpPr>
          <p:spPr bwMode="auto">
            <a:xfrm>
              <a:off x="0" y="3256"/>
              <a:ext cx="3472" cy="1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r>
                <a:rPr lang="en-US" altLang="en-US" sz="1547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Rate of reaction continues to increase</a:t>
              </a:r>
              <a:br>
                <a:rPr lang="en-US" altLang="en-US" sz="1547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</a:br>
              <a:r>
                <a:rPr lang="en-US" altLang="en-US" sz="1547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with an increase in enzyme concentration.</a:t>
              </a:r>
            </a:p>
            <a:p>
              <a:endParaRPr lang="en-US" altLang="en-US" sz="154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lang="en-US" altLang="en-US" sz="1547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This relationship assumes non-limiting amounts of substrate and cofactors.</a:t>
              </a:r>
            </a:p>
            <a:p>
              <a:endParaRPr lang="en-US" altLang="en-US" sz="154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135180" name="Group 12"/>
          <p:cNvGrpSpPr>
            <a:grpSpLocks/>
          </p:cNvGrpSpPr>
          <p:nvPr/>
        </p:nvGrpSpPr>
        <p:grpSpPr bwMode="auto">
          <a:xfrm>
            <a:off x="4868069" y="1671781"/>
            <a:ext cx="3906478" cy="4612309"/>
            <a:chOff x="0" y="0"/>
            <a:chExt cx="3664" cy="4568"/>
          </a:xfrm>
        </p:grpSpPr>
        <p:sp>
          <p:nvSpPr>
            <p:cNvPr id="135181" name="Line 13"/>
            <p:cNvSpPr>
              <a:spLocks noChangeShapeType="1"/>
            </p:cNvSpPr>
            <p:nvPr/>
          </p:nvSpPr>
          <p:spPr bwMode="auto">
            <a:xfrm flipH="1">
              <a:off x="657" y="2890"/>
              <a:ext cx="2159" cy="0"/>
            </a:xfrm>
            <a:prstGeom prst="line">
              <a:avLst/>
            </a:prstGeom>
            <a:noFill/>
            <a:ln w="76200">
              <a:solidFill>
                <a:srgbClr val="FF0017"/>
              </a:solidFill>
              <a:round/>
              <a:headEnd type="stealth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 sz="1266"/>
            </a:p>
          </p:txBody>
        </p:sp>
        <p:sp>
          <p:nvSpPr>
            <p:cNvPr id="135182" name="Rectangle 14"/>
            <p:cNvSpPr>
              <a:spLocks/>
            </p:cNvSpPr>
            <p:nvPr/>
          </p:nvSpPr>
          <p:spPr bwMode="auto">
            <a:xfrm>
              <a:off x="790" y="3020"/>
              <a:ext cx="2072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r>
                <a:rPr lang="en-US" altLang="en-US" sz="1266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Concentration of substrate</a:t>
              </a:r>
            </a:p>
          </p:txBody>
        </p:sp>
        <p:sp>
          <p:nvSpPr>
            <p:cNvPr id="135183" name="Rectangle 15"/>
            <p:cNvSpPr>
              <a:spLocks/>
            </p:cNvSpPr>
            <p:nvPr/>
          </p:nvSpPr>
          <p:spPr bwMode="auto">
            <a:xfrm>
              <a:off x="644" y="464"/>
              <a:ext cx="2176" cy="2176"/>
            </a:xfrm>
            <a:prstGeom prst="rect">
              <a:avLst/>
            </a:prstGeom>
            <a:solidFill>
              <a:srgbClr val="00817F">
                <a:alpha val="13725"/>
              </a:srgbClr>
            </a:solidFill>
            <a:ln w="508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 sz="1266"/>
            </a:p>
          </p:txBody>
        </p:sp>
        <p:sp>
          <p:nvSpPr>
            <p:cNvPr id="135184" name="AutoShape 16"/>
            <p:cNvSpPr>
              <a:spLocks/>
            </p:cNvSpPr>
            <p:nvPr/>
          </p:nvSpPr>
          <p:spPr bwMode="auto">
            <a:xfrm>
              <a:off x="646" y="771"/>
              <a:ext cx="1919" cy="1884"/>
            </a:xfrm>
            <a:custGeom>
              <a:avLst/>
              <a:gdLst/>
              <a:ahLst/>
              <a:cxnLst/>
              <a:rect l="0" t="0" r="r" b="b"/>
              <a:pathLst>
                <a:path w="21600" h="21109">
                  <a:moveTo>
                    <a:pt x="0" y="21109"/>
                  </a:moveTo>
                  <a:cubicBezTo>
                    <a:pt x="550" y="19048"/>
                    <a:pt x="2209" y="11797"/>
                    <a:pt x="3301" y="8744"/>
                  </a:cubicBezTo>
                  <a:cubicBezTo>
                    <a:pt x="6604" y="-491"/>
                    <a:pt x="13599" y="-14"/>
                    <a:pt x="15606" y="11"/>
                  </a:cubicBezTo>
                  <a:cubicBezTo>
                    <a:pt x="16846" y="26"/>
                    <a:pt x="18468" y="11"/>
                    <a:pt x="19515" y="11"/>
                  </a:cubicBezTo>
                  <a:cubicBezTo>
                    <a:pt x="20563" y="11"/>
                    <a:pt x="21175" y="20"/>
                    <a:pt x="21600" y="11"/>
                  </a:cubicBezTo>
                </a:path>
              </a:pathLst>
            </a:custGeom>
            <a:noFill/>
            <a:ln w="88900">
              <a:solidFill>
                <a:srgbClr val="1600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 sz="1266"/>
            </a:p>
          </p:txBody>
        </p:sp>
        <p:sp>
          <p:nvSpPr>
            <p:cNvPr id="135185" name="Rectangle 17"/>
            <p:cNvSpPr>
              <a:spLocks/>
            </p:cNvSpPr>
            <p:nvPr/>
          </p:nvSpPr>
          <p:spPr bwMode="auto">
            <a:xfrm>
              <a:off x="766" y="0"/>
              <a:ext cx="1920" cy="4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pPr algn="ctr"/>
              <a:r>
                <a:rPr lang="en-US" altLang="en-US" sz="1406" b="1">
                  <a:solidFill>
                    <a:srgbClr val="2D00F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Effect of Substrate Concentration</a:t>
              </a:r>
            </a:p>
          </p:txBody>
        </p:sp>
        <p:pic>
          <p:nvPicPr>
            <p:cNvPr id="135186" name="Picture 1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0" y="1199"/>
              <a:ext cx="1961" cy="1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35187" name="Rectangle 19"/>
            <p:cNvSpPr>
              <a:spLocks/>
            </p:cNvSpPr>
            <p:nvPr/>
          </p:nvSpPr>
          <p:spPr bwMode="auto">
            <a:xfrm>
              <a:off x="0" y="3264"/>
              <a:ext cx="3664" cy="1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r>
                <a:rPr lang="en-US" altLang="en-US" sz="1547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Rate of reaction increases and then plateaus with increasing substrate concentration.</a:t>
              </a:r>
            </a:p>
            <a:p>
              <a:endParaRPr lang="en-US" altLang="en-US" sz="154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r>
                <a:rPr lang="en-US" altLang="en-US" sz="1547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This relationship assumes a fixed amount</a:t>
              </a:r>
              <a:br>
                <a:rPr lang="en-US" altLang="en-US" sz="1547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</a:br>
              <a:r>
                <a:rPr lang="en-US" altLang="en-US" sz="1547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of enzyme.</a:t>
              </a:r>
            </a:p>
            <a:p>
              <a:endParaRPr lang="en-US" altLang="en-US" sz="1547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02374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1"/>
          <p:cNvSpPr>
            <a:spLocks noGrp="1" noChangeArrowheads="1"/>
          </p:cNvSpPr>
          <p:nvPr>
            <p:ph type="title"/>
          </p:nvPr>
        </p:nvSpPr>
        <p:spPr>
          <a:xfrm>
            <a:off x="704670" y="834005"/>
            <a:ext cx="9188648" cy="812602"/>
          </a:xfrm>
          <a:ln/>
        </p:spPr>
        <p:txBody>
          <a:bodyPr anchor="b"/>
          <a:lstStyle/>
          <a:p>
            <a:pPr>
              <a:tabLst>
                <a:tab pos="669703" algn="l"/>
              </a:tabLst>
            </a:pPr>
            <a:r>
              <a:rPr lang="en-US" altLang="en-US" dirty="0"/>
              <a:t>Enzyme Cofactors</a:t>
            </a:r>
          </a:p>
        </p:txBody>
      </p:sp>
      <p:sp>
        <p:nvSpPr>
          <p:cNvPr id="136194" name="Rectangle 2"/>
          <p:cNvSpPr>
            <a:spLocks noGrp="1" noChangeArrowheads="1"/>
          </p:cNvSpPr>
          <p:nvPr>
            <p:ph idx="1"/>
          </p:nvPr>
        </p:nvSpPr>
        <p:spPr>
          <a:xfrm>
            <a:off x="547652" y="2065519"/>
            <a:ext cx="4439984" cy="4875609"/>
          </a:xfrm>
          <a:ln/>
        </p:spPr>
        <p:txBody>
          <a:bodyPr>
            <a:normAutofit/>
          </a:bodyPr>
          <a:lstStyle/>
          <a:p>
            <a:pPr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SzPct val="13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1045853" algn="l"/>
                <a:tab pos="1045853" algn="l"/>
                <a:tab pos="721047" algn="l"/>
                <a:tab pos="1045853" algn="l"/>
                <a:tab pos="1045853" algn="l"/>
              </a:tabLst>
            </a:pPr>
            <a:r>
              <a:rPr lang="en-US" altLang="en-US" sz="2200" dirty="0" smtClean="0"/>
              <a:t> Some </a:t>
            </a:r>
            <a:r>
              <a:rPr lang="en-US" altLang="en-US" sz="2200" dirty="0"/>
              <a:t>enzymes require cofactors to be active. </a:t>
            </a:r>
          </a:p>
          <a:p>
            <a:pPr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SzPct val="13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1045853" algn="l"/>
                <a:tab pos="1045853" algn="l"/>
                <a:tab pos="721047" algn="l"/>
                <a:tab pos="1045853" algn="l"/>
                <a:tab pos="1045853" algn="l"/>
              </a:tabLst>
            </a:pPr>
            <a:r>
              <a:rPr lang="en-US" altLang="en-US" sz="2200" dirty="0" smtClean="0"/>
              <a:t> Cofactors </a:t>
            </a:r>
            <a:r>
              <a:rPr lang="en-US" altLang="en-US" sz="2200" dirty="0"/>
              <a:t>are a </a:t>
            </a:r>
            <a:r>
              <a:rPr lang="en-US" altLang="en-US" sz="2200" dirty="0" smtClean="0"/>
              <a:t>non-protein </a:t>
            </a:r>
            <a:r>
              <a:rPr lang="en-US" altLang="en-US" sz="2200" dirty="0"/>
              <a:t>component of an </a:t>
            </a:r>
            <a:r>
              <a:rPr lang="en-US" altLang="en-US" sz="2200" dirty="0" smtClean="0"/>
              <a:t>enzyme. </a:t>
            </a:r>
          </a:p>
          <a:p>
            <a:pPr marL="0" indent="0"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SzPct val="130000"/>
              <a:buNone/>
              <a:tabLst>
                <a:tab pos="721047" algn="l"/>
                <a:tab pos="721047" algn="l"/>
                <a:tab pos="1045853" algn="l"/>
                <a:tab pos="1045853" algn="l"/>
                <a:tab pos="721047" algn="l"/>
                <a:tab pos="1045853" algn="l"/>
                <a:tab pos="1045853" algn="l"/>
              </a:tabLst>
            </a:pPr>
            <a:r>
              <a:rPr lang="en-US" altLang="en-US" sz="2200" dirty="0" smtClean="0"/>
              <a:t>Cofactors </a:t>
            </a:r>
            <a:r>
              <a:rPr lang="en-US" altLang="en-US" sz="2200" dirty="0"/>
              <a:t>can be:</a:t>
            </a:r>
          </a:p>
          <a:p>
            <a:pPr lvl="1">
              <a:lnSpc>
                <a:spcPts val="1969"/>
              </a:lnSpc>
              <a:spcBef>
                <a:spcPct val="0"/>
              </a:spcBef>
              <a:spcAft>
                <a:spcPts val="1406"/>
              </a:spcAft>
              <a:buSzPct val="12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1045853" algn="l"/>
                <a:tab pos="1045853" algn="l"/>
                <a:tab pos="721047" algn="l"/>
                <a:tab pos="1045853" algn="l"/>
                <a:tab pos="1045853" algn="l"/>
              </a:tabLst>
            </a:pPr>
            <a:r>
              <a:rPr lang="en-US" altLang="en-US" sz="2200" dirty="0"/>
              <a:t>organic molecules (coenzymes).</a:t>
            </a:r>
          </a:p>
          <a:p>
            <a:pPr lvl="1">
              <a:lnSpc>
                <a:spcPts val="1969"/>
              </a:lnSpc>
              <a:spcBef>
                <a:spcPct val="0"/>
              </a:spcBef>
              <a:spcAft>
                <a:spcPts val="1406"/>
              </a:spcAft>
              <a:buSzPct val="12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1045853" algn="l"/>
                <a:tab pos="1045853" algn="l"/>
                <a:tab pos="721047" algn="l"/>
                <a:tab pos="1045853" algn="l"/>
                <a:tab pos="1045853" algn="l"/>
              </a:tabLst>
            </a:pPr>
            <a:r>
              <a:rPr lang="en-US" altLang="en-US" sz="2200" dirty="0"/>
              <a:t>inorganic ions (e.g. Ca</a:t>
            </a:r>
            <a:r>
              <a:rPr lang="en-US" altLang="en-US" sz="2200" baseline="32000" dirty="0"/>
              <a:t>2+</a:t>
            </a:r>
            <a:r>
              <a:rPr lang="en-US" altLang="en-US" sz="2200" dirty="0"/>
              <a:t>, Zn</a:t>
            </a:r>
            <a:r>
              <a:rPr lang="en-US" altLang="en-US" sz="2200" baseline="32000" dirty="0"/>
              <a:t>2</a:t>
            </a:r>
            <a:r>
              <a:rPr lang="en-US" altLang="en-US" sz="2200" baseline="32000" dirty="0" smtClean="0"/>
              <a:t>+</a:t>
            </a:r>
            <a:r>
              <a:rPr lang="en-US" altLang="en-US" sz="2200" dirty="0" smtClean="0"/>
              <a:t>).</a:t>
            </a:r>
            <a:endParaRPr lang="en-US" alt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36" y="1646607"/>
            <a:ext cx="3947115" cy="496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285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 build="p" bldLvl="5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1"/>
          <p:cNvSpPr>
            <a:spLocks noGrp="1" noChangeArrowheads="1"/>
          </p:cNvSpPr>
          <p:nvPr>
            <p:ph type="title"/>
          </p:nvPr>
        </p:nvSpPr>
        <p:spPr>
          <a:xfrm>
            <a:off x="865167" y="839392"/>
            <a:ext cx="9188648" cy="830461"/>
          </a:xfrm>
          <a:ln/>
        </p:spPr>
        <p:txBody>
          <a:bodyPr anchor="b"/>
          <a:lstStyle/>
          <a:p>
            <a:pPr>
              <a:tabLst>
                <a:tab pos="669703" algn="l"/>
              </a:tabLst>
            </a:pPr>
            <a:r>
              <a:rPr lang="en-US" altLang="en-US" dirty="0"/>
              <a:t>Enzyme Inhibitors</a:t>
            </a:r>
          </a:p>
        </p:txBody>
      </p:sp>
      <p:sp>
        <p:nvSpPr>
          <p:cNvPr id="137218" name="Rectangle 2"/>
          <p:cNvSpPr>
            <a:spLocks noGrp="1" noChangeArrowheads="1"/>
          </p:cNvSpPr>
          <p:nvPr>
            <p:ph idx="1"/>
          </p:nvPr>
        </p:nvSpPr>
        <p:spPr>
          <a:xfrm>
            <a:off x="471055" y="2089190"/>
            <a:ext cx="5061527" cy="5134570"/>
          </a:xfrm>
          <a:ln/>
        </p:spPr>
        <p:txBody>
          <a:bodyPr/>
          <a:lstStyle/>
          <a:p>
            <a:pPr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SzPct val="13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1045853" algn="l"/>
                <a:tab pos="1045853" algn="l"/>
                <a:tab pos="721047" algn="l"/>
              </a:tabLst>
            </a:pPr>
            <a:r>
              <a:rPr lang="en-US" altLang="en-US" dirty="0" smtClean="0"/>
              <a:t> Enzymes </a:t>
            </a:r>
            <a:r>
              <a:rPr lang="en-US" altLang="en-US" dirty="0"/>
              <a:t>can be deactivated by </a:t>
            </a:r>
            <a:br>
              <a:rPr lang="en-US" altLang="en-US" dirty="0"/>
            </a:br>
            <a:r>
              <a:rPr lang="en-US" altLang="en-US" dirty="0"/>
              <a:t>enzyme inhibitors. </a:t>
            </a:r>
          </a:p>
          <a:p>
            <a:pPr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SzPct val="13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1045853" algn="l"/>
                <a:tab pos="1045853" algn="l"/>
                <a:tab pos="721047" algn="l"/>
              </a:tabLst>
            </a:pPr>
            <a:r>
              <a:rPr lang="en-US" altLang="en-US" dirty="0" smtClean="0"/>
              <a:t> There </a:t>
            </a:r>
            <a:r>
              <a:rPr lang="en-US" altLang="en-US" dirty="0"/>
              <a:t>are two types of enzyme inhibitors:</a:t>
            </a:r>
          </a:p>
          <a:p>
            <a:pPr marL="703188" lvl="1" indent="-310296">
              <a:lnSpc>
                <a:spcPts val="1969"/>
              </a:lnSpc>
              <a:spcBef>
                <a:spcPct val="0"/>
              </a:spcBef>
              <a:spcAft>
                <a:spcPts val="1406"/>
              </a:spcAft>
              <a:buSzPct val="12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1045853" algn="l"/>
                <a:tab pos="1045853" algn="l"/>
                <a:tab pos="721047" algn="l"/>
              </a:tabLst>
            </a:pPr>
            <a:r>
              <a:rPr lang="en-US" altLang="en-US" sz="2000" dirty="0"/>
              <a:t>Reversible inhibitors are used to control enzyme activity. There is often an interaction between the substrate or end product and the enzymes controlling the reaction.</a:t>
            </a:r>
            <a:endParaRPr lang="en-US" altLang="en-US" sz="2000" dirty="0">
              <a:ea typeface="ヒラギノ角ゴ Pro W6" pitchFamily="1" charset="-128"/>
            </a:endParaRPr>
          </a:p>
          <a:p>
            <a:pPr marL="703188" lvl="1" indent="-310296">
              <a:lnSpc>
                <a:spcPts val="1969"/>
              </a:lnSpc>
              <a:spcBef>
                <a:spcPct val="0"/>
              </a:spcBef>
              <a:spcAft>
                <a:spcPts val="1406"/>
              </a:spcAft>
              <a:buSzPct val="12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1045853" algn="l"/>
                <a:tab pos="1045853" algn="l"/>
                <a:tab pos="721047" algn="l"/>
              </a:tabLst>
            </a:pPr>
            <a:r>
              <a:rPr lang="en-US" altLang="en-US" sz="2000" dirty="0"/>
              <a:t>Irreversible inhibitors bind tightly and permanently to the enzymes destroying their catalytic activity. Irreversible inhibitors usually covalently modify an enzyme.</a:t>
            </a:r>
            <a:endParaRPr lang="en-US" altLang="en-US" sz="2400" dirty="0"/>
          </a:p>
          <a:p>
            <a:pPr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SzPct val="13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1045853" algn="l"/>
                <a:tab pos="1045853" algn="l"/>
                <a:tab pos="721047" algn="l"/>
              </a:tabLst>
            </a:pPr>
            <a:r>
              <a:rPr lang="en-US" altLang="en-US" dirty="0" smtClean="0"/>
              <a:t> Many </a:t>
            </a:r>
            <a:r>
              <a:rPr lang="en-US" altLang="en-US" dirty="0"/>
              <a:t>drug molecules are enzyme inhibitors.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545" y="1921164"/>
            <a:ext cx="3345098" cy="447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304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 build="p" bldLvl="5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Subject matter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 Recognise that biochemical processes are controlled and regulated by a series of specific enzymes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</a:t>
            </a:r>
            <a:r>
              <a:rPr lang="en-AU" dirty="0" smtClean="0"/>
              <a:t>Identify factors that affect enzyme activity and rates of reaction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</a:t>
            </a:r>
            <a:r>
              <a:rPr lang="en-AU" dirty="0" smtClean="0"/>
              <a:t>Describe the structure and role of an active site of </a:t>
            </a:r>
            <a:r>
              <a:rPr lang="en-AU" dirty="0"/>
              <a:t>a</a:t>
            </a:r>
            <a:r>
              <a:rPr lang="en-AU" dirty="0" smtClean="0"/>
              <a:t>n enzyme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</a:t>
            </a:r>
            <a:r>
              <a:rPr lang="en-AU" dirty="0" smtClean="0"/>
              <a:t>Explain, using an example, how the arrangement of internal membranes can control biochemical processes.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466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1"/>
          <p:cNvSpPr>
            <a:spLocks noGrp="1" noChangeArrowheads="1"/>
          </p:cNvSpPr>
          <p:nvPr>
            <p:ph type="title"/>
          </p:nvPr>
        </p:nvSpPr>
        <p:spPr>
          <a:xfrm>
            <a:off x="689937" y="840757"/>
            <a:ext cx="6143625" cy="848320"/>
          </a:xfrm>
          <a:ln/>
        </p:spPr>
        <p:txBody>
          <a:bodyPr anchor="b"/>
          <a:lstStyle/>
          <a:p>
            <a:pPr>
              <a:tabLst>
                <a:tab pos="669703" algn="l"/>
              </a:tabLst>
            </a:pPr>
            <a:r>
              <a:rPr lang="en-US" altLang="en-US" dirty="0"/>
              <a:t>Enzymes</a:t>
            </a:r>
          </a:p>
        </p:txBody>
      </p:sp>
      <p:sp>
        <p:nvSpPr>
          <p:cNvPr id="123906" name="Rectangle 2"/>
          <p:cNvSpPr>
            <a:spLocks noGrp="1" noChangeArrowheads="1"/>
          </p:cNvSpPr>
          <p:nvPr>
            <p:ph idx="1"/>
          </p:nvPr>
        </p:nvSpPr>
        <p:spPr>
          <a:xfrm>
            <a:off x="689937" y="2079039"/>
            <a:ext cx="5322936" cy="4214813"/>
          </a:xfrm>
          <a:ln/>
        </p:spPr>
        <p:txBody>
          <a:bodyPr/>
          <a:lstStyle/>
          <a:p>
            <a:pPr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SzPct val="13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721047" algn="l"/>
                <a:tab pos="721047" algn="l"/>
                <a:tab pos="721047" algn="l"/>
              </a:tabLst>
            </a:pPr>
            <a:r>
              <a:rPr lang="en-US" altLang="en-US" b="1" dirty="0" smtClean="0">
                <a:solidFill>
                  <a:srgbClr val="2D00FA"/>
                </a:solidFill>
              </a:rPr>
              <a:t> </a:t>
            </a:r>
            <a:r>
              <a:rPr lang="en-US" altLang="en-US" b="1" dirty="0" smtClean="0"/>
              <a:t>Enzymes</a:t>
            </a:r>
            <a:r>
              <a:rPr lang="en-US" altLang="en-US" dirty="0" smtClean="0"/>
              <a:t> </a:t>
            </a:r>
            <a:r>
              <a:rPr lang="en-US" altLang="en-US" dirty="0"/>
              <a:t>are molecules that act as </a:t>
            </a:r>
            <a:r>
              <a:rPr lang="en-US" altLang="en-US" b="1" dirty="0"/>
              <a:t>catalysts</a:t>
            </a:r>
            <a:r>
              <a:rPr lang="en-US" altLang="en-US" dirty="0"/>
              <a:t> to speed up biological reactions.</a:t>
            </a:r>
          </a:p>
          <a:p>
            <a:pPr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SzPct val="13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721047" algn="l"/>
                <a:tab pos="721047" algn="l"/>
                <a:tab pos="721047" algn="l"/>
              </a:tabLst>
            </a:pPr>
            <a:r>
              <a:rPr lang="en-US" altLang="en-US" dirty="0" smtClean="0"/>
              <a:t> Enzymes </a:t>
            </a:r>
            <a:r>
              <a:rPr lang="en-US" altLang="en-US" dirty="0"/>
              <a:t>are not consumed during the biological reaction.</a:t>
            </a:r>
          </a:p>
          <a:p>
            <a:pPr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SzPct val="13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721047" algn="l"/>
                <a:tab pos="721047" algn="l"/>
                <a:tab pos="721047" algn="l"/>
              </a:tabLst>
            </a:pPr>
            <a:r>
              <a:rPr lang="en-US" altLang="en-US" dirty="0" smtClean="0"/>
              <a:t> The </a:t>
            </a:r>
            <a:r>
              <a:rPr lang="en-US" altLang="en-US" dirty="0"/>
              <a:t>compound on which an enzyme acts is the </a:t>
            </a:r>
            <a:r>
              <a:rPr lang="en-US" altLang="en-US" b="1" dirty="0"/>
              <a:t>substrate</a:t>
            </a:r>
            <a:r>
              <a:rPr lang="en-US" altLang="en-US" dirty="0"/>
              <a:t>.</a:t>
            </a:r>
          </a:p>
          <a:p>
            <a:pPr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SzPct val="13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721047" algn="l"/>
                <a:tab pos="721047" algn="l"/>
                <a:tab pos="721047" algn="l"/>
              </a:tabLst>
            </a:pPr>
            <a:r>
              <a:rPr lang="en-US" altLang="en-US" dirty="0" smtClean="0"/>
              <a:t> Enzymes </a:t>
            </a:r>
            <a:r>
              <a:rPr lang="en-US" altLang="en-US" dirty="0"/>
              <a:t>can break a single structure into smaller components or join two or more substrate molecules together.</a:t>
            </a:r>
          </a:p>
          <a:p>
            <a:pPr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SzPct val="13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721047" algn="l"/>
                <a:tab pos="721047" algn="l"/>
                <a:tab pos="721047" algn="l"/>
              </a:tabLst>
            </a:pPr>
            <a:r>
              <a:rPr lang="en-US" altLang="en-US" dirty="0" smtClean="0"/>
              <a:t> Most </a:t>
            </a:r>
            <a:r>
              <a:rPr lang="en-US" altLang="en-US" dirty="0"/>
              <a:t>enzymes are </a:t>
            </a:r>
            <a:r>
              <a:rPr lang="en-US" altLang="en-US" b="1" dirty="0"/>
              <a:t>proteins</a:t>
            </a:r>
            <a:r>
              <a:rPr lang="en-US" altLang="en-US" dirty="0"/>
              <a:t>.</a:t>
            </a:r>
          </a:p>
        </p:txBody>
      </p:sp>
      <p:sp>
        <p:nvSpPr>
          <p:cNvPr id="123907" name="Rectangle 3"/>
          <p:cNvSpPr>
            <a:spLocks/>
          </p:cNvSpPr>
          <p:nvPr/>
        </p:nvSpPr>
        <p:spPr bwMode="auto">
          <a:xfrm>
            <a:off x="6271491" y="4433174"/>
            <a:ext cx="2540000" cy="1223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>
              <a:lnSpc>
                <a:spcPct val="109000"/>
              </a:lnSpc>
            </a:pPr>
            <a:r>
              <a:rPr lang="en-US" altLang="en-US" sz="1400" dirty="0">
                <a:solidFill>
                  <a:srgbClr val="2D00F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Many fruits contain enzymes that are used in commercial processes. Pineapple (</a:t>
            </a:r>
            <a:r>
              <a:rPr lang="en-US" altLang="en-US" sz="1400" i="1" dirty="0" err="1">
                <a:solidFill>
                  <a:srgbClr val="2D00F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Ananas</a:t>
            </a:r>
            <a:r>
              <a:rPr lang="en-US" altLang="en-US" sz="1400" i="1" dirty="0">
                <a:solidFill>
                  <a:srgbClr val="2D00F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1400" i="1" dirty="0" err="1">
                <a:solidFill>
                  <a:srgbClr val="2D00F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comosus</a:t>
            </a:r>
            <a:r>
              <a:rPr lang="en-US" altLang="en-US" sz="1400" i="1" dirty="0">
                <a:solidFill>
                  <a:srgbClr val="2D00F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altLang="en-US" sz="1400" dirty="0">
                <a:solidFill>
                  <a:srgbClr val="2D00F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right) contains the enzyme </a:t>
            </a:r>
            <a:r>
              <a:rPr lang="en-US" altLang="en-US" sz="1400" b="1" dirty="0">
                <a:solidFill>
                  <a:srgbClr val="2D00F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papain</a:t>
            </a:r>
            <a:r>
              <a:rPr lang="en-US" altLang="en-US" sz="1400" dirty="0">
                <a:solidFill>
                  <a:srgbClr val="2D00F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which is used in meat tenderization processes and also medically as an anti-inflammatory agent. </a:t>
            </a:r>
          </a:p>
        </p:txBody>
      </p:sp>
      <p:pic>
        <p:nvPicPr>
          <p:cNvPr id="1239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816" y="572654"/>
            <a:ext cx="1847267" cy="386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25498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 build="p" bldLvl="5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are enzymes important?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925782"/>
            <a:ext cx="7290055" cy="4023360"/>
          </a:xfrm>
        </p:spPr>
        <p:txBody>
          <a:bodyPr>
            <a:normAutofit/>
          </a:bodyPr>
          <a:lstStyle/>
          <a:p>
            <a:r>
              <a:rPr lang="en-AU" sz="2400" dirty="0" smtClean="0"/>
              <a:t>Important chemical reactions that occur in cells are entirely enzyme dependent. </a:t>
            </a: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96" y="2751611"/>
            <a:ext cx="6805722" cy="395737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20421977">
            <a:off x="6342409" y="4685763"/>
            <a:ext cx="2609919" cy="19732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err="1" smtClean="0"/>
              <a:t>Eg</a:t>
            </a:r>
            <a:r>
              <a:rPr lang="en-AU" dirty="0" smtClean="0"/>
              <a:t>. pathway involved in production of ATP from glucose molecules.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0685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9" name="Rectangle 11"/>
          <p:cNvSpPr>
            <a:spLocks noGrp="1" noChangeArrowheads="1"/>
          </p:cNvSpPr>
          <p:nvPr>
            <p:ph type="title"/>
          </p:nvPr>
        </p:nvSpPr>
        <p:spPr>
          <a:xfrm>
            <a:off x="748145" y="800707"/>
            <a:ext cx="7856418" cy="830461"/>
          </a:xfrm>
          <a:ln/>
        </p:spPr>
        <p:txBody>
          <a:bodyPr anchor="b"/>
          <a:lstStyle/>
          <a:p>
            <a:pPr>
              <a:tabLst>
                <a:tab pos="669703" algn="l"/>
              </a:tabLst>
            </a:pPr>
            <a:r>
              <a:rPr lang="en-US" altLang="en-US" dirty="0"/>
              <a:t>Enzymes</a:t>
            </a:r>
          </a:p>
        </p:txBody>
      </p:sp>
      <p:sp>
        <p:nvSpPr>
          <p:cNvPr id="130060" name="Rectangle 12"/>
          <p:cNvSpPr>
            <a:spLocks noGrp="1" noChangeArrowheads="1"/>
          </p:cNvSpPr>
          <p:nvPr>
            <p:ph idx="1"/>
          </p:nvPr>
        </p:nvSpPr>
        <p:spPr>
          <a:xfrm>
            <a:off x="932873" y="1885164"/>
            <a:ext cx="7752070" cy="1651992"/>
          </a:xfrm>
          <a:ln/>
        </p:spPr>
        <p:txBody>
          <a:bodyPr>
            <a:normAutofit/>
          </a:bodyPr>
          <a:lstStyle/>
          <a:p>
            <a:pPr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SzPct val="13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</a:tabLst>
            </a:pPr>
            <a:r>
              <a:rPr lang="en-US" altLang="en-US" dirty="0" smtClean="0"/>
              <a:t> Catalysts </a:t>
            </a:r>
            <a:r>
              <a:rPr lang="en-US" altLang="en-US" dirty="0"/>
              <a:t>speed up reactions by influencing the stability of bonds in the reactants. They may also provide an alternative reaction pathway, thus lowering the activation energy needed for a reaction to take </a:t>
            </a:r>
            <a:r>
              <a:rPr lang="en-US" altLang="en-US" dirty="0" smtClean="0"/>
              <a:t>place.</a:t>
            </a:r>
            <a:endParaRPr lang="en-US" altLang="en-US" sz="1687" dirty="0"/>
          </a:p>
        </p:txBody>
      </p:sp>
      <p:grpSp>
        <p:nvGrpSpPr>
          <p:cNvPr id="130075" name="Group 27"/>
          <p:cNvGrpSpPr>
            <a:grpSpLocks/>
          </p:cNvGrpSpPr>
          <p:nvPr/>
        </p:nvGrpSpPr>
        <p:grpSpPr bwMode="auto">
          <a:xfrm>
            <a:off x="1964532" y="4045149"/>
            <a:ext cx="4835426" cy="1430982"/>
            <a:chOff x="0" y="0"/>
            <a:chExt cx="4332" cy="1282"/>
          </a:xfrm>
        </p:grpSpPr>
        <p:sp>
          <p:nvSpPr>
            <p:cNvPr id="130076" name="Rectangle 28"/>
            <p:cNvSpPr>
              <a:spLocks/>
            </p:cNvSpPr>
            <p:nvPr/>
          </p:nvSpPr>
          <p:spPr bwMode="auto">
            <a:xfrm>
              <a:off x="3328" y="1088"/>
              <a:ext cx="100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r>
                <a:rPr lang="en-US" altLang="en-US" sz="1406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Low energy</a:t>
              </a:r>
            </a:p>
          </p:txBody>
        </p:sp>
        <p:sp>
          <p:nvSpPr>
            <p:cNvPr id="130077" name="Rectangle 29"/>
            <p:cNvSpPr>
              <a:spLocks/>
            </p:cNvSpPr>
            <p:nvPr/>
          </p:nvSpPr>
          <p:spPr bwMode="auto">
            <a:xfrm>
              <a:off x="0" y="0"/>
              <a:ext cx="104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r>
                <a:rPr lang="en-US" altLang="en-US" sz="1406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High energy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21" y="3179746"/>
            <a:ext cx="6779471" cy="353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7651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60" grpId="0" build="p" bldLvl="5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1"/>
          <p:cNvSpPr>
            <a:spLocks noGrp="1" noChangeArrowheads="1"/>
          </p:cNvSpPr>
          <p:nvPr>
            <p:ph type="title"/>
          </p:nvPr>
        </p:nvSpPr>
        <p:spPr>
          <a:xfrm>
            <a:off x="761179" y="836903"/>
            <a:ext cx="5732859" cy="830461"/>
          </a:xfrm>
          <a:ln/>
        </p:spPr>
        <p:txBody>
          <a:bodyPr anchor="b"/>
          <a:lstStyle/>
          <a:p>
            <a:pPr>
              <a:tabLst>
                <a:tab pos="669703" algn="l"/>
              </a:tabLst>
            </a:pPr>
            <a:r>
              <a:rPr lang="en-US" altLang="en-US" dirty="0"/>
              <a:t>Enzyme Examples</a:t>
            </a:r>
          </a:p>
        </p:txBody>
      </p:sp>
      <p:graphicFrame>
        <p:nvGraphicFramePr>
          <p:cNvPr id="124930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92089"/>
              </p:ext>
            </p:extLst>
          </p:nvPr>
        </p:nvGraphicFramePr>
        <p:xfrm>
          <a:off x="761179" y="2022879"/>
          <a:ext cx="5750458" cy="4491161"/>
        </p:xfrm>
        <a:graphic>
          <a:graphicData uri="http://schemas.openxmlformats.org/drawingml/2006/table">
            <a:tbl>
              <a:tblPr/>
              <a:tblGrid>
                <a:gridCol w="1574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091">
                <a:tc>
                  <a:txBody>
                    <a:bodyPr/>
                    <a:lstStyle>
                      <a:lvl1pPr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186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1pPr>
                      <a:lvl2pPr marL="1081088" indent="-522288"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158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2pPr>
                      <a:lvl3pPr marL="1249363" indent="-322263"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3pPr>
                      <a:lvl4pPr marL="1843088" indent="-534988"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4pPr>
                      <a:lvl5pPr marL="2211388" indent="-522288"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5pPr>
                      <a:lvl6pPr marL="2668588" indent="-522288" fontAlgn="base">
                        <a:lnSpc>
                          <a:spcPct val="114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6pPr>
                      <a:lvl7pPr marL="3125788" indent="-522288" fontAlgn="base">
                        <a:lnSpc>
                          <a:spcPct val="114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7pPr>
                      <a:lvl8pPr marL="3582988" indent="-522288" fontAlgn="base">
                        <a:lnSpc>
                          <a:spcPct val="114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8pPr>
                      <a:lvl9pPr marL="4040188" indent="-522288" fontAlgn="base">
                        <a:lnSpc>
                          <a:spcPct val="114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6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ヒラギノ角ゴ Pro W3" pitchFamily="1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Enzyme </a:t>
                      </a:r>
                    </a:p>
                  </a:txBody>
                  <a:tcPr marL="62508" marR="62508" marT="62508" marB="62508" anchor="ctr" horzOverflow="overflow">
                    <a:lnL w="381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D6B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186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1pPr>
                      <a:lvl2pPr marL="1081088" indent="-522288"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158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2pPr>
                      <a:lvl3pPr marL="1249363" indent="-322263"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3pPr>
                      <a:lvl4pPr marL="1843088" indent="-534988"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4pPr>
                      <a:lvl5pPr marL="2211388" indent="-522288"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5pPr>
                      <a:lvl6pPr marL="2668588" indent="-522288" fontAlgn="base">
                        <a:lnSpc>
                          <a:spcPct val="114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6pPr>
                      <a:lvl7pPr marL="3125788" indent="-522288" fontAlgn="base">
                        <a:lnSpc>
                          <a:spcPct val="114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7pPr>
                      <a:lvl8pPr marL="3582988" indent="-522288" fontAlgn="base">
                        <a:lnSpc>
                          <a:spcPct val="114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8pPr>
                      <a:lvl9pPr marL="4040188" indent="-522288" fontAlgn="base">
                        <a:lnSpc>
                          <a:spcPct val="114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6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23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ヒラギノ角ゴ Pro W3" pitchFamily="1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Role</a:t>
                      </a:r>
                    </a:p>
                  </a:txBody>
                  <a:tcPr marL="62508" marR="62508" marT="62508" marB="62508" anchor="ctr" horzOverflow="overflow">
                    <a:lnL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CD6B">
                        <a:alpha val="4784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010">
                <a:tc>
                  <a:txBody>
                    <a:bodyPr/>
                    <a:lstStyle>
                      <a:lvl1pPr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186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1pPr>
                      <a:lvl2pPr marL="1081088" indent="-522288"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158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2pPr>
                      <a:lvl3pPr marL="1249363" indent="-322263"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3pPr>
                      <a:lvl4pPr marL="1843088" indent="-534988"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4pPr>
                      <a:lvl5pPr marL="2211388" indent="-522288"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5pPr>
                      <a:lvl6pPr marL="2668588" indent="-522288" fontAlgn="base">
                        <a:lnSpc>
                          <a:spcPct val="114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6pPr>
                      <a:lvl7pPr marL="3125788" indent="-522288" fontAlgn="base">
                        <a:lnSpc>
                          <a:spcPct val="114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7pPr>
                      <a:lvl8pPr marL="3582988" indent="-522288" fontAlgn="base">
                        <a:lnSpc>
                          <a:spcPct val="114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8pPr>
                      <a:lvl9pPr marL="4040188" indent="-522288" fontAlgn="base">
                        <a:lnSpc>
                          <a:spcPct val="114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6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ヒラギノ角ゴ Pro W3" pitchFamily="1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Pepsin</a:t>
                      </a:r>
                    </a:p>
                  </a:txBody>
                  <a:tcPr marL="62508" marR="62508" marT="62508" marB="62508" anchor="ctr" horzOverflow="overflow">
                    <a:lnL w="381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186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1pPr>
                      <a:lvl2pPr marL="1081088" indent="-522288"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158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2pPr>
                      <a:lvl3pPr marL="1249363" indent="-322263"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3pPr>
                      <a:lvl4pPr marL="1843088" indent="-534988"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4pPr>
                      <a:lvl5pPr marL="2211388" indent="-522288"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5pPr>
                      <a:lvl6pPr marL="2668588" indent="-522288" fontAlgn="base">
                        <a:lnSpc>
                          <a:spcPct val="114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6pPr>
                      <a:lvl7pPr marL="3125788" indent="-522288" fontAlgn="base">
                        <a:lnSpc>
                          <a:spcPct val="114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7pPr>
                      <a:lvl8pPr marL="3582988" indent="-522288" fontAlgn="base">
                        <a:lnSpc>
                          <a:spcPct val="114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8pPr>
                      <a:lvl9pPr marL="4040188" indent="-522288" fontAlgn="base">
                        <a:lnSpc>
                          <a:spcPct val="114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6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ヒラギノ角ゴ Pro W3" pitchFamily="1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Stomach enzyme used to break protein down into peptides. Works at very acidic pH (1.5).</a:t>
                      </a:r>
                    </a:p>
                  </a:txBody>
                  <a:tcPr marL="80367" marR="80367" marT="80367" marB="80367" anchor="ctr" horzOverflow="overflow">
                    <a:lnL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4902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961">
                <a:tc>
                  <a:txBody>
                    <a:bodyPr/>
                    <a:lstStyle>
                      <a:lvl1pPr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186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1pPr>
                      <a:lvl2pPr marL="1081088" indent="-522288"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158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2pPr>
                      <a:lvl3pPr marL="1249363" indent="-322263"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3pPr>
                      <a:lvl4pPr marL="1843088" indent="-534988"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4pPr>
                      <a:lvl5pPr marL="2211388" indent="-522288"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5pPr>
                      <a:lvl6pPr marL="2668588" indent="-522288" fontAlgn="base">
                        <a:lnSpc>
                          <a:spcPct val="114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6pPr>
                      <a:lvl7pPr marL="3125788" indent="-522288" fontAlgn="base">
                        <a:lnSpc>
                          <a:spcPct val="114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7pPr>
                      <a:lvl8pPr marL="3582988" indent="-522288" fontAlgn="base">
                        <a:lnSpc>
                          <a:spcPct val="114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8pPr>
                      <a:lvl9pPr marL="4040188" indent="-522288" fontAlgn="base">
                        <a:lnSpc>
                          <a:spcPct val="114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6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ヒラギノ角ゴ Pro W3" pitchFamily="1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Lactase</a:t>
                      </a:r>
                    </a:p>
                  </a:txBody>
                  <a:tcPr marL="62508" marR="62508" marT="62508" marB="62508" anchor="ctr" horzOverflow="overflow">
                    <a:lnL w="381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186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1pPr>
                      <a:lvl2pPr marL="1081088" indent="-522288"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158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2pPr>
                      <a:lvl3pPr marL="1249363" indent="-322263"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3pPr>
                      <a:lvl4pPr marL="1843088" indent="-534988"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4pPr>
                      <a:lvl5pPr marL="2211388" indent="-522288"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5pPr>
                      <a:lvl6pPr marL="2668588" indent="-522288" fontAlgn="base">
                        <a:lnSpc>
                          <a:spcPct val="114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6pPr>
                      <a:lvl7pPr marL="3125788" indent="-522288" fontAlgn="base">
                        <a:lnSpc>
                          <a:spcPct val="114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7pPr>
                      <a:lvl8pPr marL="3582988" indent="-522288" fontAlgn="base">
                        <a:lnSpc>
                          <a:spcPct val="114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8pPr>
                      <a:lvl9pPr marL="4040188" indent="-522288" fontAlgn="base">
                        <a:lnSpc>
                          <a:spcPct val="114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6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ヒラギノ角ゴ Pro W3" pitchFamily="1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A digestive enzyme that breaks lactose into glucose and galactose. Low levels of lactase can result in lactose intolerance.</a:t>
                      </a:r>
                    </a:p>
                  </a:txBody>
                  <a:tcPr marL="80367" marR="80367" marT="80367" marB="80367" anchor="ctr" horzOverflow="overflow">
                    <a:lnL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4902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417">
                <a:tc>
                  <a:txBody>
                    <a:bodyPr/>
                    <a:lstStyle>
                      <a:lvl1pPr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186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1pPr>
                      <a:lvl2pPr marL="1081088" indent="-522288"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158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2pPr>
                      <a:lvl3pPr marL="1249363" indent="-322263"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3pPr>
                      <a:lvl4pPr marL="1843088" indent="-534988"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4pPr>
                      <a:lvl5pPr marL="2211388" indent="-522288"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5pPr>
                      <a:lvl6pPr marL="2668588" indent="-522288" fontAlgn="base">
                        <a:lnSpc>
                          <a:spcPct val="114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6pPr>
                      <a:lvl7pPr marL="3125788" indent="-522288" fontAlgn="base">
                        <a:lnSpc>
                          <a:spcPct val="114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7pPr>
                      <a:lvl8pPr marL="3582988" indent="-522288" fontAlgn="base">
                        <a:lnSpc>
                          <a:spcPct val="114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8pPr>
                      <a:lvl9pPr marL="4040188" indent="-522288" fontAlgn="base">
                        <a:lnSpc>
                          <a:spcPct val="114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6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ヒラギノ角ゴ Pro W3" pitchFamily="1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Topoisomerase</a:t>
                      </a:r>
                    </a:p>
                  </a:txBody>
                  <a:tcPr marL="62508" marR="62508" marT="62508" marB="62508" anchor="ctr" horzOverflow="overflow">
                    <a:lnL w="381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186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1pPr>
                      <a:lvl2pPr marL="1081088" indent="-522288"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158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2pPr>
                      <a:lvl3pPr marL="1249363" indent="-322263"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3pPr>
                      <a:lvl4pPr marL="1843088" indent="-534988"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4pPr>
                      <a:lvl5pPr marL="2211388" indent="-522288"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5pPr>
                      <a:lvl6pPr marL="2668588" indent="-522288" fontAlgn="base">
                        <a:lnSpc>
                          <a:spcPct val="114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6pPr>
                      <a:lvl7pPr marL="3125788" indent="-522288" fontAlgn="base">
                        <a:lnSpc>
                          <a:spcPct val="114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7pPr>
                      <a:lvl8pPr marL="3582988" indent="-522288" fontAlgn="base">
                        <a:lnSpc>
                          <a:spcPct val="114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8pPr>
                      <a:lvl9pPr marL="4040188" indent="-522288" fontAlgn="base">
                        <a:lnSpc>
                          <a:spcPct val="114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6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ヒラギノ角ゴ Pro W3" pitchFamily="1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A family of enzymes that act on the</a:t>
                      </a:r>
                      <a:b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ヒラギノ角ゴ Pro W3" pitchFamily="1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</a:b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ヒラギノ角ゴ Pro W3" pitchFamily="1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coiled structure of DNA. They cut the DNA</a:t>
                      </a:r>
                      <a:b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ヒラギノ角ゴ Pro W3" pitchFamily="1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</a:b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ヒラギノ角ゴ Pro W3" pitchFamily="1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to alter the coiled structure.</a:t>
                      </a:r>
                    </a:p>
                  </a:txBody>
                  <a:tcPr marL="80367" marR="80367" marT="80367" marB="80367" anchor="ctr" horzOverflow="overflow">
                    <a:lnL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4902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9048">
                <a:tc>
                  <a:txBody>
                    <a:bodyPr/>
                    <a:lstStyle>
                      <a:lvl1pPr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186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1pPr>
                      <a:lvl2pPr marL="1081088" indent="-522288"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158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2pPr>
                      <a:lvl3pPr marL="1249363" indent="-322263"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3pPr>
                      <a:lvl4pPr marL="1843088" indent="-534988"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4pPr>
                      <a:lvl5pPr marL="2211388" indent="-522288"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5pPr>
                      <a:lvl6pPr marL="2668588" indent="-522288" fontAlgn="base">
                        <a:lnSpc>
                          <a:spcPct val="114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6pPr>
                      <a:lvl7pPr marL="3125788" indent="-522288" fontAlgn="base">
                        <a:lnSpc>
                          <a:spcPct val="114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7pPr>
                      <a:lvl8pPr marL="3582988" indent="-522288" fontAlgn="base">
                        <a:lnSpc>
                          <a:spcPct val="114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8pPr>
                      <a:lvl9pPr marL="4040188" indent="-522288" fontAlgn="base">
                        <a:lnSpc>
                          <a:spcPct val="114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6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ヒラギノ角ゴ Pro W3" pitchFamily="1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Hyaluronidase</a:t>
                      </a:r>
                    </a:p>
                  </a:txBody>
                  <a:tcPr marL="62508" marR="62508" marT="62508" marB="62508" anchor="ctr" horzOverflow="overflow">
                    <a:lnL w="381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186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1pPr>
                      <a:lvl2pPr marL="1081088" indent="-522288"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158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2pPr>
                      <a:lvl3pPr marL="1249363" indent="-322263"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3pPr>
                      <a:lvl4pPr marL="1843088" indent="-534988"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4pPr>
                      <a:lvl5pPr marL="2211388" indent="-522288"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5pPr>
                      <a:lvl6pPr marL="2668588" indent="-522288" fontAlgn="base">
                        <a:lnSpc>
                          <a:spcPct val="114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6pPr>
                      <a:lvl7pPr marL="3125788" indent="-522288" fontAlgn="base">
                        <a:lnSpc>
                          <a:spcPct val="114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7pPr>
                      <a:lvl8pPr marL="3582988" indent="-522288" fontAlgn="base">
                        <a:lnSpc>
                          <a:spcPct val="114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8pPr>
                      <a:lvl9pPr marL="4040188" indent="-522288" fontAlgn="base">
                        <a:lnSpc>
                          <a:spcPct val="114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6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ヒラギノ角ゴ Pro W3" pitchFamily="1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A family of enzymes that break down</a:t>
                      </a:r>
                      <a:b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ヒラギノ角ゴ Pro W3" pitchFamily="1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</a:b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ヒラギノ角ゴ Pro W3" pitchFamily="1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hyaluronic acid and increase tissue</a:t>
                      </a:r>
                      <a:b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ヒラギノ角ゴ Pro W3" pitchFamily="1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</a:b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ヒラギノ角ゴ Pro W3" pitchFamily="1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permeability. Often used during eye surgery</a:t>
                      </a:r>
                      <a:b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ヒラギノ角ゴ Pro W3" pitchFamily="1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</a:br>
                      <a:r>
                        <a:rPr kumimoji="0" lang="en-US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ヒラギノ角ゴ Pro W3" pitchFamily="1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to administer local anesthetics faster.</a:t>
                      </a:r>
                    </a:p>
                  </a:txBody>
                  <a:tcPr marL="80367" marR="80367" marT="80367" marB="80367" anchor="ctr" horzOverflow="overflow">
                    <a:lnL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4902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042">
                <a:tc>
                  <a:txBody>
                    <a:bodyPr/>
                    <a:lstStyle>
                      <a:lvl1pPr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186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1pPr>
                      <a:lvl2pPr marL="1081088" indent="-522288"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158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2pPr>
                      <a:lvl3pPr marL="1249363" indent="-322263"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3pPr>
                      <a:lvl4pPr marL="1843088" indent="-534988"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4pPr>
                      <a:lvl5pPr marL="2211388" indent="-522288"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5pPr>
                      <a:lvl6pPr marL="2668588" indent="-522288" fontAlgn="base">
                        <a:lnSpc>
                          <a:spcPct val="114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6pPr>
                      <a:lvl7pPr marL="3125788" indent="-522288" fontAlgn="base">
                        <a:lnSpc>
                          <a:spcPct val="114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7pPr>
                      <a:lvl8pPr marL="3582988" indent="-522288" fontAlgn="base">
                        <a:lnSpc>
                          <a:spcPct val="114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8pPr>
                      <a:lvl9pPr marL="4040188" indent="-522288" fontAlgn="base">
                        <a:lnSpc>
                          <a:spcPct val="114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6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ヒラギノ角ゴ Pro W3" pitchFamily="1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Zymase</a:t>
                      </a:r>
                    </a:p>
                  </a:txBody>
                  <a:tcPr marL="62508" marR="62508" marT="62508" marB="62508" anchor="ctr" horzOverflow="overflow">
                    <a:lnL w="381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4902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186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1pPr>
                      <a:lvl2pPr marL="1081088" indent="-522288"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158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2pPr>
                      <a:lvl3pPr marL="1249363" indent="-322263"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79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3pPr>
                      <a:lvl4pPr marL="1843088" indent="-534988"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4pPr>
                      <a:lvl5pPr marL="2211388" indent="-522288">
                        <a:lnSpc>
                          <a:spcPct val="114000"/>
                        </a:lnSpc>
                        <a:spcBef>
                          <a:spcPts val="2000"/>
                        </a:spcBef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5pPr>
                      <a:lvl6pPr marL="2668588" indent="-522288" fontAlgn="base">
                        <a:lnSpc>
                          <a:spcPct val="114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6pPr>
                      <a:lvl7pPr marL="3125788" indent="-522288" fontAlgn="base">
                        <a:lnSpc>
                          <a:spcPct val="114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7pPr>
                      <a:lvl8pPr marL="3582988" indent="-522288" fontAlgn="base">
                        <a:lnSpc>
                          <a:spcPct val="114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8pPr>
                      <a:lvl9pPr marL="4040188" indent="-522288" fontAlgn="base">
                        <a:lnSpc>
                          <a:spcPct val="114000"/>
                        </a:lnSpc>
                        <a:spcBef>
                          <a:spcPts val="2000"/>
                        </a:spcBef>
                        <a:spcAft>
                          <a:spcPct val="0"/>
                        </a:spcAft>
                        <a:buSzPct val="177000"/>
                        <a:tabLst>
                          <a:tab pos="5207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ヒラギノ角ゴ Pro W3" pitchFamily="1" charset="-128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86000"/>
                        <a:buFontTx/>
                        <a:buNone/>
                        <a:tabLst>
                          <a:tab pos="520700" algn="l"/>
                        </a:tabLst>
                      </a:pP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ヒラギノ角ゴ Pro W3" pitchFamily="1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A naturally occurring enzyme in yeasts,</a:t>
                      </a:r>
                      <a:b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ヒラギノ角ゴ Pro W3" pitchFamily="1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</a:br>
                      <a:r>
                        <a:rPr kumimoji="0" lang="en-US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ヒラギノ角ゴ Pro W3" pitchFamily="1" charset="-128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widely used in the baking industry to ferment sugar into ethanol and carbon dioxide.</a:t>
                      </a:r>
                    </a:p>
                  </a:txBody>
                  <a:tcPr marL="80367" marR="80367" marT="80367" marB="80367" anchor="ctr" horzOverflow="overflow">
                    <a:lnL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6E36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14902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24975" name="Picture 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400000">
            <a:off x="6377114" y="904299"/>
            <a:ext cx="3098602" cy="2037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pic>
        <p:nvPicPr>
          <p:cNvPr id="124976" name="Picture 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574" y="3701751"/>
            <a:ext cx="2163681" cy="1668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124977" name="Rectangle 49"/>
          <p:cNvSpPr>
            <a:spLocks/>
          </p:cNvSpPr>
          <p:nvPr/>
        </p:nvSpPr>
        <p:spPr bwMode="auto">
          <a:xfrm>
            <a:off x="6690802" y="5599487"/>
            <a:ext cx="2317453" cy="678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 algn="ctr"/>
            <a:r>
              <a:rPr lang="en-US" altLang="en-US" sz="1406" dirty="0">
                <a:solidFill>
                  <a:srgbClr val="2D00F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3D molecular structures for the enzymes </a:t>
            </a:r>
            <a:r>
              <a:rPr lang="en-US" altLang="en-US" sz="1406" b="1" dirty="0">
                <a:solidFill>
                  <a:srgbClr val="2D00F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pepsin</a:t>
            </a:r>
            <a:r>
              <a:rPr lang="en-US" altLang="en-US" sz="1406" dirty="0">
                <a:solidFill>
                  <a:srgbClr val="2D00F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(top) and </a:t>
            </a:r>
            <a:r>
              <a:rPr lang="en-US" altLang="en-US" sz="1406" b="1" dirty="0">
                <a:solidFill>
                  <a:srgbClr val="2D00F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hyaluronidase</a:t>
            </a:r>
            <a:r>
              <a:rPr lang="en-US" altLang="en-US" sz="1406" dirty="0">
                <a:solidFill>
                  <a:srgbClr val="2D00F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(bottom).</a:t>
            </a:r>
          </a:p>
        </p:txBody>
      </p:sp>
    </p:spTree>
    <p:extLst>
      <p:ext uri="{BB962C8B-B14F-4D97-AF65-F5344CB8AC3E}">
        <p14:creationId xmlns:p14="http://schemas.microsoft.com/office/powerpoint/2010/main" val="204887529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dirty="0" smtClean="0"/>
              <a:t>Increasing the rate of biochemical processes in a cell</a:t>
            </a:r>
            <a:endParaRPr lang="en-AU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7" y="2286000"/>
            <a:ext cx="5290958" cy="402336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  <a:tabLst>
                <a:tab pos="1025525" algn="l"/>
                <a:tab pos="1025525" algn="l"/>
                <a:tab pos="1025525" algn="l"/>
                <a:tab pos="1025525" algn="l"/>
                <a:tab pos="1025525" algn="l"/>
                <a:tab pos="1025525" algn="l"/>
                <a:tab pos="1025525" algn="l"/>
              </a:tabLst>
            </a:pPr>
            <a:r>
              <a:rPr lang="en-US" altLang="en-US" sz="2400" dirty="0" smtClean="0"/>
              <a:t> The mitochondria are </a:t>
            </a:r>
            <a:r>
              <a:rPr lang="en-US" altLang="en-US" sz="2400" dirty="0"/>
              <a:t>the site of cellular respiration, in which ATP is generated from </a:t>
            </a:r>
            <a:r>
              <a:rPr lang="en-US" altLang="en-US" sz="2400" dirty="0" smtClean="0"/>
              <a:t>fuels </a:t>
            </a:r>
            <a:r>
              <a:rPr lang="en-US" altLang="en-US" sz="2400" dirty="0"/>
              <a:t>such as </a:t>
            </a:r>
            <a:r>
              <a:rPr lang="en-US" altLang="en-US" sz="2400" dirty="0" smtClean="0"/>
              <a:t>glucose.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SzPct val="130000"/>
              <a:buFont typeface="Arial" panose="020B0604020202020204" pitchFamily="34" charset="0"/>
              <a:buChar char="•"/>
              <a:tabLst>
                <a:tab pos="1025525" algn="l"/>
                <a:tab pos="1025525" algn="l"/>
                <a:tab pos="1025525" algn="l"/>
                <a:tab pos="1025525" algn="l"/>
                <a:tab pos="1025525" algn="l"/>
                <a:tab pos="1025525" algn="l"/>
                <a:tab pos="1025525" algn="l"/>
              </a:tabLst>
            </a:pPr>
            <a:r>
              <a:rPr lang="en-US" altLang="en-US" sz="2400" dirty="0" smtClean="0"/>
              <a:t> Mitochondria are </a:t>
            </a:r>
            <a:r>
              <a:rPr lang="en-US" altLang="en-US" sz="2400" dirty="0"/>
              <a:t>enclosed by an envelope of two </a:t>
            </a:r>
            <a:r>
              <a:rPr lang="en-US" altLang="en-US" sz="2400" dirty="0" smtClean="0"/>
              <a:t>membranes.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SzPct val="130000"/>
              <a:buFont typeface="Wingdings" panose="05000000000000000000" pitchFamily="2" charset="2"/>
              <a:buChar char="Ø"/>
              <a:tabLst>
                <a:tab pos="1025525" algn="l"/>
                <a:tab pos="1025525" algn="l"/>
                <a:tab pos="1025525" algn="l"/>
                <a:tab pos="1025525" algn="l"/>
                <a:tab pos="1025525" algn="l"/>
                <a:tab pos="1025525" algn="l"/>
                <a:tab pos="1025525" algn="l"/>
              </a:tabLst>
            </a:pP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The 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outer </a:t>
            </a: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membrane 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controls the passage of materials involved in aerobic respiration. </a:t>
            </a:r>
            <a:endParaRPr lang="en-US" altLang="en-US" sz="2000" dirty="0" smtClean="0">
              <a:solidFill>
                <a:srgbClr val="000000"/>
              </a:solidFill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SzPct val="130000"/>
              <a:buFont typeface="Wingdings" panose="05000000000000000000" pitchFamily="2" charset="2"/>
              <a:buChar char="Ø"/>
              <a:tabLst>
                <a:tab pos="1025525" algn="l"/>
                <a:tab pos="1025525" algn="l"/>
                <a:tab pos="1025525" algn="l"/>
                <a:tab pos="1025525" algn="l"/>
                <a:tab pos="1025525" algn="l"/>
                <a:tab pos="1025525" algn="l"/>
                <a:tab pos="1025525" algn="l"/>
              </a:tabLst>
            </a:pPr>
            <a:r>
              <a:rPr lang="en-US" altLang="en-US" sz="2000" dirty="0" smtClean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 Inner membranes (cristae) 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  <a:sym typeface="Arial" panose="020B0604020202020204" pitchFamily="34" charset="0"/>
              </a:rPr>
              <a:t>provide the attachment sites for the enzymes involved in cellular respiration.</a:t>
            </a:r>
            <a:endParaRPr lang="en-US" altLang="en-US" sz="2000" dirty="0"/>
          </a:p>
          <a:p>
            <a:pPr marL="0" indent="0">
              <a:lnSpc>
                <a:spcPts val="3200"/>
              </a:lnSpc>
              <a:spcBef>
                <a:spcPct val="0"/>
              </a:spcBef>
              <a:spcAft>
                <a:spcPts val="2000"/>
              </a:spcAft>
              <a:buSzPct val="130000"/>
              <a:buNone/>
              <a:tabLst>
                <a:tab pos="1025525" algn="l"/>
                <a:tab pos="1025525" algn="l"/>
                <a:tab pos="1025525" algn="l"/>
                <a:tab pos="1025525" algn="l"/>
                <a:tab pos="1025525" algn="l"/>
                <a:tab pos="1025525" algn="l"/>
                <a:tab pos="1025525" algn="l"/>
              </a:tabLst>
            </a:pPr>
            <a:endParaRPr lang="en-US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946949" y="2699882"/>
            <a:ext cx="3282373" cy="2503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36147" y="5593057"/>
            <a:ext cx="24199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smtClean="0">
                <a:solidFill>
                  <a:schemeClr val="accent6"/>
                </a:solidFill>
              </a:rPr>
              <a:t>Folding of the inner membranes increases the surface area available for enzyme controlled reactions to occur. </a:t>
            </a:r>
            <a:endParaRPr lang="en-AU" sz="1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44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1"/>
          <p:cNvSpPr>
            <a:spLocks noGrp="1" noChangeArrowheads="1"/>
          </p:cNvSpPr>
          <p:nvPr>
            <p:ph type="title"/>
          </p:nvPr>
        </p:nvSpPr>
        <p:spPr>
          <a:xfrm>
            <a:off x="683490" y="987516"/>
            <a:ext cx="8227396" cy="701964"/>
          </a:xfrm>
          <a:ln/>
        </p:spPr>
        <p:txBody>
          <a:bodyPr anchor="b">
            <a:normAutofit/>
          </a:bodyPr>
          <a:lstStyle/>
          <a:p>
            <a:pPr>
              <a:tabLst>
                <a:tab pos="669703" algn="l"/>
              </a:tabLst>
            </a:pPr>
            <a:r>
              <a:rPr lang="en-US" altLang="en-US" dirty="0"/>
              <a:t>Enzymes</a:t>
            </a:r>
          </a:p>
        </p:txBody>
      </p:sp>
      <p:sp>
        <p:nvSpPr>
          <p:cNvPr id="125954" name="Rectangle 2"/>
          <p:cNvSpPr>
            <a:spLocks noGrp="1" noChangeArrowheads="1"/>
          </p:cNvSpPr>
          <p:nvPr>
            <p:ph idx="1"/>
          </p:nvPr>
        </p:nvSpPr>
        <p:spPr>
          <a:xfrm>
            <a:off x="530347" y="1800317"/>
            <a:ext cx="5862389" cy="5777508"/>
          </a:xfrm>
          <a:ln/>
        </p:spPr>
        <p:txBody>
          <a:bodyPr/>
          <a:lstStyle/>
          <a:p>
            <a:pPr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SzPct val="13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721047" algn="l"/>
                <a:tab pos="1045853" algn="l"/>
                <a:tab pos="1045853" algn="l"/>
                <a:tab pos="721047" algn="l"/>
              </a:tabLst>
            </a:pPr>
            <a:r>
              <a:rPr lang="en-US" altLang="en-US" dirty="0" smtClean="0"/>
              <a:t> Enzymes </a:t>
            </a:r>
            <a:r>
              <a:rPr lang="en-US" altLang="en-US" dirty="0"/>
              <a:t>have a specific region where the substrate binds and where catalysis occurs. This is called the active site. </a:t>
            </a:r>
          </a:p>
          <a:p>
            <a:pPr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SzPct val="13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721047" algn="l"/>
                <a:tab pos="1045853" algn="l"/>
                <a:tab pos="1045853" algn="l"/>
                <a:tab pos="721047" algn="l"/>
              </a:tabLst>
            </a:pPr>
            <a:r>
              <a:rPr lang="en-US" altLang="en-US" dirty="0" smtClean="0"/>
              <a:t> The </a:t>
            </a:r>
            <a:r>
              <a:rPr lang="en-US" altLang="en-US" dirty="0"/>
              <a:t>active site is usually a cleft or pocket</a:t>
            </a:r>
            <a:br>
              <a:rPr lang="en-US" altLang="en-US" dirty="0"/>
            </a:br>
            <a:r>
              <a:rPr lang="en-US" altLang="en-US" dirty="0"/>
              <a:t>at the surface of the enzyme. Substrate modification occurs at the active site.</a:t>
            </a:r>
          </a:p>
          <a:p>
            <a:pPr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SzPct val="13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721047" algn="l"/>
                <a:tab pos="1045853" algn="l"/>
                <a:tab pos="1045853" algn="l"/>
                <a:tab pos="721047" algn="l"/>
              </a:tabLst>
            </a:pPr>
            <a:r>
              <a:rPr lang="en-US" altLang="en-US" dirty="0" smtClean="0"/>
              <a:t> Enzymes </a:t>
            </a:r>
            <a:r>
              <a:rPr lang="en-US" altLang="en-US" dirty="0"/>
              <a:t>are substrate-specific, although specificity varies from enzyme to enzyme:</a:t>
            </a:r>
          </a:p>
          <a:p>
            <a:pPr lvl="1">
              <a:lnSpc>
                <a:spcPts val="1969"/>
              </a:lnSpc>
              <a:spcBef>
                <a:spcPct val="0"/>
              </a:spcBef>
              <a:spcAft>
                <a:spcPts val="1406"/>
              </a:spcAft>
              <a:buSzPct val="12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721047" algn="l"/>
                <a:tab pos="1045853" algn="l"/>
                <a:tab pos="1045853" algn="l"/>
                <a:tab pos="721047" algn="l"/>
              </a:tabLst>
            </a:pPr>
            <a:r>
              <a:rPr lang="en-US" altLang="en-US" sz="1687" dirty="0"/>
              <a:t>High specificity: The enzyme will only bind with a single type of substrate.</a:t>
            </a:r>
          </a:p>
          <a:p>
            <a:pPr lvl="1">
              <a:lnSpc>
                <a:spcPts val="1969"/>
              </a:lnSpc>
              <a:spcBef>
                <a:spcPct val="0"/>
              </a:spcBef>
              <a:spcAft>
                <a:spcPts val="1406"/>
              </a:spcAft>
              <a:buSzPct val="12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721047" algn="l"/>
                <a:tab pos="1045853" algn="l"/>
                <a:tab pos="1045853" algn="l"/>
                <a:tab pos="721047" algn="l"/>
              </a:tabLst>
            </a:pPr>
            <a:r>
              <a:rPr lang="en-US" altLang="en-US" sz="1687" dirty="0"/>
              <a:t>Low specificity: The enzyme will bind a range of related substrates, e.g. lipases hydrolyze any fatty acid chain.</a:t>
            </a:r>
            <a:endParaRPr lang="en-US" altLang="en-US" dirty="0"/>
          </a:p>
          <a:p>
            <a:pPr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SzPct val="13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721047" algn="l"/>
                <a:tab pos="1045853" algn="l"/>
                <a:tab pos="1045853" algn="l"/>
                <a:tab pos="721047" algn="l"/>
              </a:tabLst>
            </a:pPr>
            <a:r>
              <a:rPr lang="en-US" altLang="en-US" dirty="0" smtClean="0"/>
              <a:t> When </a:t>
            </a:r>
            <a:r>
              <a:rPr lang="en-US" altLang="en-US" dirty="0"/>
              <a:t>a substrate binds to an enzyme’s active site, an enzyme-substrate complex is formed.</a:t>
            </a:r>
            <a:endParaRPr lang="en-US" altLang="en-US" sz="1687" dirty="0"/>
          </a:p>
        </p:txBody>
      </p:sp>
      <p:pic>
        <p:nvPicPr>
          <p:cNvPr id="1259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736" y="1800317"/>
            <a:ext cx="2364669" cy="2963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125956" name="Rectangle 4"/>
          <p:cNvSpPr>
            <a:spLocks/>
          </p:cNvSpPr>
          <p:nvPr/>
        </p:nvSpPr>
        <p:spPr bwMode="auto">
          <a:xfrm>
            <a:off x="6736957" y="5078323"/>
            <a:ext cx="2173929" cy="884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 algn="ctr"/>
            <a:r>
              <a:rPr lang="en-US" altLang="en-US" sz="1406" dirty="0">
                <a:solidFill>
                  <a:srgbClr val="2D00F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Space filling model of the yeast enzyme </a:t>
            </a:r>
            <a:r>
              <a:rPr lang="en-US" altLang="en-US" sz="1406" b="1" dirty="0">
                <a:solidFill>
                  <a:srgbClr val="2D00F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hexokinase</a:t>
            </a:r>
            <a:r>
              <a:rPr lang="en-US" altLang="en-US" sz="1406" dirty="0">
                <a:solidFill>
                  <a:srgbClr val="2D00F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 Its active site lies in the groove (arrowed)</a:t>
            </a:r>
          </a:p>
        </p:txBody>
      </p:sp>
      <p:sp>
        <p:nvSpPr>
          <p:cNvPr id="125957" name="Line 5"/>
          <p:cNvSpPr>
            <a:spLocks noChangeShapeType="1"/>
          </p:cNvSpPr>
          <p:nvPr/>
        </p:nvSpPr>
        <p:spPr bwMode="auto">
          <a:xfrm>
            <a:off x="8058689" y="3406827"/>
            <a:ext cx="769070" cy="0"/>
          </a:xfrm>
          <a:prstGeom prst="line">
            <a:avLst/>
          </a:prstGeom>
          <a:noFill/>
          <a:ln w="50800">
            <a:solidFill>
              <a:srgbClr val="FF0017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25400" dist="12699" dir="5400000" algn="ctr" rotWithShape="0">
                    <a:schemeClr val="bg2">
                      <a:alpha val="2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sz="1266"/>
          </a:p>
        </p:txBody>
      </p:sp>
    </p:spTree>
    <p:extLst>
      <p:ext uri="{BB962C8B-B14F-4D97-AF65-F5344CB8AC3E}">
        <p14:creationId xmlns:p14="http://schemas.microsoft.com/office/powerpoint/2010/main" val="14893640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 build="p" bldLvl="5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Enzyme active sites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17" y="1800041"/>
            <a:ext cx="7412165" cy="492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554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83</TotalTime>
  <Words>1066</Words>
  <Application>Microsoft Office PowerPoint</Application>
  <PresentationFormat>On-screen Show (4:3)</PresentationFormat>
  <Paragraphs>129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ヒラギノ角ゴ Pro W3</vt:lpstr>
      <vt:lpstr>ヒラギノ角ゴ Pro W6</vt:lpstr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Enzymes</vt:lpstr>
      <vt:lpstr>Subject matter</vt:lpstr>
      <vt:lpstr>Enzymes</vt:lpstr>
      <vt:lpstr>Why are enzymes important?</vt:lpstr>
      <vt:lpstr>Enzymes</vt:lpstr>
      <vt:lpstr>Enzyme Examples</vt:lpstr>
      <vt:lpstr>Increasing the rate of biochemical processes in a cell</vt:lpstr>
      <vt:lpstr>Enzymes</vt:lpstr>
      <vt:lpstr>Enzyme active sites</vt:lpstr>
      <vt:lpstr>Lock and Key Model</vt:lpstr>
      <vt:lpstr>Induced Fit Model</vt:lpstr>
      <vt:lpstr>Catabolic Reactions</vt:lpstr>
      <vt:lpstr>Anabolic Reactions</vt:lpstr>
      <vt:lpstr>Enzyme denaturation</vt:lpstr>
      <vt:lpstr>Effect of Temperature</vt:lpstr>
      <vt:lpstr>Effect of pH</vt:lpstr>
      <vt:lpstr>Factors Affecting Enzyme Reaction Rates</vt:lpstr>
      <vt:lpstr>Enzyme Cofactors</vt:lpstr>
      <vt:lpstr>Enzyme Inhibitors</vt:lpstr>
    </vt:vector>
  </TitlesOfParts>
  <Company>Queensland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Enzymes</dc:title>
  <dc:creator>SMITH, Ashleigh</dc:creator>
  <cp:lastModifiedBy>MILLERS, Caitlin (cgmil0)</cp:lastModifiedBy>
  <cp:revision>11</cp:revision>
  <dcterms:created xsi:type="dcterms:W3CDTF">2018-02-27T20:25:46Z</dcterms:created>
  <dcterms:modified xsi:type="dcterms:W3CDTF">2019-02-27T01:41:21Z</dcterms:modified>
</cp:coreProperties>
</file>