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7" r:id="rId8"/>
    <p:sldId id="262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E28066F-854C-4078-BA7D-D94931A4C34E}" type="datetimeFigureOut">
              <a:rPr lang="en-AU" smtClean="0"/>
              <a:t>4/06/2019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9FC5-9D5D-46A4-AAE8-A54C0E81DB2B}" type="slidenum">
              <a:rPr lang="en-AU" smtClean="0"/>
              <a:t>‹#›</a:t>
            </a:fld>
            <a:endParaRPr lang="en-AU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074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066F-854C-4078-BA7D-D94931A4C34E}" type="datetimeFigureOut">
              <a:rPr lang="en-AU" smtClean="0"/>
              <a:t>4/06/2019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9FC5-9D5D-46A4-AAE8-A54C0E81DB2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860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066F-854C-4078-BA7D-D94931A4C34E}" type="datetimeFigureOut">
              <a:rPr lang="en-AU" smtClean="0"/>
              <a:t>4/06/2019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9FC5-9D5D-46A4-AAE8-A54C0E81DB2B}" type="slidenum">
              <a:rPr lang="en-AU" smtClean="0"/>
              <a:t>‹#›</a:t>
            </a:fld>
            <a:endParaRPr lang="en-AU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01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066F-854C-4078-BA7D-D94931A4C34E}" type="datetimeFigureOut">
              <a:rPr lang="en-AU" smtClean="0"/>
              <a:t>4/06/2019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9FC5-9D5D-46A4-AAE8-A54C0E81DB2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43499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066F-854C-4078-BA7D-D94931A4C34E}" type="datetimeFigureOut">
              <a:rPr lang="en-AU" smtClean="0"/>
              <a:t>4/06/2019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9FC5-9D5D-46A4-AAE8-A54C0E81DB2B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3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066F-854C-4078-BA7D-D94931A4C34E}" type="datetimeFigureOut">
              <a:rPr lang="en-AU" smtClean="0"/>
              <a:t>4/06/2019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9FC5-9D5D-46A4-AAE8-A54C0E81DB2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629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066F-854C-4078-BA7D-D94931A4C34E}" type="datetimeFigureOut">
              <a:rPr lang="en-AU" smtClean="0"/>
              <a:t>4/06/2019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9FC5-9D5D-46A4-AAE8-A54C0E81DB2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5243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066F-854C-4078-BA7D-D94931A4C34E}" type="datetimeFigureOut">
              <a:rPr lang="en-AU" smtClean="0"/>
              <a:t>4/06/2019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9FC5-9D5D-46A4-AAE8-A54C0E81DB2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1296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066F-854C-4078-BA7D-D94931A4C34E}" type="datetimeFigureOut">
              <a:rPr lang="en-AU" smtClean="0"/>
              <a:t>4/06/2019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9FC5-9D5D-46A4-AAE8-A54C0E81DB2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674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066F-854C-4078-BA7D-D94931A4C34E}" type="datetimeFigureOut">
              <a:rPr lang="en-AU" smtClean="0"/>
              <a:t>4/06/2019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9FC5-9D5D-46A4-AAE8-A54C0E81DB2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142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066F-854C-4078-BA7D-D94931A4C34E}" type="datetimeFigureOut">
              <a:rPr lang="en-AU" smtClean="0"/>
              <a:t>4/06/2019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B9FC5-9D5D-46A4-AAE8-A54C0E81DB2B}" type="slidenum">
              <a:rPr lang="en-AU" smtClean="0"/>
              <a:t>‹#›</a:t>
            </a:fld>
            <a:endParaRPr lang="en-AU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979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E28066F-854C-4078-BA7D-D94931A4C34E}" type="datetimeFigureOut">
              <a:rPr lang="en-AU" smtClean="0"/>
              <a:t>4/06/2019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ADB9FC5-9D5D-46A4-AAE8-A54C0E81DB2B}" type="slidenum">
              <a:rPr lang="en-AU" smtClean="0"/>
              <a:t>‹#›</a:t>
            </a:fld>
            <a:endParaRPr lang="en-AU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72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homeostasis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Year 11 Biology</a:t>
            </a:r>
          </a:p>
          <a:p>
            <a:r>
              <a:rPr lang="en-AU" dirty="0" smtClean="0"/>
              <a:t>Bremer SHS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444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effectors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34" y="1934303"/>
            <a:ext cx="4202447" cy="462222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dirty="0" smtClean="0"/>
              <a:t> A </a:t>
            </a:r>
            <a:r>
              <a:rPr lang="en-AU" sz="2400" dirty="0"/>
              <a:t>response is initiated by an effector </a:t>
            </a:r>
            <a:r>
              <a:rPr lang="en-AU" sz="2400" dirty="0" smtClean="0"/>
              <a:t>to decrease the effect of the stimulus.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/>
              <a:t> </a:t>
            </a:r>
            <a:r>
              <a:rPr lang="en-AU" sz="2400" dirty="0" smtClean="0"/>
              <a:t>Effectors are generally grouped in to two categories: muscles and glands.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/>
              <a:t> </a:t>
            </a:r>
            <a:r>
              <a:rPr lang="en-AU" sz="2400" dirty="0" smtClean="0"/>
              <a:t>Muscles can contract in response to stimuli.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/>
              <a:t> </a:t>
            </a:r>
            <a:r>
              <a:rPr lang="en-AU" sz="2400" dirty="0" smtClean="0"/>
              <a:t>Glands secrete chemicals such as adrenaline and insulin in to the blood stream in response to stimuli. </a:t>
            </a:r>
            <a:endParaRPr lang="en-AU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041" y="560569"/>
            <a:ext cx="2451597" cy="1634398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6823070" y="4251820"/>
            <a:ext cx="613641" cy="657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Down Arrow 8"/>
          <p:cNvSpPr/>
          <p:nvPr/>
        </p:nvSpPr>
        <p:spPr>
          <a:xfrm>
            <a:off x="6751018" y="2363117"/>
            <a:ext cx="613641" cy="6259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532" y="3038610"/>
            <a:ext cx="1950720" cy="10972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229" y="4979533"/>
            <a:ext cx="2006889" cy="16284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328" y="5513234"/>
            <a:ext cx="1175225" cy="12055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81137" y="1743138"/>
            <a:ext cx="969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chemeClr val="bg1"/>
                </a:solidFill>
              </a:rPr>
              <a:t>Stimuli</a:t>
            </a:r>
            <a:endParaRPr lang="en-AU" sz="24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80674" y="3178239"/>
            <a:ext cx="1298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000" dirty="0" smtClean="0">
                <a:solidFill>
                  <a:schemeClr val="bg1"/>
                </a:solidFill>
              </a:rPr>
              <a:t>Processing </a:t>
            </a:r>
          </a:p>
          <a:p>
            <a:pPr algn="ctr"/>
            <a:r>
              <a:rPr lang="en-AU" sz="2000" dirty="0" smtClean="0">
                <a:solidFill>
                  <a:schemeClr val="bg1"/>
                </a:solidFill>
              </a:rPr>
              <a:t>Centre</a:t>
            </a:r>
            <a:endParaRPr lang="en-AU" sz="2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74497" y="4979533"/>
            <a:ext cx="1061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/>
              <a:t>Effectors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91689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Check for understanding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746" y="1819563"/>
            <a:ext cx="3897746" cy="4849091"/>
          </a:xfrm>
        </p:spPr>
        <p:txBody>
          <a:bodyPr>
            <a:normAutofit/>
          </a:bodyPr>
          <a:lstStyle/>
          <a:p>
            <a:r>
              <a:rPr lang="en-AU" dirty="0" smtClean="0"/>
              <a:t>Blood glucose concentration is controlled by negative feedback. The two hormones involved in glucose metabolism are glucagon and insulin. </a:t>
            </a:r>
          </a:p>
          <a:p>
            <a:pPr marL="457200" indent="-457200">
              <a:buFont typeface="+mj-lt"/>
              <a:buAutoNum type="alphaLcParenR"/>
            </a:pPr>
            <a:r>
              <a:rPr lang="en-AU" dirty="0" smtClean="0"/>
              <a:t>Identify a relationship between glucose concentration and insulin concentration. </a:t>
            </a:r>
          </a:p>
          <a:p>
            <a:pPr marL="457200" indent="-457200">
              <a:buFont typeface="+mj-lt"/>
              <a:buAutoNum type="alphaLcParenR"/>
            </a:pPr>
            <a:r>
              <a:rPr lang="en-AU" dirty="0" smtClean="0"/>
              <a:t>Identify </a:t>
            </a:r>
            <a:r>
              <a:rPr lang="en-AU" dirty="0" smtClean="0"/>
              <a:t>a relationship between glucagon concentration and glucose concentration. </a:t>
            </a:r>
          </a:p>
          <a:p>
            <a:pPr marL="457200" indent="-457200">
              <a:buFont typeface="+mj-lt"/>
              <a:buAutoNum type="alphaLcParenR"/>
            </a:pPr>
            <a:r>
              <a:rPr lang="en-AU" dirty="0"/>
              <a:t>Make a conclusion about the role </a:t>
            </a:r>
            <a:r>
              <a:rPr lang="en-AU" dirty="0" smtClean="0"/>
              <a:t>of insulin and </a:t>
            </a:r>
            <a:r>
              <a:rPr lang="en-AU" dirty="0" smtClean="0"/>
              <a:t>glucagon </a:t>
            </a:r>
            <a:r>
              <a:rPr lang="en-AU" dirty="0"/>
              <a:t>based on your </a:t>
            </a:r>
            <a:r>
              <a:rPr lang="en-AU" smtClean="0"/>
              <a:t>previous responses. </a:t>
            </a:r>
            <a:endParaRPr lang="en-AU" dirty="0"/>
          </a:p>
          <a:p>
            <a:pPr marL="457200" indent="-457200">
              <a:buFont typeface="+mj-lt"/>
              <a:buAutoNum type="alphaLcParenR"/>
            </a:pPr>
            <a:endParaRPr lang="en-AU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63" y="2084832"/>
            <a:ext cx="4442691" cy="402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4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Warm up questions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414" y="2084832"/>
            <a:ext cx="8146473" cy="270884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sz="2400" dirty="0"/>
              <a:t>Explain why placing celery stalks in coloured water causes discolouration of the leaves. </a:t>
            </a:r>
            <a:endParaRPr lang="en-AU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Describe the processing necessary before ingested food can be absorbed by body cells. 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/>
              <a:t>Oxygen moves out of the blood and in to body cells. Justify why using information </a:t>
            </a:r>
            <a:r>
              <a:rPr lang="en-AU" sz="2400" dirty="0" smtClean="0"/>
              <a:t>from the table below. </a:t>
            </a:r>
            <a:endParaRPr lang="en-AU" sz="2400" dirty="0"/>
          </a:p>
          <a:p>
            <a:pPr marL="457200" indent="-457200">
              <a:buFont typeface="+mj-lt"/>
              <a:buAutoNum type="arabicPeriod"/>
            </a:pPr>
            <a:endParaRPr lang="en-AU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19867" y="4818779"/>
            <a:ext cx="416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 smtClean="0"/>
              <a:t>Table 1 – oxygen content in the human body. </a:t>
            </a:r>
            <a:endParaRPr lang="en-AU" i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587256"/>
              </p:ext>
            </p:extLst>
          </p:nvPr>
        </p:nvGraphicFramePr>
        <p:xfrm>
          <a:off x="674091" y="5188111"/>
          <a:ext cx="8019796" cy="1195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4949">
                  <a:extLst>
                    <a:ext uri="{9D8B030D-6E8A-4147-A177-3AD203B41FA5}">
                      <a16:colId xmlns:a16="http://schemas.microsoft.com/office/drawing/2014/main" val="877349334"/>
                    </a:ext>
                  </a:extLst>
                </a:gridCol>
                <a:gridCol w="2004949">
                  <a:extLst>
                    <a:ext uri="{9D8B030D-6E8A-4147-A177-3AD203B41FA5}">
                      <a16:colId xmlns:a16="http://schemas.microsoft.com/office/drawing/2014/main" val="819102209"/>
                    </a:ext>
                  </a:extLst>
                </a:gridCol>
                <a:gridCol w="2004949">
                  <a:extLst>
                    <a:ext uri="{9D8B030D-6E8A-4147-A177-3AD203B41FA5}">
                      <a16:colId xmlns:a16="http://schemas.microsoft.com/office/drawing/2014/main" val="2150891458"/>
                    </a:ext>
                  </a:extLst>
                </a:gridCol>
                <a:gridCol w="2004949">
                  <a:extLst>
                    <a:ext uri="{9D8B030D-6E8A-4147-A177-3AD203B41FA5}">
                      <a16:colId xmlns:a16="http://schemas.microsoft.com/office/drawing/2014/main" val="654318246"/>
                    </a:ext>
                  </a:extLst>
                </a:gridCol>
              </a:tblGrid>
              <a:tr h="516082"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 smtClean="0">
                          <a:effectLst/>
                        </a:rPr>
                        <a:t>Capillary </a:t>
                      </a:r>
                      <a:r>
                        <a:rPr lang="en-AU" sz="1800" u="none" strike="noStrike" dirty="0">
                          <a:effectLst/>
                        </a:rPr>
                        <a:t>Entering Muscle Cell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effectLst/>
                        </a:rPr>
                        <a:t>Muscle Tissue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800" u="none" strike="noStrike" dirty="0">
                          <a:effectLst/>
                        </a:rPr>
                        <a:t>Capillary Leaving Muscle Tissue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2019171140"/>
                  </a:ext>
                </a:extLst>
              </a:tr>
              <a:tr h="516082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Oxygen Content</a:t>
                      </a:r>
                    </a:p>
                    <a:p>
                      <a:pPr algn="ctr"/>
                      <a:r>
                        <a:rPr lang="en-AU" dirty="0" smtClean="0"/>
                        <a:t>(kPa)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 smtClean="0">
                          <a:effectLst/>
                        </a:rPr>
                        <a:t>90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 smtClean="0">
                          <a:effectLst/>
                        </a:rPr>
                        <a:t>43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800" u="none" strike="noStrike" dirty="0" smtClean="0">
                          <a:effectLst/>
                        </a:rPr>
                        <a:t>42</a:t>
                      </a:r>
                      <a:endParaRPr lang="en-A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84" marR="6284" marT="6284" marB="0" anchor="ctr"/>
                </a:tc>
                <a:extLst>
                  <a:ext uri="{0D108BD9-81ED-4DB2-BD59-A6C34878D82A}">
                    <a16:rowId xmlns:a16="http://schemas.microsoft.com/office/drawing/2014/main" val="248787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65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 internal environment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28" y="2084832"/>
            <a:ext cx="5928525" cy="444639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539344" y="4479636"/>
            <a:ext cx="2346038" cy="1985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Can you name any other internal factors that are controlled?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772" y="2217997"/>
            <a:ext cx="935182" cy="212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6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homeostasis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6" y="2045301"/>
            <a:ext cx="8137236" cy="1963282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dirty="0" smtClean="0"/>
              <a:t> Homeostasis is the maintenance of a relatively stable internal environment.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/>
              <a:t> </a:t>
            </a:r>
            <a:r>
              <a:rPr lang="en-AU" sz="2400" dirty="0" smtClean="0"/>
              <a:t>Some factors controlled by homeostasis include temperature, oxygen saturation, pH, blood glucose and waste concentration.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 smtClean="0"/>
              <a:t>Homeostasis </a:t>
            </a:r>
            <a:r>
              <a:rPr lang="en-AU" sz="2400" dirty="0"/>
              <a:t>works to maintain conditions within very small tolerance limits. </a:t>
            </a:r>
            <a:endParaRPr lang="en-AU" sz="24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4008583"/>
            <a:ext cx="7009390" cy="275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2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Stimulus response model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8655" y="1909341"/>
            <a:ext cx="4821381" cy="46207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dirty="0" smtClean="0"/>
              <a:t> Organisms must use a feedback mechanism to quickly identify and control disturbances to homeostasis.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/>
              <a:t> </a:t>
            </a:r>
            <a:r>
              <a:rPr lang="en-AU" sz="2400" dirty="0" smtClean="0"/>
              <a:t>The stimulus-response model represents the feedback mechanism used to control the internal environment.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/>
              <a:t> </a:t>
            </a:r>
            <a:r>
              <a:rPr lang="en-AU" sz="2400" dirty="0" smtClean="0"/>
              <a:t>The stimulus-response model use receptors that detect disturbances, a processing centre that interprets and coordinates a response and an effector that carries out the response.  </a:t>
            </a: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4" y="4074014"/>
            <a:ext cx="3817527" cy="2215108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551047" y="2092634"/>
            <a:ext cx="1302326" cy="457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Receptor</a:t>
            </a:r>
            <a:endParaRPr lang="en-AU" dirty="0"/>
          </a:p>
        </p:txBody>
      </p:sp>
      <p:sp>
        <p:nvSpPr>
          <p:cNvPr id="17" name="Rounded Rectangle 16"/>
          <p:cNvSpPr/>
          <p:nvPr/>
        </p:nvSpPr>
        <p:spPr>
          <a:xfrm>
            <a:off x="1380838" y="2745906"/>
            <a:ext cx="1302326" cy="5400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Processing Centre</a:t>
            </a:r>
            <a:endParaRPr lang="en-AU" dirty="0"/>
          </a:p>
        </p:txBody>
      </p:sp>
      <p:sp>
        <p:nvSpPr>
          <p:cNvPr id="18" name="Rounded Rectangle 17"/>
          <p:cNvSpPr/>
          <p:nvPr/>
        </p:nvSpPr>
        <p:spPr>
          <a:xfrm>
            <a:off x="2302904" y="3481501"/>
            <a:ext cx="1302326" cy="4577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 smtClean="0"/>
              <a:t>Effector</a:t>
            </a:r>
            <a:endParaRPr lang="en-AU" dirty="0"/>
          </a:p>
        </p:txBody>
      </p:sp>
      <p:sp>
        <p:nvSpPr>
          <p:cNvPr id="16" name="Bent Arrow 15"/>
          <p:cNvSpPr/>
          <p:nvPr/>
        </p:nvSpPr>
        <p:spPr>
          <a:xfrm rot="10800000" flipH="1">
            <a:off x="1839517" y="3355837"/>
            <a:ext cx="406400" cy="455168"/>
          </a:xfrm>
          <a:prstGeom prst="bentArrow">
            <a:avLst>
              <a:gd name="adj1" fmla="val 25000"/>
              <a:gd name="adj2" fmla="val 20942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rot="10800000" flipH="1">
            <a:off x="915926" y="2651902"/>
            <a:ext cx="406400" cy="455168"/>
          </a:xfrm>
          <a:prstGeom prst="bentArrow">
            <a:avLst>
              <a:gd name="adj1" fmla="val 25000"/>
              <a:gd name="adj2" fmla="val 20942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28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150" y="545518"/>
            <a:ext cx="7290054" cy="1499616"/>
          </a:xfrm>
        </p:spPr>
        <p:txBody>
          <a:bodyPr/>
          <a:lstStyle/>
          <a:p>
            <a:r>
              <a:rPr lang="en-AU" dirty="0" smtClean="0"/>
              <a:t>Negative feedback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150" y="2045134"/>
            <a:ext cx="3629890" cy="447454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dirty="0"/>
              <a:t>  Negative feedback is a mechanism that counteracts the effect of the original </a:t>
            </a:r>
            <a:r>
              <a:rPr lang="en-AU" sz="2400" dirty="0" smtClean="0"/>
              <a:t>stimulus.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 smtClean="0"/>
              <a:t> Negative feedback tends to produce internal stability.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/>
              <a:t> </a:t>
            </a:r>
            <a:r>
              <a:rPr lang="en-AU" sz="2400" dirty="0" smtClean="0"/>
              <a:t>Thermoregulation and blood </a:t>
            </a:r>
            <a:r>
              <a:rPr lang="en-AU" sz="2400" dirty="0"/>
              <a:t>g</a:t>
            </a:r>
            <a:r>
              <a:rPr lang="en-AU" sz="2400" dirty="0" smtClean="0"/>
              <a:t>lucose </a:t>
            </a:r>
            <a:r>
              <a:rPr lang="en-AU" sz="2400" dirty="0"/>
              <a:t>r</a:t>
            </a:r>
            <a:r>
              <a:rPr lang="en-AU" sz="2400" dirty="0" smtClean="0"/>
              <a:t>egulation are examples of negative feedback systems.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339" y="217375"/>
            <a:ext cx="4214295" cy="653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69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Negative feedback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944255"/>
            <a:ext cx="3379031" cy="4023360"/>
          </a:xfrm>
        </p:spPr>
        <p:txBody>
          <a:bodyPr>
            <a:normAutofit/>
          </a:bodyPr>
          <a:lstStyle/>
          <a:p>
            <a:r>
              <a:rPr lang="en-AU" sz="2400" dirty="0" smtClean="0"/>
              <a:t>Outline the role of insulin and glucagon in the negative feedback system that controls blood glucose levels. </a:t>
            </a:r>
            <a:endParaRPr lang="en-A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6355" y="840508"/>
            <a:ext cx="4487116" cy="579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5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receptors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4147" y="1764584"/>
            <a:ext cx="4627418" cy="4756728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dirty="0" smtClean="0"/>
              <a:t> There are millions of external and internal receptors that allow an organism to respond to stimuli.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 smtClean="0"/>
              <a:t> Interoceptors receive signals from within the body’s internal environment whereas exteroceptors receive signals from the external environment.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 smtClean="0"/>
              <a:t>Stimuli may be physical (light, heat, pressure) or it may be chemical (hormones, neurotransmitters).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/>
              <a:t> </a:t>
            </a:r>
            <a:r>
              <a:rPr lang="en-AU" sz="2400" dirty="0" smtClean="0"/>
              <a:t>Receptors are grouped in the five main categories – chemoreceptors, mechanoreceptors, photoreceptors, thermoreceptors and nociceptors. </a:t>
            </a:r>
            <a:endParaRPr lang="en-AU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28" y="2001705"/>
            <a:ext cx="3739154" cy="419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48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Types of receptors</a:t>
            </a:r>
            <a:endParaRPr lang="en-AU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434257"/>
              </p:ext>
            </p:extLst>
          </p:nvPr>
        </p:nvGraphicFramePr>
        <p:xfrm>
          <a:off x="444823" y="2195668"/>
          <a:ext cx="8228122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7982">
                  <a:extLst>
                    <a:ext uri="{9D8B030D-6E8A-4147-A177-3AD203B41FA5}">
                      <a16:colId xmlns:a16="http://schemas.microsoft.com/office/drawing/2014/main" val="3845730357"/>
                    </a:ext>
                  </a:extLst>
                </a:gridCol>
                <a:gridCol w="6030140">
                  <a:extLst>
                    <a:ext uri="{9D8B030D-6E8A-4147-A177-3AD203B41FA5}">
                      <a16:colId xmlns:a16="http://schemas.microsoft.com/office/drawing/2014/main" val="3647325686"/>
                    </a:ext>
                  </a:extLst>
                </a:gridCol>
              </a:tblGrid>
              <a:tr h="393238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Type</a:t>
                      </a:r>
                      <a:r>
                        <a:rPr lang="en-AU" sz="2000" baseline="0" dirty="0" smtClean="0"/>
                        <a:t> of Receptor</a:t>
                      </a:r>
                      <a:endParaRPr lang="en-A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2000" dirty="0" smtClean="0"/>
                        <a:t>Examples of Stimuli</a:t>
                      </a:r>
                      <a:endParaRPr lang="en-AU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4382351"/>
                  </a:ext>
                </a:extLst>
              </a:tr>
              <a:tr h="648070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Chemoreceptor</a:t>
                      </a:r>
                      <a:endParaRPr lang="en-A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2000" b="1" u="sng" dirty="0" smtClean="0"/>
                        <a:t>Exteroceptors</a:t>
                      </a:r>
                      <a:r>
                        <a:rPr lang="en-AU" sz="2000" b="0" u="none" dirty="0" smtClean="0"/>
                        <a:t> -</a:t>
                      </a:r>
                      <a:r>
                        <a:rPr lang="en-AU" sz="2000" b="0" u="none" baseline="0" dirty="0" smtClean="0"/>
                        <a:t> smells and tastes in the nose and mouth. </a:t>
                      </a:r>
                    </a:p>
                    <a:p>
                      <a:r>
                        <a:rPr lang="en-AU" sz="2000" b="1" u="sng" dirty="0" smtClean="0"/>
                        <a:t>Interoceptors</a:t>
                      </a:r>
                      <a:r>
                        <a:rPr lang="en-AU" sz="2000" b="1" u="none" baseline="0" dirty="0" smtClean="0"/>
                        <a:t> </a:t>
                      </a:r>
                      <a:r>
                        <a:rPr lang="en-AU" sz="2000" b="0" u="none" baseline="0" dirty="0" smtClean="0"/>
                        <a:t>– oxygen and ion levels in blood vessels.</a:t>
                      </a:r>
                      <a:endParaRPr lang="en-AU" sz="20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79240"/>
                  </a:ext>
                </a:extLst>
              </a:tr>
              <a:tr h="646545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Mechanoreceptor</a:t>
                      </a:r>
                      <a:endParaRPr lang="en-A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2000" b="1" u="sng" dirty="0" smtClean="0"/>
                        <a:t>Exteroceptors</a:t>
                      </a:r>
                      <a:r>
                        <a:rPr lang="en-AU" sz="2000" b="0" u="none" dirty="0" smtClean="0"/>
                        <a:t> –</a:t>
                      </a:r>
                      <a:r>
                        <a:rPr lang="en-AU" sz="2000" b="0" u="none" baseline="0" dirty="0" smtClean="0"/>
                        <a:t> touch and sound vibrations.</a:t>
                      </a:r>
                    </a:p>
                    <a:p>
                      <a:r>
                        <a:rPr lang="en-AU" sz="2000" b="1" u="sng" dirty="0" smtClean="0"/>
                        <a:t>Interoceptors</a:t>
                      </a:r>
                      <a:r>
                        <a:rPr lang="en-AU" sz="2000" b="1" u="none" baseline="0" dirty="0" smtClean="0"/>
                        <a:t> </a:t>
                      </a:r>
                      <a:r>
                        <a:rPr lang="en-AU" sz="2000" b="0" u="none" baseline="0" dirty="0" smtClean="0"/>
                        <a:t>– pressure and balance.</a:t>
                      </a:r>
                      <a:endParaRPr lang="en-AU" sz="2000" b="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945008"/>
                  </a:ext>
                </a:extLst>
              </a:tr>
              <a:tr h="393238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Photoreceptor</a:t>
                      </a:r>
                      <a:endParaRPr lang="en-A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2000" b="1" u="sng" dirty="0" smtClean="0"/>
                        <a:t>Exteroceptors</a:t>
                      </a:r>
                      <a:r>
                        <a:rPr lang="en-AU" sz="2000" b="0" u="none" dirty="0" smtClean="0"/>
                        <a:t> –</a:t>
                      </a:r>
                      <a:r>
                        <a:rPr lang="en-AU" sz="2000" b="0" u="none" baseline="0" dirty="0" smtClean="0"/>
                        <a:t> light in the eyes.</a:t>
                      </a:r>
                    </a:p>
                    <a:p>
                      <a:r>
                        <a:rPr lang="en-AU" sz="2000" b="1" u="sng" dirty="0" smtClean="0"/>
                        <a:t>Interoceptors</a:t>
                      </a:r>
                      <a:r>
                        <a:rPr lang="en-AU" sz="2000" b="1" u="none" baseline="0" dirty="0" smtClean="0"/>
                        <a:t> </a:t>
                      </a:r>
                      <a:r>
                        <a:rPr lang="en-AU" sz="2000" b="0" u="none" baseline="0" dirty="0" smtClean="0"/>
                        <a:t>– none.</a:t>
                      </a:r>
                      <a:endParaRPr lang="en-AU" sz="2000" b="0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5219439"/>
                  </a:ext>
                </a:extLst>
              </a:tr>
              <a:tr h="393238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Thermoreceptor</a:t>
                      </a:r>
                      <a:endParaRPr lang="en-A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2000" b="1" u="sng" dirty="0" smtClean="0"/>
                        <a:t>Exteroceptors</a:t>
                      </a:r>
                      <a:r>
                        <a:rPr lang="en-AU" sz="2000" b="0" u="none" dirty="0" smtClean="0"/>
                        <a:t> –</a:t>
                      </a:r>
                      <a:r>
                        <a:rPr lang="en-AU" sz="2000" b="0" u="none" baseline="0" dirty="0" smtClean="0"/>
                        <a:t> air temperature on the skin.</a:t>
                      </a:r>
                    </a:p>
                    <a:p>
                      <a:r>
                        <a:rPr lang="en-AU" sz="2000" b="1" u="sng" dirty="0" smtClean="0"/>
                        <a:t>Interoceptors</a:t>
                      </a:r>
                      <a:r>
                        <a:rPr lang="en-AU" sz="2000" b="1" u="none" baseline="0" dirty="0" smtClean="0"/>
                        <a:t> </a:t>
                      </a:r>
                      <a:r>
                        <a:rPr lang="en-AU" sz="2000" b="0" u="none" baseline="0" dirty="0" smtClean="0"/>
                        <a:t>– internal temperature in the hypothalamus.</a:t>
                      </a:r>
                      <a:endParaRPr lang="en-AU" sz="2000" b="0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36048"/>
                  </a:ext>
                </a:extLst>
              </a:tr>
              <a:tr h="393238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Nociceptors</a:t>
                      </a:r>
                      <a:endParaRPr lang="en-A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2000" b="1" u="sng" dirty="0" smtClean="0"/>
                        <a:t>Exteroceptors</a:t>
                      </a:r>
                      <a:r>
                        <a:rPr lang="en-AU" sz="2000" b="0" u="none" dirty="0" smtClean="0"/>
                        <a:t> –</a:t>
                      </a:r>
                      <a:r>
                        <a:rPr lang="en-AU" sz="2000" b="0" u="none" baseline="0" dirty="0" smtClean="0"/>
                        <a:t> painful heat, cold, pressure and light. </a:t>
                      </a:r>
                    </a:p>
                    <a:p>
                      <a:r>
                        <a:rPr lang="en-AU" sz="2000" b="1" u="sng" dirty="0" smtClean="0"/>
                        <a:t>Interoceptors</a:t>
                      </a:r>
                      <a:r>
                        <a:rPr lang="en-AU" sz="2000" b="1" u="none" baseline="0" dirty="0" smtClean="0"/>
                        <a:t> </a:t>
                      </a:r>
                      <a:r>
                        <a:rPr lang="en-AU" sz="2000" b="0" u="none" baseline="0" dirty="0" smtClean="0"/>
                        <a:t>– painful pressure and tension. </a:t>
                      </a:r>
                      <a:endParaRPr lang="en-AU" sz="2000" b="0" u="none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481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761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156</TotalTime>
  <Words>564</Words>
  <Application>Microsoft Office PowerPoint</Application>
  <PresentationFormat>On-screen Show (4:3)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Tw Cen MT</vt:lpstr>
      <vt:lpstr>Tw Cen MT Condensed</vt:lpstr>
      <vt:lpstr>Wingdings 3</vt:lpstr>
      <vt:lpstr>Integral</vt:lpstr>
      <vt:lpstr>homeostasis</vt:lpstr>
      <vt:lpstr>Warm up questions</vt:lpstr>
      <vt:lpstr>The internal environment</vt:lpstr>
      <vt:lpstr>homeostasis</vt:lpstr>
      <vt:lpstr>Stimulus response model</vt:lpstr>
      <vt:lpstr>Negative feedback</vt:lpstr>
      <vt:lpstr>Negative feedback </vt:lpstr>
      <vt:lpstr>receptors</vt:lpstr>
      <vt:lpstr>Types of receptors</vt:lpstr>
      <vt:lpstr>effectors</vt:lpstr>
      <vt:lpstr>Check for understanding</vt:lpstr>
    </vt:vector>
  </TitlesOfParts>
  <Company>Queensland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MILLERS, Caitlin (cgmil0)</dc:creator>
  <cp:lastModifiedBy>MILLERS, Caitlin (cgmil0)</cp:lastModifiedBy>
  <cp:revision>17</cp:revision>
  <dcterms:created xsi:type="dcterms:W3CDTF">2019-06-03T18:27:56Z</dcterms:created>
  <dcterms:modified xsi:type="dcterms:W3CDTF">2019-06-04T01:44:42Z</dcterms:modified>
</cp:coreProperties>
</file>