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77" r:id="rId4"/>
    <p:sldId id="258" r:id="rId5"/>
    <p:sldId id="259" r:id="rId6"/>
    <p:sldId id="262" r:id="rId7"/>
    <p:sldId id="275" r:id="rId8"/>
    <p:sldId id="267" r:id="rId9"/>
    <p:sldId id="268" r:id="rId10"/>
    <p:sldId id="271" r:id="rId11"/>
    <p:sldId id="270" r:id="rId12"/>
    <p:sldId id="278" r:id="rId13"/>
    <p:sldId id="27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849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795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1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32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28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79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48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843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55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982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89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5/6/2020</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5106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google.com/url?sa=i&amp;rct=j&amp;q=&amp;esrc=s&amp;source=images&amp;cd=&amp;cad=rja&amp;uact=8&amp;ved=2ahUKEwjAgbWg6JriAhXTF3IKHa_OC4wQjRx6BAgBEAU&amp;url=https%3A%2F%2Fwww.scienceabc.com%2Fnature%2Fhow-do-plants-excrete.html&amp;psig=AOvVaw0ZjG4erxsnXVEyyKvHTtdr&amp;ust=1557916030062202" TargetMode="Externa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m.au/url?sa=i&amp;rct=j&amp;q=&amp;esrc=s&amp;source=images&amp;cd=&amp;cad=rja&amp;uact=8&amp;ved=2ahUKEwiQyZu4rZXiAhUXeisKHddADOIQjRx6BAgBEAU&amp;url=https://radicalbotany.com/2012/03/23/stem-and-branches/plant-body/&amp;psig=AOvVaw3gLJgr46xH3ScTlktn4C8B&amp;ust=15577285847843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youtu.be/5CMrK8rlzZ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Absorption of minerals and water in plants </a:t>
            </a:r>
            <a:endParaRPr lang="en-AU" dirty="0"/>
          </a:p>
        </p:txBody>
      </p:sp>
      <p:sp>
        <p:nvSpPr>
          <p:cNvPr id="3" name="Subtitle 2"/>
          <p:cNvSpPr>
            <a:spLocks noGrp="1"/>
          </p:cNvSpPr>
          <p:nvPr>
            <p:ph type="subTitle" idx="1"/>
          </p:nvPr>
        </p:nvSpPr>
        <p:spPr/>
        <p:txBody>
          <a:bodyPr/>
          <a:lstStyle/>
          <a:p>
            <a:r>
              <a:rPr lang="en-AU" dirty="0" smtClean="0"/>
              <a:t>Year 11 Biology</a:t>
            </a:r>
          </a:p>
          <a:p>
            <a:r>
              <a:rPr lang="en-AU" dirty="0" smtClean="0"/>
              <a:t>Bremer SHS</a:t>
            </a:r>
            <a:endParaRPr lang="en-AU" dirty="0"/>
          </a:p>
        </p:txBody>
      </p:sp>
    </p:spTree>
    <p:extLst>
      <p:ext uri="{BB962C8B-B14F-4D97-AF65-F5344CB8AC3E}">
        <p14:creationId xmlns:p14="http://schemas.microsoft.com/office/powerpoint/2010/main" val="3354022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Transpiration </a:t>
            </a:r>
            <a:endParaRPr lang="en-AU" dirty="0"/>
          </a:p>
        </p:txBody>
      </p:sp>
      <p:sp>
        <p:nvSpPr>
          <p:cNvPr id="3" name="Content Placeholder 2"/>
          <p:cNvSpPr>
            <a:spLocks noGrp="1"/>
          </p:cNvSpPr>
          <p:nvPr>
            <p:ph idx="1"/>
          </p:nvPr>
        </p:nvSpPr>
        <p:spPr>
          <a:xfrm>
            <a:off x="4824178" y="1558889"/>
            <a:ext cx="4098150" cy="5063584"/>
          </a:xfrm>
        </p:spPr>
        <p:txBody>
          <a:bodyPr>
            <a:normAutofit/>
          </a:bodyPr>
          <a:lstStyle/>
          <a:p>
            <a:pPr>
              <a:buFont typeface="Arial" panose="020B0604020202020204" pitchFamily="34" charset="0"/>
              <a:buChar char="•"/>
            </a:pPr>
            <a:r>
              <a:rPr lang="en-AU" dirty="0" smtClean="0"/>
              <a:t> Transpiration </a:t>
            </a:r>
            <a:r>
              <a:rPr lang="en-AU" dirty="0"/>
              <a:t>is a passive process, meaning that ATP is not required for water movement. </a:t>
            </a:r>
            <a:endParaRPr lang="en-AU" dirty="0" smtClean="0"/>
          </a:p>
          <a:p>
            <a:pPr>
              <a:buFont typeface="Arial" panose="020B0604020202020204" pitchFamily="34" charset="0"/>
              <a:buChar char="•"/>
            </a:pPr>
            <a:r>
              <a:rPr lang="en-AU" dirty="0" smtClean="0"/>
              <a:t> The </a:t>
            </a:r>
            <a:r>
              <a:rPr lang="en-AU" dirty="0"/>
              <a:t>energy driving transpiration is the </a:t>
            </a:r>
            <a:r>
              <a:rPr lang="en-AU" dirty="0" smtClean="0"/>
              <a:t>water </a:t>
            </a:r>
            <a:r>
              <a:rPr lang="en-AU" dirty="0"/>
              <a:t>potential difference between the water in the soil and the water in the atmosphere. </a:t>
            </a:r>
            <a:endParaRPr lang="en-AU" dirty="0" smtClean="0"/>
          </a:p>
          <a:p>
            <a:pPr>
              <a:buFont typeface="Arial" panose="020B0604020202020204" pitchFamily="34" charset="0"/>
              <a:buChar char="•"/>
            </a:pPr>
            <a:r>
              <a:rPr lang="en-AU" dirty="0" smtClean="0"/>
              <a:t> Regulation </a:t>
            </a:r>
            <a:r>
              <a:rPr lang="en-AU" dirty="0"/>
              <a:t>of </a:t>
            </a:r>
            <a:r>
              <a:rPr lang="en-AU" dirty="0" smtClean="0"/>
              <a:t>transpiration is achieved </a:t>
            </a:r>
            <a:r>
              <a:rPr lang="en-AU" dirty="0"/>
              <a:t>primarily through the opening and closing of </a:t>
            </a:r>
            <a:r>
              <a:rPr lang="en-AU" dirty="0" smtClean="0"/>
              <a:t>specialised structures called stomata </a:t>
            </a:r>
            <a:r>
              <a:rPr lang="en-AU" dirty="0"/>
              <a:t>on the leaf surface. </a:t>
            </a:r>
            <a:endParaRPr lang="en-AU" dirty="0" smtClean="0"/>
          </a:p>
          <a:p>
            <a:pPr>
              <a:buFont typeface="Arial" panose="020B0604020202020204" pitchFamily="34" charset="0"/>
              <a:buChar char="•"/>
            </a:pPr>
            <a:r>
              <a:rPr lang="en-AU" dirty="0" smtClean="0"/>
              <a:t>When </a:t>
            </a:r>
            <a:r>
              <a:rPr lang="en-AU" dirty="0"/>
              <a:t>stomata are </a:t>
            </a:r>
            <a:r>
              <a:rPr lang="en-AU" dirty="0" smtClean="0"/>
              <a:t>open, water vapour </a:t>
            </a:r>
            <a:r>
              <a:rPr lang="en-AU" dirty="0"/>
              <a:t>is lost to the external environment, increasing the rate of transpiration.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64" y="1864640"/>
            <a:ext cx="4056081" cy="4425324"/>
          </a:xfrm>
          <a:prstGeom prst="rect">
            <a:avLst/>
          </a:prstGeom>
        </p:spPr>
      </p:pic>
    </p:spTree>
    <p:extLst>
      <p:ext uri="{BB962C8B-B14F-4D97-AF65-F5344CB8AC3E}">
        <p14:creationId xmlns:p14="http://schemas.microsoft.com/office/powerpoint/2010/main" val="392403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Cohesion- tension</a:t>
            </a:r>
            <a:endParaRPr lang="en-AU" dirty="0"/>
          </a:p>
        </p:txBody>
      </p:sp>
      <p:sp>
        <p:nvSpPr>
          <p:cNvPr id="3" name="Content Placeholder 2"/>
          <p:cNvSpPr>
            <a:spLocks noGrp="1"/>
          </p:cNvSpPr>
          <p:nvPr>
            <p:ph idx="1"/>
          </p:nvPr>
        </p:nvSpPr>
        <p:spPr>
          <a:xfrm>
            <a:off x="4544290" y="2359891"/>
            <a:ext cx="3957206" cy="4023360"/>
          </a:xfrm>
        </p:spPr>
        <p:txBody>
          <a:bodyPr>
            <a:normAutofit/>
          </a:bodyPr>
          <a:lstStyle/>
          <a:p>
            <a:pPr>
              <a:buFont typeface="Arial" panose="020B0604020202020204" pitchFamily="34" charset="0"/>
              <a:buChar char="•"/>
            </a:pPr>
            <a:r>
              <a:rPr lang="en-AU" dirty="0" smtClean="0"/>
              <a:t>The </a:t>
            </a:r>
            <a:r>
              <a:rPr lang="en-AU" dirty="0"/>
              <a:t>tension created by transpiration “pulls” water in the plant xylem, drawing the water upward in much the same way that you draw water upward when you suck on a straw.</a:t>
            </a:r>
          </a:p>
          <a:p>
            <a:pPr>
              <a:buFont typeface="Arial" panose="020B0604020202020204" pitchFamily="34" charset="0"/>
              <a:buChar char="•"/>
            </a:pPr>
            <a:r>
              <a:rPr lang="en-AU" dirty="0"/>
              <a:t>Cohesion (water </a:t>
            </a:r>
            <a:r>
              <a:rPr lang="en-AU" dirty="0" smtClean="0"/>
              <a:t>molecules sticking </a:t>
            </a:r>
            <a:r>
              <a:rPr lang="en-AU" dirty="0"/>
              <a:t>to each </a:t>
            </a:r>
            <a:r>
              <a:rPr lang="en-AU" dirty="0" smtClean="0"/>
              <a:t>other) </a:t>
            </a:r>
            <a:r>
              <a:rPr lang="en-AU" dirty="0"/>
              <a:t>causes more water molecules to fill the gap in the xylem as the top-most water is pulled toward the stomata.</a:t>
            </a:r>
          </a:p>
          <a:p>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63" y="2152073"/>
            <a:ext cx="2788447" cy="3652866"/>
          </a:xfrm>
          <a:prstGeom prst="rect">
            <a:avLst/>
          </a:prstGeom>
        </p:spPr>
      </p:pic>
      <p:sp>
        <p:nvSpPr>
          <p:cNvPr id="5" name="TextBox 4"/>
          <p:cNvSpPr txBox="1"/>
          <p:nvPr/>
        </p:nvSpPr>
        <p:spPr>
          <a:xfrm>
            <a:off x="1006765" y="5689600"/>
            <a:ext cx="2712246" cy="923330"/>
          </a:xfrm>
          <a:prstGeom prst="rect">
            <a:avLst/>
          </a:prstGeom>
          <a:noFill/>
        </p:spPr>
        <p:txBody>
          <a:bodyPr wrap="square" rtlCol="0">
            <a:spAutoFit/>
          </a:bodyPr>
          <a:lstStyle/>
          <a:p>
            <a:r>
              <a:rPr lang="en-AU" dirty="0">
                <a:solidFill>
                  <a:srgbClr val="00B0F0"/>
                </a:solidFill>
              </a:rPr>
              <a:t>In water, cohesion occurs due to hydrogen bonding between water </a:t>
            </a:r>
            <a:r>
              <a:rPr lang="en-AU" dirty="0" smtClean="0">
                <a:solidFill>
                  <a:srgbClr val="00B0F0"/>
                </a:solidFill>
              </a:rPr>
              <a:t>molecules.</a:t>
            </a:r>
            <a:endParaRPr lang="en-AU" dirty="0">
              <a:solidFill>
                <a:srgbClr val="00B0F0"/>
              </a:solidFill>
            </a:endParaRPr>
          </a:p>
        </p:txBody>
      </p:sp>
    </p:spTree>
    <p:extLst>
      <p:ext uri="{BB962C8B-B14F-4D97-AF65-F5344CB8AC3E}">
        <p14:creationId xmlns:p14="http://schemas.microsoft.com/office/powerpoint/2010/main" val="4134220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Factors that affect transpiration</a:t>
            </a:r>
            <a:endParaRPr lang="en-AU" dirty="0"/>
          </a:p>
        </p:txBody>
      </p:sp>
      <p:sp>
        <p:nvSpPr>
          <p:cNvPr id="3" name="Content Placeholder 2"/>
          <p:cNvSpPr>
            <a:spLocks noGrp="1"/>
          </p:cNvSpPr>
          <p:nvPr>
            <p:ph idx="1"/>
          </p:nvPr>
        </p:nvSpPr>
        <p:spPr>
          <a:xfrm>
            <a:off x="527951" y="2084832"/>
            <a:ext cx="5032339" cy="4378960"/>
          </a:xfrm>
        </p:spPr>
        <p:txBody>
          <a:bodyPr>
            <a:normAutofit lnSpcReduction="10000"/>
          </a:bodyPr>
          <a:lstStyle/>
          <a:p>
            <a:pPr>
              <a:buFont typeface="Arial" panose="020B0604020202020204" pitchFamily="34" charset="0"/>
              <a:buChar char="•"/>
            </a:pPr>
            <a:r>
              <a:rPr lang="en-AU" dirty="0" smtClean="0"/>
              <a:t> Temperature increases the rate of transpiration because evaporation is </a:t>
            </a:r>
            <a:r>
              <a:rPr lang="en-AU" dirty="0"/>
              <a:t>faster at higher </a:t>
            </a:r>
            <a:r>
              <a:rPr lang="en-AU" dirty="0" smtClean="0"/>
              <a:t>temperatures.</a:t>
            </a:r>
            <a:endParaRPr lang="en-AU" dirty="0"/>
          </a:p>
          <a:p>
            <a:pPr>
              <a:buFont typeface="Arial" panose="020B0604020202020204" pitchFamily="34" charset="0"/>
              <a:buChar char="•"/>
            </a:pPr>
            <a:r>
              <a:rPr lang="en-AU" dirty="0" smtClean="0"/>
              <a:t> Humidity decreases the rate of transpiration because diffusion </a:t>
            </a:r>
            <a:r>
              <a:rPr lang="en-AU" dirty="0"/>
              <a:t>of water vapour out of the leaf slows down if the leaf is already surrounded by moist </a:t>
            </a:r>
            <a:r>
              <a:rPr lang="en-AU" dirty="0" smtClean="0"/>
              <a:t>air.</a:t>
            </a:r>
          </a:p>
          <a:p>
            <a:pPr>
              <a:buFont typeface="Arial" panose="020B0604020202020204" pitchFamily="34" charset="0"/>
              <a:buChar char="•"/>
            </a:pPr>
            <a:r>
              <a:rPr lang="en-AU" dirty="0"/>
              <a:t> </a:t>
            </a:r>
            <a:r>
              <a:rPr lang="en-AU" dirty="0" smtClean="0"/>
              <a:t>Wind speed increases the rate of transpiration because moving </a:t>
            </a:r>
            <a:r>
              <a:rPr lang="en-AU" dirty="0"/>
              <a:t>air removes water vapour, increasing the rate of diffusion of water vapour from the </a:t>
            </a:r>
            <a:r>
              <a:rPr lang="en-AU" dirty="0" smtClean="0"/>
              <a:t>leaf.</a:t>
            </a:r>
          </a:p>
          <a:p>
            <a:pPr>
              <a:buFont typeface="Arial" panose="020B0604020202020204" pitchFamily="34" charset="0"/>
              <a:buChar char="•"/>
            </a:pPr>
            <a:r>
              <a:rPr lang="en-AU" dirty="0"/>
              <a:t> </a:t>
            </a:r>
            <a:r>
              <a:rPr lang="en-AU" dirty="0" smtClean="0"/>
              <a:t>Light intensity increases the rate of transpiration because the </a:t>
            </a:r>
            <a:r>
              <a:rPr lang="en-AU" dirty="0"/>
              <a:t>stomata open wider to allow more carbon dioxide into the leaf for </a:t>
            </a:r>
            <a:r>
              <a:rPr lang="en-AU" dirty="0" smtClean="0"/>
              <a:t>photosynthesis.</a:t>
            </a:r>
            <a:endParaRPr lang="en-AU" dirty="0"/>
          </a:p>
          <a:p>
            <a:pPr>
              <a:buFont typeface="Arial" panose="020B0604020202020204" pitchFamily="34" charset="0"/>
              <a:buChar char="•"/>
            </a:pPr>
            <a:endParaRPr lang="en-AU" dirty="0"/>
          </a:p>
          <a:p>
            <a:pPr>
              <a:buFont typeface="Arial" panose="020B0604020202020204" pitchFamily="34" charset="0"/>
              <a:buChar char="•"/>
            </a:pPr>
            <a:endParaRPr lang="en-AU" dirty="0"/>
          </a:p>
          <a:p>
            <a:pPr>
              <a:buFont typeface="Arial" panose="020B0604020202020204" pitchFamily="34" charset="0"/>
              <a:buChar char="•"/>
            </a:pPr>
            <a:endParaRPr lang="en-AU" dirty="0"/>
          </a:p>
        </p:txBody>
      </p:sp>
      <p:pic>
        <p:nvPicPr>
          <p:cNvPr id="2050" name="Picture 2" descr="Image result for stomata in leav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012" y="1727199"/>
            <a:ext cx="2634474" cy="19744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1124" y="3904858"/>
            <a:ext cx="2204249" cy="2749677"/>
          </a:xfrm>
          <a:prstGeom prst="rect">
            <a:avLst/>
          </a:prstGeom>
        </p:spPr>
      </p:pic>
    </p:spTree>
    <p:extLst>
      <p:ext uri="{BB962C8B-B14F-4D97-AF65-F5344CB8AC3E}">
        <p14:creationId xmlns:p14="http://schemas.microsoft.com/office/powerpoint/2010/main" val="233990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498764" y="2286000"/>
            <a:ext cx="3814619" cy="4023360"/>
          </a:xfrm>
        </p:spPr>
        <p:txBody>
          <a:bodyPr/>
          <a:lstStyle/>
          <a:p>
            <a:pPr marL="457200" indent="-457200">
              <a:buFont typeface="+mj-lt"/>
              <a:buAutoNum type="arabicPeriod"/>
            </a:pPr>
            <a:r>
              <a:rPr lang="en-AU" dirty="0" smtClean="0"/>
              <a:t>Explain how root pressure, transpiration and cohesion-tension work together to move water molecules against gravity in plants. </a:t>
            </a:r>
          </a:p>
          <a:p>
            <a:pPr marL="457200" indent="-457200">
              <a:buFont typeface="+mj-lt"/>
              <a:buAutoNum type="arabicPeriod"/>
            </a:pPr>
            <a:r>
              <a:rPr lang="en-AU" dirty="0"/>
              <a:t>Describe how the water potential changes from the roots to the leaves of a plant. </a:t>
            </a:r>
          </a:p>
          <a:p>
            <a:pPr marL="457200" indent="-457200">
              <a:buFont typeface="+mj-lt"/>
              <a:buAutoNum type="arabicPeriod"/>
            </a:pPr>
            <a:r>
              <a:rPr lang="en-AU" dirty="0" smtClean="0"/>
              <a:t>Explain why an indoor plant enthusiast must water their plants more often if they live in high humidity environments.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637" y="1790749"/>
            <a:ext cx="4352454" cy="4748677"/>
          </a:xfrm>
          <a:prstGeom prst="rect">
            <a:avLst/>
          </a:prstGeom>
        </p:spPr>
      </p:pic>
    </p:spTree>
    <p:extLst>
      <p:ext uri="{BB962C8B-B14F-4D97-AF65-F5344CB8AC3E}">
        <p14:creationId xmlns:p14="http://schemas.microsoft.com/office/powerpoint/2010/main" val="141932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Learning goals </a:t>
            </a:r>
            <a:endParaRPr lang="en-AU" dirty="0"/>
          </a:p>
        </p:txBody>
      </p:sp>
      <p:sp>
        <p:nvSpPr>
          <p:cNvPr id="3" name="Content Placeholder 2"/>
          <p:cNvSpPr>
            <a:spLocks noGrp="1"/>
          </p:cNvSpPr>
          <p:nvPr>
            <p:ph idx="1"/>
          </p:nvPr>
        </p:nvSpPr>
        <p:spPr/>
        <p:txBody>
          <a:bodyPr/>
          <a:lstStyle/>
          <a:p>
            <a:pPr lvl="0"/>
            <a:r>
              <a:rPr lang="en-US" dirty="0" smtClean="0"/>
              <a:t>-explain </a:t>
            </a:r>
            <a:r>
              <a:rPr lang="en-US" dirty="0"/>
              <a:t>how water and dissolved minerals move through xylem via the roles of root pressure, transpiration stream and cohesion of water molecules </a:t>
            </a:r>
            <a:endParaRPr lang="en-AU" dirty="0"/>
          </a:p>
          <a:p>
            <a:r>
              <a:rPr lang="en-US" dirty="0" smtClean="0"/>
              <a:t>-discuss </a:t>
            </a:r>
            <a:r>
              <a:rPr lang="en-US" dirty="0"/>
              <a:t>the factors (light, temperature, wind, humidity) that influence the rate of transpiration </a:t>
            </a:r>
            <a:endParaRPr lang="en-AU" dirty="0"/>
          </a:p>
        </p:txBody>
      </p:sp>
    </p:spTree>
    <p:extLst>
      <p:ext uri="{BB962C8B-B14F-4D97-AF65-F5344CB8AC3E}">
        <p14:creationId xmlns:p14="http://schemas.microsoft.com/office/powerpoint/2010/main" val="2558080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Warm up</a:t>
            </a:r>
            <a:endParaRPr lang="en-AU" dirty="0"/>
          </a:p>
        </p:txBody>
      </p:sp>
      <p:sp>
        <p:nvSpPr>
          <p:cNvPr id="3" name="Content Placeholder 2"/>
          <p:cNvSpPr>
            <a:spLocks noGrp="1"/>
          </p:cNvSpPr>
          <p:nvPr>
            <p:ph idx="1"/>
          </p:nvPr>
        </p:nvSpPr>
        <p:spPr>
          <a:xfrm>
            <a:off x="626953" y="1833419"/>
            <a:ext cx="7572340" cy="4023360"/>
          </a:xfrm>
        </p:spPr>
        <p:txBody>
          <a:bodyPr/>
          <a:lstStyle/>
          <a:p>
            <a:pPr marL="0" indent="0">
              <a:buNone/>
            </a:pPr>
            <a:r>
              <a:rPr lang="en-AU" dirty="0" smtClean="0"/>
              <a:t>Label the following diagram with the parts of a plant. </a:t>
            </a:r>
            <a:endParaRPr lang="en-AU" dirty="0"/>
          </a:p>
        </p:txBody>
      </p:sp>
      <p:pic>
        <p:nvPicPr>
          <p:cNvPr id="5" name="Picture 4"/>
          <p:cNvPicPr>
            <a:picLocks noChangeAspect="1"/>
          </p:cNvPicPr>
          <p:nvPr/>
        </p:nvPicPr>
        <p:blipFill>
          <a:blip r:embed="rId2"/>
          <a:stretch>
            <a:fillRect/>
          </a:stretch>
        </p:blipFill>
        <p:spPr>
          <a:xfrm>
            <a:off x="768096" y="2540000"/>
            <a:ext cx="2731833" cy="3869603"/>
          </a:xfrm>
          <a:prstGeom prst="rect">
            <a:avLst/>
          </a:prstGeom>
        </p:spPr>
      </p:pic>
      <p:cxnSp>
        <p:nvCxnSpPr>
          <p:cNvPr id="7" name="Straight Arrow Connector 6"/>
          <p:cNvCxnSpPr/>
          <p:nvPr/>
        </p:nvCxnSpPr>
        <p:spPr>
          <a:xfrm flipH="1">
            <a:off x="3149602" y="3011237"/>
            <a:ext cx="13577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3055379" y="3494670"/>
            <a:ext cx="13577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2724729" y="4090417"/>
            <a:ext cx="1688394" cy="12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2160659" y="4959927"/>
            <a:ext cx="2252464" cy="136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3055379" y="5549761"/>
            <a:ext cx="1357744"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861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Plant structure </a:t>
            </a:r>
            <a:endParaRPr lang="en-AU" dirty="0"/>
          </a:p>
        </p:txBody>
      </p:sp>
      <p:sp>
        <p:nvSpPr>
          <p:cNvPr id="3" name="Content Placeholder 2"/>
          <p:cNvSpPr>
            <a:spLocks noGrp="1"/>
          </p:cNvSpPr>
          <p:nvPr>
            <p:ph idx="1"/>
          </p:nvPr>
        </p:nvSpPr>
        <p:spPr>
          <a:xfrm>
            <a:off x="4128654" y="2378655"/>
            <a:ext cx="4165601" cy="4023360"/>
          </a:xfrm>
        </p:spPr>
        <p:txBody>
          <a:bodyPr/>
          <a:lstStyle/>
          <a:p>
            <a:pPr>
              <a:buFont typeface="Arial" panose="020B0604020202020204" pitchFamily="34" charset="0"/>
              <a:buChar char="•"/>
            </a:pPr>
            <a:r>
              <a:rPr lang="en-AU" dirty="0" smtClean="0"/>
              <a:t> Seed </a:t>
            </a:r>
            <a:r>
              <a:rPr lang="en-AU" dirty="0"/>
              <a:t>baring plants </a:t>
            </a:r>
            <a:r>
              <a:rPr lang="en-AU" dirty="0" smtClean="0"/>
              <a:t>have </a:t>
            </a:r>
            <a:r>
              <a:rPr lang="en-AU" dirty="0"/>
              <a:t>three main structures:</a:t>
            </a:r>
          </a:p>
          <a:p>
            <a:pPr lvl="2">
              <a:buFont typeface="Wingdings" panose="05000000000000000000" pitchFamily="2" charset="2"/>
              <a:buChar char="Ø"/>
            </a:pPr>
            <a:r>
              <a:rPr lang="en-AU" sz="2000" dirty="0" smtClean="0"/>
              <a:t> Roots </a:t>
            </a:r>
            <a:endParaRPr lang="en-AU" sz="2000" dirty="0"/>
          </a:p>
          <a:p>
            <a:pPr lvl="2">
              <a:buFont typeface="Wingdings" panose="05000000000000000000" pitchFamily="2" charset="2"/>
              <a:buChar char="Ø"/>
            </a:pPr>
            <a:r>
              <a:rPr lang="en-AU" sz="2000" dirty="0" smtClean="0"/>
              <a:t> Stems</a:t>
            </a:r>
            <a:endParaRPr lang="en-AU" sz="2000" dirty="0"/>
          </a:p>
          <a:p>
            <a:pPr lvl="2">
              <a:buFont typeface="Wingdings" panose="05000000000000000000" pitchFamily="2" charset="2"/>
              <a:buChar char="Ø"/>
            </a:pPr>
            <a:r>
              <a:rPr lang="en-AU" sz="2000" dirty="0" smtClean="0"/>
              <a:t> Leaves</a:t>
            </a:r>
          </a:p>
          <a:p>
            <a:pPr marL="310896" lvl="2" indent="0">
              <a:buNone/>
            </a:pPr>
            <a:endParaRPr lang="en-AU" sz="2000" dirty="0"/>
          </a:p>
          <a:p>
            <a:pPr marL="0" indent="0">
              <a:buNone/>
            </a:pPr>
            <a:endParaRPr lang="en-AU" dirty="0"/>
          </a:p>
        </p:txBody>
      </p:sp>
      <p:pic>
        <p:nvPicPr>
          <p:cNvPr id="1026" name="Picture 2" descr="Image result for plant structur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18" y="1877677"/>
            <a:ext cx="3353006" cy="43840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05439" y="4474420"/>
            <a:ext cx="3544538" cy="130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t>What are the role/s of these structures?</a:t>
            </a:r>
            <a:endParaRPr lang="en-AU" sz="2000" dirty="0"/>
          </a:p>
        </p:txBody>
      </p:sp>
    </p:spTree>
    <p:extLst>
      <p:ext uri="{BB962C8B-B14F-4D97-AF65-F5344CB8AC3E}">
        <p14:creationId xmlns:p14="http://schemas.microsoft.com/office/powerpoint/2010/main" val="205463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Roots</a:t>
            </a:r>
            <a:endParaRPr lang="en-AU" dirty="0"/>
          </a:p>
        </p:txBody>
      </p:sp>
      <p:sp>
        <p:nvSpPr>
          <p:cNvPr id="3" name="Content Placeholder 2"/>
          <p:cNvSpPr>
            <a:spLocks noGrp="1"/>
          </p:cNvSpPr>
          <p:nvPr>
            <p:ph idx="1"/>
          </p:nvPr>
        </p:nvSpPr>
        <p:spPr>
          <a:xfrm>
            <a:off x="531090" y="1829464"/>
            <a:ext cx="5218546" cy="2650172"/>
          </a:xfrm>
        </p:spPr>
        <p:txBody>
          <a:bodyPr>
            <a:normAutofit fontScale="25000" lnSpcReduction="20000"/>
          </a:bodyPr>
          <a:lstStyle/>
          <a:p>
            <a:pPr marL="128016" lvl="1" indent="0">
              <a:lnSpc>
                <a:spcPct val="120000"/>
              </a:lnSpc>
              <a:spcBef>
                <a:spcPts val="600"/>
              </a:spcBef>
              <a:spcAft>
                <a:spcPts val="600"/>
              </a:spcAft>
              <a:buNone/>
              <a:defRPr/>
            </a:pPr>
            <a:r>
              <a:rPr lang="en-US" sz="8000" dirty="0" smtClean="0"/>
              <a:t>Roots have a variety of functions such as:</a:t>
            </a:r>
          </a:p>
          <a:p>
            <a:pPr lvl="1">
              <a:lnSpc>
                <a:spcPct val="120000"/>
              </a:lnSpc>
              <a:spcBef>
                <a:spcPts val="600"/>
              </a:spcBef>
              <a:spcAft>
                <a:spcPts val="600"/>
              </a:spcAft>
              <a:buFont typeface="Arial" panose="020B0604020202020204" pitchFamily="34" charset="0"/>
              <a:buChar char="•"/>
              <a:defRPr/>
            </a:pPr>
            <a:r>
              <a:rPr lang="en-US" sz="8000" dirty="0" smtClean="0"/>
              <a:t>Providing a large surface area for absorption and transport water and nutrients</a:t>
            </a:r>
          </a:p>
          <a:p>
            <a:pPr lvl="1">
              <a:lnSpc>
                <a:spcPct val="120000"/>
              </a:lnSpc>
              <a:spcBef>
                <a:spcPts val="600"/>
              </a:spcBef>
              <a:spcAft>
                <a:spcPts val="600"/>
              </a:spcAft>
              <a:buFont typeface="Arial" panose="020B0604020202020204" pitchFamily="34" charset="0"/>
              <a:buChar char="•"/>
              <a:defRPr/>
            </a:pPr>
            <a:r>
              <a:rPr lang="en-US" sz="8000" dirty="0" smtClean="0"/>
              <a:t>Anchoring plant to the ground</a:t>
            </a:r>
          </a:p>
          <a:p>
            <a:pPr lvl="1">
              <a:lnSpc>
                <a:spcPct val="120000"/>
              </a:lnSpc>
              <a:spcBef>
                <a:spcPts val="600"/>
              </a:spcBef>
              <a:spcAft>
                <a:spcPts val="600"/>
              </a:spcAft>
              <a:buFont typeface="Arial" panose="020B0604020202020204" pitchFamily="34" charset="0"/>
              <a:buChar char="•"/>
              <a:defRPr/>
            </a:pPr>
            <a:r>
              <a:rPr lang="en-US" sz="8000" dirty="0" smtClean="0"/>
              <a:t>Holding soil in place and prevent erosion</a:t>
            </a:r>
          </a:p>
          <a:p>
            <a:pPr lvl="1">
              <a:lnSpc>
                <a:spcPct val="120000"/>
              </a:lnSpc>
              <a:spcBef>
                <a:spcPts val="600"/>
              </a:spcBef>
              <a:spcAft>
                <a:spcPts val="600"/>
              </a:spcAft>
              <a:buFont typeface="Arial" panose="020B0604020202020204" pitchFamily="34" charset="0"/>
              <a:buChar char="•"/>
              <a:defRPr/>
            </a:pPr>
            <a:r>
              <a:rPr lang="en-US" sz="8000" dirty="0" smtClean="0"/>
              <a:t>Storage of sugars made in photosynthesis</a:t>
            </a:r>
          </a:p>
          <a:p>
            <a:pPr marL="128016" lvl="1" indent="0">
              <a:buNone/>
              <a:defRPr/>
            </a:pPr>
            <a:endParaRPr lang="en-US" sz="2400" b="1" dirty="0"/>
          </a:p>
          <a:p>
            <a:pPr marL="457200" lvl="1" indent="0">
              <a:buNone/>
              <a:defRPr/>
            </a:pPr>
            <a:endParaRPr lang="en-US" sz="2400" b="1" dirty="0"/>
          </a:p>
          <a:p>
            <a:pPr marL="457200" lvl="1" indent="0">
              <a:buNone/>
              <a:defRPr/>
            </a:pPr>
            <a:endParaRPr lang="en-US" sz="2400" b="1" dirty="0"/>
          </a:p>
          <a:p>
            <a:endParaRPr lang="en-AU" dirty="0"/>
          </a:p>
        </p:txBody>
      </p:sp>
      <p:pic>
        <p:nvPicPr>
          <p:cNvPr id="5" name="Picture 4"/>
          <p:cNvPicPr>
            <a:picLocks noChangeAspect="1"/>
          </p:cNvPicPr>
          <p:nvPr/>
        </p:nvPicPr>
        <p:blipFill>
          <a:blip r:embed="rId2"/>
          <a:stretch>
            <a:fillRect/>
          </a:stretch>
        </p:blipFill>
        <p:spPr>
          <a:xfrm>
            <a:off x="5749633" y="176033"/>
            <a:ext cx="3204319" cy="2132676"/>
          </a:xfrm>
          <a:prstGeom prst="rect">
            <a:avLst/>
          </a:prstGeom>
        </p:spPr>
      </p:pic>
      <p:sp>
        <p:nvSpPr>
          <p:cNvPr id="6" name="Rectangle 5"/>
          <p:cNvSpPr/>
          <p:nvPr/>
        </p:nvSpPr>
        <p:spPr>
          <a:xfrm>
            <a:off x="457199" y="4612151"/>
            <a:ext cx="4802909"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AU" dirty="0"/>
              <a:t>The greatest reported depth to which a tree’s roots have penetrated is </a:t>
            </a:r>
            <a:r>
              <a:rPr lang="en-AU" dirty="0" smtClean="0"/>
              <a:t>120m by </a:t>
            </a:r>
            <a:r>
              <a:rPr lang="en-AU" dirty="0"/>
              <a:t>a Wild Fig tree at Echo </a:t>
            </a:r>
            <a:r>
              <a:rPr lang="en-AU" dirty="0" smtClean="0"/>
              <a:t>Caves in South Africa.</a:t>
            </a:r>
          </a:p>
          <a:p>
            <a:pPr marL="285750" indent="-285750">
              <a:buFont typeface="Arial" panose="020B0604020202020204" pitchFamily="34" charset="0"/>
              <a:buChar char="•"/>
            </a:pPr>
            <a:r>
              <a:rPr lang="en-AU" dirty="0"/>
              <a:t>The Greatest Spread of a tree occurs on a Banyan tree in the Indian Botanical Gardens in Calcutta. It has 1,775 prop or support roots, a circumference of </a:t>
            </a:r>
            <a:r>
              <a:rPr lang="en-AU" dirty="0" smtClean="0"/>
              <a:t>410m, </a:t>
            </a:r>
            <a:r>
              <a:rPr lang="en-AU" dirty="0"/>
              <a:t>covers </a:t>
            </a:r>
            <a:r>
              <a:rPr lang="en-AU" dirty="0" smtClean="0"/>
              <a:t>12 000m</a:t>
            </a:r>
            <a:r>
              <a:rPr lang="en-AU" baseline="30000" dirty="0" smtClean="0"/>
              <a:t>2</a:t>
            </a:r>
            <a:r>
              <a:rPr lang="en-AU"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632" y="2452232"/>
            <a:ext cx="3204319" cy="217092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633" y="4766683"/>
            <a:ext cx="3204319" cy="1966626"/>
          </a:xfrm>
          <a:prstGeom prst="rect">
            <a:avLst/>
          </a:prstGeom>
        </p:spPr>
      </p:pic>
    </p:spTree>
    <p:extLst>
      <p:ext uri="{BB962C8B-B14F-4D97-AF65-F5344CB8AC3E}">
        <p14:creationId xmlns:p14="http://schemas.microsoft.com/office/powerpoint/2010/main" val="2987226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Root hairs</a:t>
            </a:r>
            <a:endParaRPr lang="en-AU" dirty="0"/>
          </a:p>
        </p:txBody>
      </p:sp>
      <p:sp>
        <p:nvSpPr>
          <p:cNvPr id="3" name="Content Placeholder 2"/>
          <p:cNvSpPr>
            <a:spLocks noGrp="1"/>
          </p:cNvSpPr>
          <p:nvPr>
            <p:ph idx="1"/>
          </p:nvPr>
        </p:nvSpPr>
        <p:spPr>
          <a:xfrm>
            <a:off x="768096" y="2084832"/>
            <a:ext cx="4536162" cy="4023360"/>
          </a:xfrm>
        </p:spPr>
        <p:txBody>
          <a:bodyPr>
            <a:normAutofit/>
          </a:bodyPr>
          <a:lstStyle/>
          <a:p>
            <a:pPr>
              <a:buFont typeface="Arial" panose="020B0604020202020204" pitchFamily="34" charset="0"/>
              <a:buChar char="•"/>
            </a:pPr>
            <a:r>
              <a:rPr lang="en-AU" dirty="0" smtClean="0"/>
              <a:t>The root </a:t>
            </a:r>
            <a:r>
              <a:rPr lang="en-AU" dirty="0"/>
              <a:t>is the major absorption organ </a:t>
            </a:r>
            <a:r>
              <a:rPr lang="en-AU" dirty="0" smtClean="0"/>
              <a:t>in all soil living plants</a:t>
            </a:r>
            <a:endParaRPr lang="en-AU" dirty="0"/>
          </a:p>
          <a:p>
            <a:pPr>
              <a:buFont typeface="Arial" panose="020B0604020202020204" pitchFamily="34" charset="0"/>
              <a:buChar char="•"/>
            </a:pPr>
            <a:r>
              <a:rPr lang="en-AU" dirty="0"/>
              <a:t>The zone of maximum water absorption </a:t>
            </a:r>
            <a:r>
              <a:rPr lang="en-AU" dirty="0" smtClean="0"/>
              <a:t>is </a:t>
            </a:r>
            <a:r>
              <a:rPr lang="en-AU" dirty="0"/>
              <a:t>located about 20-200 mm from the root </a:t>
            </a:r>
            <a:r>
              <a:rPr lang="en-AU" dirty="0" smtClean="0"/>
              <a:t>tip and this </a:t>
            </a:r>
            <a:r>
              <a:rPr lang="en-AU" dirty="0"/>
              <a:t>region is full of root </a:t>
            </a:r>
            <a:r>
              <a:rPr lang="en-AU" dirty="0" smtClean="0"/>
              <a:t>hairs. </a:t>
            </a:r>
          </a:p>
          <a:p>
            <a:pPr>
              <a:buFont typeface="Arial" panose="020B0604020202020204" pitchFamily="34" charset="0"/>
              <a:buChar char="•"/>
            </a:pPr>
            <a:r>
              <a:rPr lang="en-AU" dirty="0" smtClean="0"/>
              <a:t>These “hairs” increase the water absorbing surface area to allow for maximum absorption. </a:t>
            </a:r>
          </a:p>
          <a:p>
            <a:pPr>
              <a:buFont typeface="Arial" panose="020B0604020202020204" pitchFamily="34" charset="0"/>
              <a:buChar char="•"/>
            </a:pPr>
            <a:r>
              <a:rPr lang="en-AU" dirty="0" smtClean="0"/>
              <a:t>Root hairs range from 0.1 </a:t>
            </a:r>
            <a:r>
              <a:rPr lang="en-AU" dirty="0"/>
              <a:t>mm to 10 </a:t>
            </a:r>
            <a:r>
              <a:rPr lang="en-AU" dirty="0" smtClean="0"/>
              <a:t>mm and the density </a:t>
            </a:r>
            <a:r>
              <a:rPr lang="en-AU" dirty="0"/>
              <a:t>of root hairs is 2500 hairs per cm</a:t>
            </a:r>
            <a:r>
              <a:rPr lang="en-AU" baseline="30000" dirty="0"/>
              <a:t>2</a:t>
            </a:r>
          </a:p>
          <a:p>
            <a:endParaRPr lang="en-A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891" y="1335024"/>
            <a:ext cx="2572109" cy="23625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421" y="3810054"/>
            <a:ext cx="1971324" cy="2502657"/>
          </a:xfrm>
          <a:prstGeom prst="rect">
            <a:avLst/>
          </a:prstGeom>
        </p:spPr>
      </p:pic>
    </p:spTree>
    <p:extLst>
      <p:ext uri="{BB962C8B-B14F-4D97-AF65-F5344CB8AC3E}">
        <p14:creationId xmlns:p14="http://schemas.microsoft.com/office/powerpoint/2010/main" val="2081742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Xylem and phloem </a:t>
            </a:r>
            <a:endParaRPr lang="en-AU" dirty="0"/>
          </a:p>
        </p:txBody>
      </p:sp>
      <p:sp>
        <p:nvSpPr>
          <p:cNvPr id="3" name="Content Placeholder 2"/>
          <p:cNvSpPr>
            <a:spLocks noGrp="1"/>
          </p:cNvSpPr>
          <p:nvPr>
            <p:ph idx="1"/>
          </p:nvPr>
        </p:nvSpPr>
        <p:spPr>
          <a:xfrm>
            <a:off x="694206" y="2084832"/>
            <a:ext cx="4561286" cy="4508269"/>
          </a:xfrm>
        </p:spPr>
        <p:txBody>
          <a:bodyPr>
            <a:normAutofit lnSpcReduction="10000"/>
          </a:bodyPr>
          <a:lstStyle/>
          <a:p>
            <a:pPr>
              <a:buFont typeface="Arial" panose="020B0604020202020204" pitchFamily="34" charset="0"/>
              <a:buChar char="•"/>
            </a:pPr>
            <a:r>
              <a:rPr lang="en-AU" dirty="0" smtClean="0"/>
              <a:t> The </a:t>
            </a:r>
            <a:r>
              <a:rPr lang="en-AU" dirty="0"/>
              <a:t>xylem and the phloem make up the vascular tissue of a plant and transports water, sugars, and other important substances around a plant. </a:t>
            </a:r>
            <a:endParaRPr lang="en-AU" dirty="0" smtClean="0"/>
          </a:p>
          <a:p>
            <a:pPr>
              <a:buFont typeface="Arial" panose="020B0604020202020204" pitchFamily="34" charset="0"/>
              <a:buChar char="•"/>
            </a:pPr>
            <a:r>
              <a:rPr lang="en-AU" dirty="0" smtClean="0"/>
              <a:t> Phloem </a:t>
            </a:r>
            <a:r>
              <a:rPr lang="en-AU" dirty="0"/>
              <a:t>and xylem are closely associated and are usually found right next to one another. </a:t>
            </a:r>
            <a:endParaRPr lang="en-AU" dirty="0" smtClean="0"/>
          </a:p>
          <a:p>
            <a:pPr>
              <a:buFont typeface="Arial" panose="020B0604020202020204" pitchFamily="34" charset="0"/>
              <a:buChar char="•"/>
            </a:pPr>
            <a:r>
              <a:rPr lang="en-AU" dirty="0"/>
              <a:t> </a:t>
            </a:r>
            <a:r>
              <a:rPr lang="en-AU" dirty="0" smtClean="0"/>
              <a:t>Xylem </a:t>
            </a:r>
            <a:r>
              <a:rPr lang="en-AU" dirty="0"/>
              <a:t>tissue is used mostly for transporting water from roots to stems and leaves but also transports other dissolved compounds. </a:t>
            </a:r>
            <a:endParaRPr lang="en-AU" dirty="0" smtClean="0"/>
          </a:p>
          <a:p>
            <a:pPr>
              <a:buFont typeface="Arial" panose="020B0604020202020204" pitchFamily="34" charset="0"/>
              <a:buChar char="•"/>
            </a:pPr>
            <a:r>
              <a:rPr lang="en-AU" dirty="0" smtClean="0"/>
              <a:t> Phloem </a:t>
            </a:r>
            <a:r>
              <a:rPr lang="en-AU" dirty="0"/>
              <a:t>is responsible for transporting </a:t>
            </a:r>
            <a:r>
              <a:rPr lang="en-AU" dirty="0" smtClean="0"/>
              <a:t>glucose </a:t>
            </a:r>
            <a:r>
              <a:rPr lang="en-AU" dirty="0"/>
              <a:t>produced from photosynthesis from leaves to non-photosynthesizing parts of a plant such as roots and stems</a:t>
            </a:r>
            <a:r>
              <a:rPr lang="en-AU" dirty="0" smtClean="0"/>
              <a:t>.</a:t>
            </a:r>
            <a:endParaRPr lang="en-AU" dirty="0"/>
          </a:p>
        </p:txBody>
      </p:sp>
      <p:pic>
        <p:nvPicPr>
          <p:cNvPr id="5" name="Picture 4"/>
          <p:cNvPicPr>
            <a:picLocks noChangeAspect="1"/>
          </p:cNvPicPr>
          <p:nvPr/>
        </p:nvPicPr>
        <p:blipFill>
          <a:blip r:embed="rId2"/>
          <a:stretch>
            <a:fillRect/>
          </a:stretch>
        </p:blipFill>
        <p:spPr>
          <a:xfrm>
            <a:off x="5329382" y="2084832"/>
            <a:ext cx="3474255" cy="4072070"/>
          </a:xfrm>
          <a:prstGeom prst="rect">
            <a:avLst/>
          </a:prstGeom>
        </p:spPr>
      </p:pic>
    </p:spTree>
    <p:extLst>
      <p:ext uri="{BB962C8B-B14F-4D97-AF65-F5344CB8AC3E}">
        <p14:creationId xmlns:p14="http://schemas.microsoft.com/office/powerpoint/2010/main" val="543668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Water movement against gravity</a:t>
            </a:r>
            <a:endParaRPr lang="en-AU" dirty="0"/>
          </a:p>
        </p:txBody>
      </p:sp>
      <p:sp>
        <p:nvSpPr>
          <p:cNvPr id="3" name="Content Placeholder 2"/>
          <p:cNvSpPr>
            <a:spLocks noGrp="1"/>
          </p:cNvSpPr>
          <p:nvPr>
            <p:ph idx="1"/>
          </p:nvPr>
        </p:nvSpPr>
        <p:spPr>
          <a:xfrm>
            <a:off x="768096" y="2286000"/>
            <a:ext cx="3840849" cy="4023360"/>
          </a:xfrm>
        </p:spPr>
        <p:txBody>
          <a:bodyPr/>
          <a:lstStyle/>
          <a:p>
            <a:pPr>
              <a:lnSpc>
                <a:spcPct val="100000"/>
              </a:lnSpc>
              <a:spcBef>
                <a:spcPts val="600"/>
              </a:spcBef>
              <a:spcAft>
                <a:spcPts val="600"/>
              </a:spcAft>
              <a:buFont typeface="Arial" panose="020B0604020202020204" pitchFamily="34" charset="0"/>
              <a:buChar char="•"/>
            </a:pPr>
            <a:r>
              <a:rPr lang="en-AU" dirty="0"/>
              <a:t> </a:t>
            </a:r>
            <a:r>
              <a:rPr lang="en-AU" dirty="0" smtClean="0"/>
              <a:t>Water is transported </a:t>
            </a:r>
            <a:r>
              <a:rPr lang="en-AU" dirty="0"/>
              <a:t>up a plant against </a:t>
            </a:r>
            <a:r>
              <a:rPr lang="en-AU" dirty="0" smtClean="0"/>
              <a:t>gravity</a:t>
            </a:r>
            <a:r>
              <a:rPr lang="en-AU" dirty="0"/>
              <a:t> </a:t>
            </a:r>
            <a:r>
              <a:rPr lang="en-AU" dirty="0" smtClean="0"/>
              <a:t>without a </a:t>
            </a:r>
            <a:r>
              <a:rPr lang="en-AU" dirty="0"/>
              <a:t>“</a:t>
            </a:r>
            <a:r>
              <a:rPr lang="en-AU" dirty="0" smtClean="0"/>
              <a:t>pump”.</a:t>
            </a:r>
          </a:p>
          <a:p>
            <a:pPr>
              <a:lnSpc>
                <a:spcPct val="100000"/>
              </a:lnSpc>
              <a:spcBef>
                <a:spcPts val="600"/>
              </a:spcBef>
              <a:spcAft>
                <a:spcPts val="600"/>
              </a:spcAft>
              <a:buFont typeface="Arial" panose="020B0604020202020204" pitchFamily="34" charset="0"/>
              <a:buChar char="•"/>
            </a:pPr>
            <a:r>
              <a:rPr lang="en-AU" dirty="0" smtClean="0"/>
              <a:t>Mechanisms for moving water include:</a:t>
            </a:r>
          </a:p>
          <a:p>
            <a:pPr lvl="2">
              <a:lnSpc>
                <a:spcPct val="100000"/>
              </a:lnSpc>
              <a:spcBef>
                <a:spcPts val="600"/>
              </a:spcBef>
              <a:spcAft>
                <a:spcPts val="600"/>
              </a:spcAft>
              <a:buFont typeface="Wingdings" panose="05000000000000000000" pitchFamily="2" charset="2"/>
              <a:buChar char="Ø"/>
            </a:pPr>
            <a:r>
              <a:rPr lang="en-AU" sz="2000" dirty="0" smtClean="0"/>
              <a:t> Root </a:t>
            </a:r>
            <a:r>
              <a:rPr lang="en-AU" sz="2000" dirty="0"/>
              <a:t>pressure </a:t>
            </a:r>
            <a:endParaRPr lang="en-AU" sz="2000" dirty="0" smtClean="0"/>
          </a:p>
          <a:p>
            <a:pPr lvl="2">
              <a:lnSpc>
                <a:spcPct val="100000"/>
              </a:lnSpc>
              <a:spcBef>
                <a:spcPts val="600"/>
              </a:spcBef>
              <a:spcAft>
                <a:spcPts val="600"/>
              </a:spcAft>
              <a:buFont typeface="Wingdings" panose="05000000000000000000" pitchFamily="2" charset="2"/>
              <a:buChar char="Ø"/>
            </a:pPr>
            <a:r>
              <a:rPr lang="en-AU" sz="2000" dirty="0" smtClean="0"/>
              <a:t> Cohesion-tension</a:t>
            </a:r>
          </a:p>
          <a:p>
            <a:pPr lvl="2">
              <a:lnSpc>
                <a:spcPct val="100000"/>
              </a:lnSpc>
              <a:spcBef>
                <a:spcPts val="600"/>
              </a:spcBef>
              <a:spcAft>
                <a:spcPts val="600"/>
              </a:spcAft>
              <a:buFont typeface="Wingdings" panose="05000000000000000000" pitchFamily="2" charset="2"/>
              <a:buChar char="Ø"/>
            </a:pPr>
            <a:r>
              <a:rPr lang="en-AU" sz="2000" dirty="0"/>
              <a:t> </a:t>
            </a:r>
            <a:r>
              <a:rPr lang="en-AU" sz="2000" dirty="0" smtClean="0"/>
              <a:t>Transpiration</a:t>
            </a:r>
          </a:p>
          <a:p>
            <a:pPr lvl="2">
              <a:lnSpc>
                <a:spcPct val="100000"/>
              </a:lnSpc>
              <a:spcBef>
                <a:spcPts val="600"/>
              </a:spcBef>
              <a:spcAft>
                <a:spcPts val="600"/>
              </a:spcAft>
              <a:buFont typeface="Wingdings" panose="05000000000000000000" pitchFamily="2" charset="2"/>
              <a:buChar char="Ø"/>
            </a:pPr>
            <a:endParaRPr lang="en-AU" sz="1000" dirty="0"/>
          </a:p>
          <a:p>
            <a:pPr marL="0" lvl="2" indent="0">
              <a:lnSpc>
                <a:spcPct val="100000"/>
              </a:lnSpc>
              <a:spcBef>
                <a:spcPts val="600"/>
              </a:spcBef>
              <a:spcAft>
                <a:spcPts val="600"/>
              </a:spcAft>
              <a:buNone/>
            </a:pPr>
            <a:r>
              <a:rPr lang="en-AU" sz="1400" dirty="0"/>
              <a:t>Video link: </a:t>
            </a:r>
            <a:r>
              <a:rPr lang="en-AU" sz="1400" dirty="0">
                <a:hlinkClick r:id="rId2"/>
              </a:rPr>
              <a:t>https://</a:t>
            </a:r>
            <a:r>
              <a:rPr lang="en-AU" sz="1400" dirty="0" smtClean="0">
                <a:hlinkClick r:id="rId2"/>
              </a:rPr>
              <a:t>youtu.be/5CMrK8rlzZw</a:t>
            </a:r>
            <a:r>
              <a:rPr lang="en-AU" sz="1400" dirty="0" smtClean="0"/>
              <a:t> </a:t>
            </a:r>
            <a:endParaRPr lang="en-AU" sz="1400" dirty="0"/>
          </a:p>
        </p:txBody>
      </p:sp>
      <p:pic>
        <p:nvPicPr>
          <p:cNvPr id="4" name="Picture 3"/>
          <p:cNvPicPr>
            <a:picLocks noChangeAspect="1"/>
          </p:cNvPicPr>
          <p:nvPr/>
        </p:nvPicPr>
        <p:blipFill>
          <a:blip r:embed="rId3"/>
          <a:stretch>
            <a:fillRect/>
          </a:stretch>
        </p:blipFill>
        <p:spPr>
          <a:xfrm>
            <a:off x="5490729" y="2286000"/>
            <a:ext cx="2637270" cy="3284512"/>
          </a:xfrm>
          <a:prstGeom prst="rect">
            <a:avLst/>
          </a:prstGeom>
        </p:spPr>
      </p:pic>
    </p:spTree>
    <p:extLst>
      <p:ext uri="{BB962C8B-B14F-4D97-AF65-F5344CB8AC3E}">
        <p14:creationId xmlns:p14="http://schemas.microsoft.com/office/powerpoint/2010/main" val="3670898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Root pressure</a:t>
            </a:r>
            <a:endParaRPr lang="en-AU" dirty="0"/>
          </a:p>
        </p:txBody>
      </p:sp>
      <p:sp>
        <p:nvSpPr>
          <p:cNvPr id="3" name="Content Placeholder 2"/>
          <p:cNvSpPr>
            <a:spLocks noGrp="1"/>
          </p:cNvSpPr>
          <p:nvPr>
            <p:ph idx="1"/>
          </p:nvPr>
        </p:nvSpPr>
        <p:spPr>
          <a:xfrm>
            <a:off x="3638545" y="2118175"/>
            <a:ext cx="4958742" cy="4467352"/>
          </a:xfrm>
        </p:spPr>
        <p:txBody>
          <a:bodyPr>
            <a:normAutofit/>
          </a:bodyPr>
          <a:lstStyle/>
          <a:p>
            <a:pPr>
              <a:buFont typeface="Arial" panose="020B0604020202020204" pitchFamily="34" charset="0"/>
              <a:buChar char="•"/>
            </a:pPr>
            <a:r>
              <a:rPr lang="en-AU" dirty="0" smtClean="0"/>
              <a:t> Root </a:t>
            </a:r>
            <a:r>
              <a:rPr lang="en-AU" dirty="0"/>
              <a:t>pressure relies on positive pressure that forms in the roots as water moves into the roots from the soil. </a:t>
            </a:r>
            <a:endParaRPr lang="en-AU" dirty="0" smtClean="0"/>
          </a:p>
          <a:p>
            <a:pPr>
              <a:buFont typeface="Arial" panose="020B0604020202020204" pitchFamily="34" charset="0"/>
              <a:buChar char="•"/>
            </a:pPr>
            <a:r>
              <a:rPr lang="en-AU" dirty="0" smtClean="0"/>
              <a:t> Water </a:t>
            </a:r>
            <a:r>
              <a:rPr lang="en-AU" dirty="0"/>
              <a:t>moves into the roots from the soil by osmosis, due to the low solute potential in the roots (lower </a:t>
            </a:r>
            <a:r>
              <a:rPr lang="en-AU" dirty="0" smtClean="0"/>
              <a:t>water pressure </a:t>
            </a:r>
            <a:r>
              <a:rPr lang="en-AU" dirty="0"/>
              <a:t>in roots than in soil</a:t>
            </a:r>
            <a:r>
              <a:rPr lang="en-AU" dirty="0" smtClean="0"/>
              <a:t>).</a:t>
            </a:r>
          </a:p>
          <a:p>
            <a:pPr>
              <a:buFont typeface="Arial" panose="020B0604020202020204" pitchFamily="34" charset="0"/>
              <a:buChar char="•"/>
            </a:pPr>
            <a:r>
              <a:rPr lang="en-AU" dirty="0" smtClean="0"/>
              <a:t> This </a:t>
            </a:r>
            <a:r>
              <a:rPr lang="en-AU" dirty="0"/>
              <a:t>intake of water in the roots increases </a:t>
            </a:r>
            <a:r>
              <a:rPr lang="en-AU" dirty="0" smtClean="0"/>
              <a:t>water pressure </a:t>
            </a:r>
            <a:r>
              <a:rPr lang="en-AU" dirty="0"/>
              <a:t>in the root xylem, driving water up. </a:t>
            </a:r>
            <a:endParaRPr lang="en-AU" dirty="0" smtClean="0"/>
          </a:p>
          <a:p>
            <a:pPr>
              <a:buFont typeface="Arial" panose="020B0604020202020204" pitchFamily="34" charset="0"/>
              <a:buChar char="•"/>
            </a:pPr>
            <a:r>
              <a:rPr lang="en-AU" dirty="0" smtClean="0"/>
              <a:t> Root </a:t>
            </a:r>
            <a:r>
              <a:rPr lang="en-AU" dirty="0"/>
              <a:t>pressure can only move water against gravity by a few meters, so it is not strong enough to move water up the height of a tall tree.</a:t>
            </a:r>
          </a:p>
        </p:txBody>
      </p:sp>
      <p:pic>
        <p:nvPicPr>
          <p:cNvPr id="5" name="Picture 4"/>
          <p:cNvPicPr>
            <a:picLocks noChangeAspect="1"/>
          </p:cNvPicPr>
          <p:nvPr/>
        </p:nvPicPr>
        <p:blipFill>
          <a:blip r:embed="rId2"/>
          <a:stretch>
            <a:fillRect/>
          </a:stretch>
        </p:blipFill>
        <p:spPr>
          <a:xfrm>
            <a:off x="517237" y="2084832"/>
            <a:ext cx="2697018" cy="2191327"/>
          </a:xfrm>
          <a:prstGeom prst="rect">
            <a:avLst/>
          </a:prstGeom>
        </p:spPr>
      </p:pic>
      <p:sp>
        <p:nvSpPr>
          <p:cNvPr id="6" name="TextBox 5"/>
          <p:cNvSpPr txBox="1"/>
          <p:nvPr/>
        </p:nvSpPr>
        <p:spPr>
          <a:xfrm>
            <a:off x="305092" y="4276159"/>
            <a:ext cx="3121308" cy="1754326"/>
          </a:xfrm>
          <a:prstGeom prst="rect">
            <a:avLst/>
          </a:prstGeom>
          <a:noFill/>
        </p:spPr>
        <p:txBody>
          <a:bodyPr wrap="square" rtlCol="0">
            <a:spAutoFit/>
          </a:bodyPr>
          <a:lstStyle/>
          <a:p>
            <a:r>
              <a:rPr lang="en-AU" dirty="0" smtClean="0">
                <a:solidFill>
                  <a:srgbClr val="00B0F0"/>
                </a:solidFill>
              </a:rPr>
              <a:t>Water may take two pathways in the root. It can pass through the cytoplasm of one cell in to the next or through specialised pathways in the cell membrane and cell wall. </a:t>
            </a:r>
            <a:endParaRPr lang="en-AU" dirty="0">
              <a:solidFill>
                <a:srgbClr val="00B0F0"/>
              </a:solidFill>
            </a:endParaRPr>
          </a:p>
        </p:txBody>
      </p:sp>
    </p:spTree>
    <p:extLst>
      <p:ext uri="{BB962C8B-B14F-4D97-AF65-F5344CB8AC3E}">
        <p14:creationId xmlns:p14="http://schemas.microsoft.com/office/powerpoint/2010/main" val="15685034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728</TotalTime>
  <Words>862</Words>
  <Application>Microsoft Office PowerPoint</Application>
  <PresentationFormat>On-screen Show (4:3)</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Tw Cen MT</vt:lpstr>
      <vt:lpstr>Tw Cen MT Condensed</vt:lpstr>
      <vt:lpstr>Wingdings</vt:lpstr>
      <vt:lpstr>Wingdings 3</vt:lpstr>
      <vt:lpstr>Integral</vt:lpstr>
      <vt:lpstr>Absorption of minerals and water in plants </vt:lpstr>
      <vt:lpstr>Learning goals </vt:lpstr>
      <vt:lpstr>Warm up</vt:lpstr>
      <vt:lpstr>Plant structure </vt:lpstr>
      <vt:lpstr>Roots</vt:lpstr>
      <vt:lpstr>Root hairs</vt:lpstr>
      <vt:lpstr>Xylem and phloem </vt:lpstr>
      <vt:lpstr>Water movement against gravity</vt:lpstr>
      <vt:lpstr>Root pressure</vt:lpstr>
      <vt:lpstr>Transpiration </vt:lpstr>
      <vt:lpstr>Cohesion- tension</vt:lpstr>
      <vt:lpstr>Factors that affect transpiration</vt:lpstr>
      <vt:lpstr>Check for understanding</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BEGGS, Kellie</dc:creator>
  <cp:lastModifiedBy>TAGGART, Natalie (ntagg2)</cp:lastModifiedBy>
  <cp:revision>35</cp:revision>
  <dcterms:created xsi:type="dcterms:W3CDTF">2019-05-12T05:26:13Z</dcterms:created>
  <dcterms:modified xsi:type="dcterms:W3CDTF">2020-05-06T01:13:10Z</dcterms:modified>
</cp:coreProperties>
</file>