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8" r:id="rId3"/>
    <p:sldId id="259" r:id="rId4"/>
    <p:sldId id="260" r:id="rId5"/>
    <p:sldId id="261" r:id="rId6"/>
    <p:sldId id="262" r:id="rId7"/>
    <p:sldId id="257"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122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08DDF5D-411A-4405-9B1D-257FDF038105}" type="datetimeFigureOut">
              <a:rPr lang="en-AU" smtClean="0"/>
              <a:t>11/06/2019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3D64C66-0EB7-407A-A426-15DA21D33702}" type="slidenum">
              <a:rPr lang="en-AU" smtClean="0"/>
              <a:t>‹#›</a:t>
            </a:fld>
            <a:endParaRPr lang="en-AU"/>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0" y="-1"/>
            <a:ext cx="9144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11732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08DDF5D-411A-4405-9B1D-257FDF038105}" type="datetimeFigureOut">
              <a:rPr lang="en-AU" smtClean="0"/>
              <a:t>11/06/2019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3D64C66-0EB7-407A-A426-15DA21D33702}" type="slidenum">
              <a:rPr lang="en-AU" smtClean="0"/>
              <a:t>‹#›</a:t>
            </a:fld>
            <a:endParaRPr lang="en-AU"/>
          </a:p>
        </p:txBody>
      </p:sp>
    </p:spTree>
    <p:extLst>
      <p:ext uri="{BB962C8B-B14F-4D97-AF65-F5344CB8AC3E}">
        <p14:creationId xmlns:p14="http://schemas.microsoft.com/office/powerpoint/2010/main" val="458732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08DDF5D-411A-4405-9B1D-257FDF038105}" type="datetimeFigureOut">
              <a:rPr lang="en-AU" smtClean="0"/>
              <a:t>11/06/2019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3D64C66-0EB7-407A-A426-15DA21D33702}" type="slidenum">
              <a:rPr lang="en-AU" smtClean="0"/>
              <a:t>‹#›</a:t>
            </a:fld>
            <a:endParaRPr lang="en-AU"/>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1144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08DDF5D-411A-4405-9B1D-257FDF038105}" type="datetimeFigureOut">
              <a:rPr lang="en-AU" smtClean="0"/>
              <a:t>11/06/2019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3D64C66-0EB7-407A-A426-15DA21D33702}" type="slidenum">
              <a:rPr lang="en-AU" smtClean="0"/>
              <a:t>‹#›</a:t>
            </a:fld>
            <a:endParaRPr lang="en-AU"/>
          </a:p>
        </p:txBody>
      </p:sp>
    </p:spTree>
    <p:extLst>
      <p:ext uri="{BB962C8B-B14F-4D97-AF65-F5344CB8AC3E}">
        <p14:creationId xmlns:p14="http://schemas.microsoft.com/office/powerpoint/2010/main" val="1349215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08DDF5D-411A-4405-9B1D-257FDF038105}" type="datetimeFigureOut">
              <a:rPr lang="en-AU" smtClean="0"/>
              <a:t>11/06/2019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3D64C66-0EB7-407A-A426-15DA21D33702}" type="slidenum">
              <a:rPr lang="en-AU" smtClean="0"/>
              <a:t>‹#›</a:t>
            </a:fld>
            <a:endParaRPr lang="en-AU"/>
          </a:p>
        </p:txBody>
      </p:sp>
      <p:sp>
        <p:nvSpPr>
          <p:cNvPr id="10" name="Rectangle 9"/>
          <p:cNvSpPr/>
          <p:nvPr/>
        </p:nvSpPr>
        <p:spPr>
          <a:xfrm>
            <a:off x="0" y="-1"/>
            <a:ext cx="9144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p:cNvCxnSpPr/>
          <p:nvPr/>
        </p:nvCxnSpPr>
        <p:spPr>
          <a:xfrm flipV="1">
            <a:off x="629013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3359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08DDF5D-411A-4405-9B1D-257FDF038105}" type="datetimeFigureOut">
              <a:rPr lang="en-AU" smtClean="0"/>
              <a:t>11/06/2019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3D64C66-0EB7-407A-A426-15DA21D33702}" type="slidenum">
              <a:rPr lang="en-AU" smtClean="0"/>
              <a:t>‹#›</a:t>
            </a:fld>
            <a:endParaRPr lang="en-AU"/>
          </a:p>
        </p:txBody>
      </p:sp>
    </p:spTree>
    <p:extLst>
      <p:ext uri="{BB962C8B-B14F-4D97-AF65-F5344CB8AC3E}">
        <p14:creationId xmlns:p14="http://schemas.microsoft.com/office/powerpoint/2010/main" val="973705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08DDF5D-411A-4405-9B1D-257FDF038105}" type="datetimeFigureOut">
              <a:rPr lang="en-AU" smtClean="0"/>
              <a:t>11/06/2019</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E3D64C66-0EB7-407A-A426-15DA21D33702}" type="slidenum">
              <a:rPr lang="en-AU" smtClean="0"/>
              <a:t>‹#›</a:t>
            </a:fld>
            <a:endParaRPr lang="en-AU"/>
          </a:p>
        </p:txBody>
      </p:sp>
    </p:spTree>
    <p:extLst>
      <p:ext uri="{BB962C8B-B14F-4D97-AF65-F5344CB8AC3E}">
        <p14:creationId xmlns:p14="http://schemas.microsoft.com/office/powerpoint/2010/main" val="907175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08DDF5D-411A-4405-9B1D-257FDF038105}" type="datetimeFigureOut">
              <a:rPr lang="en-AU" smtClean="0"/>
              <a:t>11/06/2019</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E3D64C66-0EB7-407A-A426-15DA21D33702}" type="slidenum">
              <a:rPr lang="en-AU" smtClean="0"/>
              <a:t>‹#›</a:t>
            </a:fld>
            <a:endParaRPr lang="en-AU"/>
          </a:p>
        </p:txBody>
      </p:sp>
    </p:spTree>
    <p:extLst>
      <p:ext uri="{BB962C8B-B14F-4D97-AF65-F5344CB8AC3E}">
        <p14:creationId xmlns:p14="http://schemas.microsoft.com/office/powerpoint/2010/main" val="1213964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8DDF5D-411A-4405-9B1D-257FDF038105}" type="datetimeFigureOut">
              <a:rPr lang="en-AU" smtClean="0"/>
              <a:t>11/06/2019</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E3D64C66-0EB7-407A-A426-15DA21D33702}" type="slidenum">
              <a:rPr lang="en-AU" smtClean="0"/>
              <a:t>‹#›</a:t>
            </a:fld>
            <a:endParaRPr lang="en-AU"/>
          </a:p>
        </p:txBody>
      </p:sp>
    </p:spTree>
    <p:extLst>
      <p:ext uri="{BB962C8B-B14F-4D97-AF65-F5344CB8AC3E}">
        <p14:creationId xmlns:p14="http://schemas.microsoft.com/office/powerpoint/2010/main" val="2891454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smtClean="0"/>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08DDF5D-411A-4405-9B1D-257FDF038105}" type="datetimeFigureOut">
              <a:rPr lang="en-AU" smtClean="0"/>
              <a:t>11/06/2019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3D64C66-0EB7-407A-A426-15DA21D33702}" type="slidenum">
              <a:rPr lang="en-AU" smtClean="0"/>
              <a:t>‹#›</a:t>
            </a:fld>
            <a:endParaRPr lang="en-AU"/>
          </a:p>
        </p:txBody>
      </p:sp>
    </p:spTree>
    <p:extLst>
      <p:ext uri="{BB962C8B-B14F-4D97-AF65-F5344CB8AC3E}">
        <p14:creationId xmlns:p14="http://schemas.microsoft.com/office/powerpoint/2010/main" val="666131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408DDF5D-411A-4405-9B1D-257FDF038105}" type="datetimeFigureOut">
              <a:rPr lang="en-AU" smtClean="0"/>
              <a:t>11/06/2019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3D64C66-0EB7-407A-A426-15DA21D33702}" type="slidenum">
              <a:rPr lang="en-AU" smtClean="0"/>
              <a:t>‹#›</a:t>
            </a:fld>
            <a:endParaRPr lang="en-AU"/>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6174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08DDF5D-411A-4405-9B1D-257FDF038105}" type="datetimeFigureOut">
              <a:rPr lang="en-AU" smtClean="0"/>
              <a:t>11/06/2019</a:t>
            </a:fld>
            <a:endParaRPr lang="en-AU"/>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AU"/>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3D64C66-0EB7-407A-A426-15DA21D33702}" type="slidenum">
              <a:rPr lang="en-AU" smtClean="0"/>
              <a:t>‹#›</a:t>
            </a:fld>
            <a:endParaRPr lang="en-AU"/>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901077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metabolism</a:t>
            </a:r>
            <a:endParaRPr lang="en-AU" dirty="0"/>
          </a:p>
        </p:txBody>
      </p:sp>
      <p:sp>
        <p:nvSpPr>
          <p:cNvPr id="3" name="Subtitle 2"/>
          <p:cNvSpPr>
            <a:spLocks noGrp="1"/>
          </p:cNvSpPr>
          <p:nvPr>
            <p:ph type="subTitle" idx="1"/>
          </p:nvPr>
        </p:nvSpPr>
        <p:spPr/>
        <p:txBody>
          <a:bodyPr/>
          <a:lstStyle/>
          <a:p>
            <a:r>
              <a:rPr lang="en-AU" dirty="0" smtClean="0"/>
              <a:t>11 Biology</a:t>
            </a:r>
          </a:p>
          <a:p>
            <a:r>
              <a:rPr lang="en-AU" dirty="0" smtClean="0"/>
              <a:t>Bremer SHS</a:t>
            </a:r>
            <a:endParaRPr lang="en-AU" dirty="0"/>
          </a:p>
        </p:txBody>
      </p:sp>
    </p:spTree>
    <p:extLst>
      <p:ext uri="{BB962C8B-B14F-4D97-AF65-F5344CB8AC3E}">
        <p14:creationId xmlns:p14="http://schemas.microsoft.com/office/powerpoint/2010/main" val="1624037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Warm-up Questions</a:t>
            </a:r>
            <a:endParaRPr lang="en-AU" dirty="0"/>
          </a:p>
        </p:txBody>
      </p:sp>
      <p:sp>
        <p:nvSpPr>
          <p:cNvPr id="3" name="Content Placeholder 2"/>
          <p:cNvSpPr>
            <a:spLocks noGrp="1"/>
          </p:cNvSpPr>
          <p:nvPr>
            <p:ph idx="1"/>
          </p:nvPr>
        </p:nvSpPr>
        <p:spPr>
          <a:xfrm>
            <a:off x="574132" y="2084832"/>
            <a:ext cx="8015686" cy="4023360"/>
          </a:xfrm>
        </p:spPr>
        <p:txBody>
          <a:bodyPr/>
          <a:lstStyle/>
          <a:p>
            <a:pPr marL="457200" indent="-457200">
              <a:buFont typeface="+mj-lt"/>
              <a:buAutoNum type="arabicPeriod"/>
            </a:pPr>
            <a:r>
              <a:rPr lang="en-AU" sz="2400" dirty="0" smtClean="0"/>
              <a:t>Name the reactants and products in photosynthesis. </a:t>
            </a:r>
          </a:p>
          <a:p>
            <a:pPr marL="457200" indent="-457200">
              <a:buFont typeface="+mj-lt"/>
              <a:buAutoNum type="arabicPeriod"/>
            </a:pPr>
            <a:r>
              <a:rPr lang="en-AU" sz="2400" dirty="0"/>
              <a:t> </a:t>
            </a:r>
            <a:r>
              <a:rPr lang="en-AU" sz="2400" dirty="0" smtClean="0"/>
              <a:t>Name the reactants and products in cellular respiration.</a:t>
            </a:r>
          </a:p>
          <a:p>
            <a:pPr marL="457200" indent="-457200">
              <a:buFont typeface="+mj-lt"/>
              <a:buAutoNum type="arabicPeriod"/>
            </a:pPr>
            <a:r>
              <a:rPr lang="en-AU" sz="2400" dirty="0" smtClean="0"/>
              <a:t> An enzyme is a protein that helps speed up vital chemical reactions. Describe what happens to the active site of an enzyme (where the substrate molecule binds) when the enzyme is not within optimal conditions and explain how this would affect enzyme activity.</a:t>
            </a:r>
          </a:p>
          <a:p>
            <a:pPr marL="457200" indent="-457200">
              <a:buFont typeface="+mj-lt"/>
              <a:buAutoNum type="arabicPeriod"/>
            </a:pPr>
            <a:endParaRPr lang="en-AU" sz="2400" dirty="0" smtClean="0"/>
          </a:p>
          <a:p>
            <a:pPr marL="457200" indent="-457200">
              <a:buFont typeface="+mj-lt"/>
              <a:buAutoNum type="arabicPeriod"/>
            </a:pPr>
            <a:endParaRPr lang="en-AU"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4927" y="5106475"/>
            <a:ext cx="4858455" cy="1585271"/>
          </a:xfrm>
          <a:prstGeom prst="rect">
            <a:avLst/>
          </a:prstGeom>
        </p:spPr>
      </p:pic>
    </p:spTree>
    <p:extLst>
      <p:ext uri="{BB962C8B-B14F-4D97-AF65-F5344CB8AC3E}">
        <p14:creationId xmlns:p14="http://schemas.microsoft.com/office/powerpoint/2010/main" val="932179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5805" y="541713"/>
            <a:ext cx="7290054" cy="1499616"/>
          </a:xfrm>
        </p:spPr>
        <p:txBody>
          <a:bodyPr/>
          <a:lstStyle/>
          <a:p>
            <a:r>
              <a:rPr lang="en-AU" dirty="0" smtClean="0"/>
              <a:t>metabolism</a:t>
            </a:r>
            <a:endParaRPr lang="en-AU" dirty="0"/>
          </a:p>
        </p:txBody>
      </p:sp>
      <p:sp>
        <p:nvSpPr>
          <p:cNvPr id="3" name="Content Placeholder 2"/>
          <p:cNvSpPr>
            <a:spLocks noGrp="1"/>
          </p:cNvSpPr>
          <p:nvPr>
            <p:ph idx="1"/>
          </p:nvPr>
        </p:nvSpPr>
        <p:spPr>
          <a:xfrm>
            <a:off x="4610426" y="2286000"/>
            <a:ext cx="4450448" cy="4023360"/>
          </a:xfrm>
        </p:spPr>
        <p:txBody>
          <a:bodyPr>
            <a:normAutofit lnSpcReduction="10000"/>
          </a:bodyPr>
          <a:lstStyle/>
          <a:p>
            <a:pPr>
              <a:buFont typeface="Arial" panose="020B0604020202020204" pitchFamily="34" charset="0"/>
              <a:buChar char="•"/>
            </a:pPr>
            <a:r>
              <a:rPr lang="en-AU" sz="2400" dirty="0" smtClean="0"/>
              <a:t> Metabolism involves all of the chemical reactions that take place within an organism in order to sustain life. </a:t>
            </a:r>
          </a:p>
          <a:p>
            <a:pPr>
              <a:buFont typeface="Arial" panose="020B0604020202020204" pitchFamily="34" charset="0"/>
              <a:buChar char="•"/>
            </a:pPr>
            <a:r>
              <a:rPr lang="en-AU" sz="2400" dirty="0"/>
              <a:t> </a:t>
            </a:r>
            <a:r>
              <a:rPr lang="en-AU" sz="2400" dirty="0" smtClean="0"/>
              <a:t>Most common metabolic pathways that transfer energy through living systems are photosynthesis and cellular respiration. </a:t>
            </a:r>
          </a:p>
          <a:p>
            <a:pPr>
              <a:buFont typeface="Arial" panose="020B0604020202020204" pitchFamily="34" charset="0"/>
              <a:buChar char="•"/>
            </a:pPr>
            <a:r>
              <a:rPr lang="en-AU" sz="2400" dirty="0" smtClean="0"/>
              <a:t> Metabolism and its life sustaining reactions cannot be maintained without homeostasis.</a:t>
            </a:r>
            <a:endParaRPr lang="en-AU"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650" y="2623616"/>
            <a:ext cx="3863992" cy="1923935"/>
          </a:xfrm>
          <a:prstGeom prst="rect">
            <a:avLst/>
          </a:prstGeom>
        </p:spPr>
      </p:pic>
      <p:pic>
        <p:nvPicPr>
          <p:cNvPr id="5" name="Picture 4"/>
          <p:cNvPicPr>
            <a:picLocks noChangeAspect="1"/>
          </p:cNvPicPr>
          <p:nvPr/>
        </p:nvPicPr>
        <p:blipFill>
          <a:blip r:embed="rId3"/>
          <a:stretch>
            <a:fillRect/>
          </a:stretch>
        </p:blipFill>
        <p:spPr>
          <a:xfrm>
            <a:off x="503899" y="4797363"/>
            <a:ext cx="3689494" cy="844002"/>
          </a:xfrm>
          <a:prstGeom prst="rect">
            <a:avLst/>
          </a:prstGeom>
        </p:spPr>
      </p:pic>
    </p:spTree>
    <p:extLst>
      <p:ext uri="{BB962C8B-B14F-4D97-AF65-F5344CB8AC3E}">
        <p14:creationId xmlns:p14="http://schemas.microsoft.com/office/powerpoint/2010/main" val="1039967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Metabolic reactions</a:t>
            </a:r>
            <a:endParaRPr lang="en-AU" dirty="0"/>
          </a:p>
        </p:txBody>
      </p:sp>
      <p:sp>
        <p:nvSpPr>
          <p:cNvPr id="3" name="Content Placeholder 2"/>
          <p:cNvSpPr>
            <a:spLocks noGrp="1"/>
          </p:cNvSpPr>
          <p:nvPr>
            <p:ph idx="1"/>
          </p:nvPr>
        </p:nvSpPr>
        <p:spPr>
          <a:xfrm>
            <a:off x="574132" y="1893454"/>
            <a:ext cx="5392559" cy="4665114"/>
          </a:xfrm>
        </p:spPr>
        <p:txBody>
          <a:bodyPr>
            <a:normAutofit fontScale="92500"/>
          </a:bodyPr>
          <a:lstStyle/>
          <a:p>
            <a:pPr>
              <a:spcBef>
                <a:spcPts val="600"/>
              </a:spcBef>
              <a:spcAft>
                <a:spcPts val="600"/>
              </a:spcAft>
              <a:buFont typeface="Arial" panose="020B0604020202020204" pitchFamily="34" charset="0"/>
              <a:buChar char="•"/>
            </a:pPr>
            <a:r>
              <a:rPr lang="en-AU" sz="2400" dirty="0" smtClean="0"/>
              <a:t> A catabolic reaction occurs when a complex molecule is broken down in to smaller molecules (</a:t>
            </a:r>
            <a:r>
              <a:rPr lang="en-AU" sz="2400" dirty="0" err="1" smtClean="0"/>
              <a:t>eg</a:t>
            </a:r>
            <a:r>
              <a:rPr lang="en-AU" sz="2400" dirty="0" smtClean="0"/>
              <a:t>. starch in to glucose).</a:t>
            </a:r>
          </a:p>
          <a:p>
            <a:pPr>
              <a:spcBef>
                <a:spcPts val="600"/>
              </a:spcBef>
              <a:spcAft>
                <a:spcPts val="600"/>
              </a:spcAft>
              <a:buFont typeface="Arial" panose="020B0604020202020204" pitchFamily="34" charset="0"/>
              <a:buChar char="•"/>
            </a:pPr>
            <a:r>
              <a:rPr lang="en-AU" sz="2400" dirty="0" smtClean="0"/>
              <a:t> Catabolic reactions usually break molecular bonds and  releases energy (exergonic).</a:t>
            </a:r>
          </a:p>
          <a:p>
            <a:pPr>
              <a:spcBef>
                <a:spcPts val="600"/>
              </a:spcBef>
              <a:spcAft>
                <a:spcPts val="600"/>
              </a:spcAft>
              <a:buFont typeface="Arial" panose="020B0604020202020204" pitchFamily="34" charset="0"/>
              <a:buChar char="•"/>
            </a:pPr>
            <a:r>
              <a:rPr lang="en-AU" sz="2400" dirty="0" smtClean="0"/>
              <a:t> An anabolic reaction occurs when smaller molecules are built up in to larger molecules (</a:t>
            </a:r>
            <a:r>
              <a:rPr lang="en-AU" sz="2400" dirty="0" err="1" smtClean="0"/>
              <a:t>eg</a:t>
            </a:r>
            <a:r>
              <a:rPr lang="en-AU" sz="2400" dirty="0" smtClean="0"/>
              <a:t>. amino acids in to proteins).</a:t>
            </a:r>
          </a:p>
          <a:p>
            <a:pPr>
              <a:spcBef>
                <a:spcPts val="600"/>
              </a:spcBef>
              <a:spcAft>
                <a:spcPts val="600"/>
              </a:spcAft>
              <a:buFont typeface="Arial" panose="020B0604020202020204" pitchFamily="34" charset="0"/>
              <a:buChar char="•"/>
            </a:pPr>
            <a:r>
              <a:rPr lang="en-AU" sz="2400" dirty="0"/>
              <a:t> </a:t>
            </a:r>
            <a:r>
              <a:rPr lang="en-AU" sz="2400" dirty="0" smtClean="0"/>
              <a:t>Anabolic reactions usually make molecular bonds using energy (endergonic).</a:t>
            </a:r>
          </a:p>
          <a:p>
            <a:pPr>
              <a:spcBef>
                <a:spcPts val="600"/>
              </a:spcBef>
              <a:spcAft>
                <a:spcPts val="600"/>
              </a:spcAft>
              <a:buFont typeface="Arial" panose="020B0604020202020204" pitchFamily="34" charset="0"/>
              <a:buChar char="•"/>
            </a:pPr>
            <a:r>
              <a:rPr lang="en-AU" sz="2400" dirty="0" smtClean="0"/>
              <a:t> Cells use the energy released by catabolic reactions to fuel anabolic reactions. </a:t>
            </a:r>
            <a:endParaRPr lang="en-AU"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8510" y="4297680"/>
            <a:ext cx="2346646" cy="226088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8510" y="1893454"/>
            <a:ext cx="2272089" cy="2083377"/>
          </a:xfrm>
          <a:prstGeom prst="rect">
            <a:avLst/>
          </a:prstGeom>
        </p:spPr>
      </p:pic>
    </p:spTree>
    <p:extLst>
      <p:ext uri="{BB962C8B-B14F-4D97-AF65-F5344CB8AC3E}">
        <p14:creationId xmlns:p14="http://schemas.microsoft.com/office/powerpoint/2010/main" val="771987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Metabolic conditions</a:t>
            </a:r>
            <a:endParaRPr lang="en-AU" dirty="0"/>
          </a:p>
        </p:txBody>
      </p:sp>
      <p:sp>
        <p:nvSpPr>
          <p:cNvPr id="3" name="Content Placeholder 2"/>
          <p:cNvSpPr>
            <a:spLocks noGrp="1"/>
          </p:cNvSpPr>
          <p:nvPr>
            <p:ph idx="1"/>
          </p:nvPr>
        </p:nvSpPr>
        <p:spPr>
          <a:xfrm>
            <a:off x="3435928" y="2172577"/>
            <a:ext cx="5430982" cy="4023360"/>
          </a:xfrm>
        </p:spPr>
        <p:txBody>
          <a:bodyPr>
            <a:normAutofit/>
          </a:bodyPr>
          <a:lstStyle/>
          <a:p>
            <a:pPr>
              <a:buFont typeface="Arial" panose="020B0604020202020204" pitchFamily="34" charset="0"/>
              <a:buChar char="•"/>
            </a:pPr>
            <a:r>
              <a:rPr lang="en-AU" sz="2400" dirty="0" smtClean="0"/>
              <a:t> Organisms have a specific tolerance range in which metabolism can take place and homeostasis maintains is responsible for maintaining these conditions. </a:t>
            </a:r>
          </a:p>
          <a:p>
            <a:pPr>
              <a:buFont typeface="Arial" panose="020B0604020202020204" pitchFamily="34" charset="0"/>
              <a:buChar char="•"/>
            </a:pPr>
            <a:r>
              <a:rPr lang="en-AU" sz="2400" dirty="0"/>
              <a:t> </a:t>
            </a:r>
            <a:r>
              <a:rPr lang="en-AU" sz="2400" dirty="0" smtClean="0"/>
              <a:t>Most metabolic reactions require help from enzymes. </a:t>
            </a:r>
          </a:p>
          <a:p>
            <a:pPr>
              <a:buFont typeface="Arial" panose="020B0604020202020204" pitchFamily="34" charset="0"/>
              <a:buChar char="•"/>
            </a:pPr>
            <a:r>
              <a:rPr lang="en-AU" sz="2400" dirty="0"/>
              <a:t> C</a:t>
            </a:r>
            <a:r>
              <a:rPr lang="en-AU" sz="2400" dirty="0" smtClean="0"/>
              <a:t>onditions outside of the tolerance range for the organism drastically affects the function of an enzyme, reducing the efficiency of life sustaining reactions. </a:t>
            </a:r>
            <a:endParaRPr lang="en-AU" sz="2400" dirty="0"/>
          </a:p>
        </p:txBody>
      </p:sp>
      <p:pic>
        <p:nvPicPr>
          <p:cNvPr id="6" name="Picture 5"/>
          <p:cNvPicPr>
            <a:picLocks noChangeAspect="1"/>
          </p:cNvPicPr>
          <p:nvPr/>
        </p:nvPicPr>
        <p:blipFill>
          <a:blip r:embed="rId2"/>
          <a:stretch>
            <a:fillRect/>
          </a:stretch>
        </p:blipFill>
        <p:spPr>
          <a:xfrm>
            <a:off x="423479" y="1856508"/>
            <a:ext cx="2770228" cy="2398857"/>
          </a:xfrm>
          <a:prstGeom prst="rect">
            <a:avLst/>
          </a:prstGeom>
        </p:spPr>
      </p:pic>
      <p:pic>
        <p:nvPicPr>
          <p:cNvPr id="7" name="Picture 6"/>
          <p:cNvPicPr>
            <a:picLocks noChangeAspect="1"/>
          </p:cNvPicPr>
          <p:nvPr/>
        </p:nvPicPr>
        <p:blipFill>
          <a:blip r:embed="rId3"/>
          <a:stretch>
            <a:fillRect/>
          </a:stretch>
        </p:blipFill>
        <p:spPr>
          <a:xfrm>
            <a:off x="539317" y="4263662"/>
            <a:ext cx="2564101" cy="2356602"/>
          </a:xfrm>
          <a:prstGeom prst="rect">
            <a:avLst/>
          </a:prstGeom>
        </p:spPr>
      </p:pic>
    </p:spTree>
    <p:extLst>
      <p:ext uri="{BB962C8B-B14F-4D97-AF65-F5344CB8AC3E}">
        <p14:creationId xmlns:p14="http://schemas.microsoft.com/office/powerpoint/2010/main" val="1424808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Check for understanding</a:t>
            </a:r>
            <a:endParaRPr lang="en-AU"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AU" sz="2400" dirty="0" smtClean="0"/>
              <a:t>Identify each of the following as either anabolic or catabolic processes and justify your choice. </a:t>
            </a:r>
          </a:p>
          <a:p>
            <a:pPr marL="813816" lvl="2" indent="-457200">
              <a:buFont typeface="+mj-lt"/>
              <a:buAutoNum type="alphaLcParenR"/>
            </a:pPr>
            <a:r>
              <a:rPr lang="en-AU" sz="2400" dirty="0"/>
              <a:t>Digestion</a:t>
            </a:r>
          </a:p>
          <a:p>
            <a:pPr marL="813816" lvl="2" indent="-457200">
              <a:buFont typeface="+mj-lt"/>
              <a:buAutoNum type="alphaLcParenR"/>
            </a:pPr>
            <a:r>
              <a:rPr lang="en-AU" sz="2400" dirty="0"/>
              <a:t>DNA synthesis</a:t>
            </a:r>
          </a:p>
          <a:p>
            <a:pPr marL="813816" lvl="2" indent="-457200">
              <a:buFont typeface="+mj-lt"/>
              <a:buAutoNum type="alphaLcParenR"/>
            </a:pPr>
            <a:r>
              <a:rPr lang="en-AU" sz="2400" dirty="0"/>
              <a:t>Photosynthesis</a:t>
            </a:r>
          </a:p>
          <a:p>
            <a:pPr marL="813816" lvl="2" indent="-457200">
              <a:buFont typeface="+mj-lt"/>
              <a:buAutoNum type="alphaLcParenR"/>
            </a:pPr>
            <a:r>
              <a:rPr lang="en-AU" sz="2400" dirty="0"/>
              <a:t>Cellular </a:t>
            </a:r>
            <a:r>
              <a:rPr lang="en-AU" sz="2400" dirty="0" smtClean="0"/>
              <a:t>respiration</a:t>
            </a:r>
            <a:endParaRPr lang="en-AU" sz="2400" dirty="0"/>
          </a:p>
          <a:p>
            <a:pPr marL="457200" indent="-457200">
              <a:buFont typeface="+mj-lt"/>
              <a:buAutoNum type="arabicPeriod"/>
            </a:pPr>
            <a:r>
              <a:rPr lang="en-AU" sz="2400" dirty="0" smtClean="0"/>
              <a:t>Carbon dioxide levels increase in the blood as a result of exercise, causing pH levels to decrease. </a:t>
            </a:r>
            <a:r>
              <a:rPr lang="en-AU" sz="2400" dirty="0"/>
              <a:t>Describe the consequence of an organism going beyond </a:t>
            </a:r>
            <a:r>
              <a:rPr lang="en-AU" sz="2400" dirty="0" smtClean="0"/>
              <a:t>its pH </a:t>
            </a:r>
            <a:r>
              <a:rPr lang="en-AU" sz="2400" dirty="0"/>
              <a:t>tolerance limit. </a:t>
            </a:r>
          </a:p>
          <a:p>
            <a:pPr marL="457200" indent="-457200">
              <a:buFont typeface="+mj-lt"/>
              <a:buAutoNum type="arabicPeriod"/>
            </a:pPr>
            <a:endParaRPr lang="en-AU" sz="2400" dirty="0" smtClean="0"/>
          </a:p>
        </p:txBody>
      </p:sp>
    </p:spTree>
    <p:extLst>
      <p:ext uri="{BB962C8B-B14F-4D97-AF65-F5344CB8AC3E}">
        <p14:creationId xmlns:p14="http://schemas.microsoft.com/office/powerpoint/2010/main" val="2101268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Check for understanding</a:t>
            </a:r>
            <a:endParaRPr lang="en-AU" dirty="0"/>
          </a:p>
        </p:txBody>
      </p:sp>
      <p:sp>
        <p:nvSpPr>
          <p:cNvPr id="3" name="Content Placeholder 2"/>
          <p:cNvSpPr>
            <a:spLocks noGrp="1"/>
          </p:cNvSpPr>
          <p:nvPr>
            <p:ph idx="1"/>
          </p:nvPr>
        </p:nvSpPr>
        <p:spPr>
          <a:xfrm>
            <a:off x="719623" y="1918577"/>
            <a:ext cx="7969504" cy="2119745"/>
          </a:xfrm>
        </p:spPr>
        <p:txBody>
          <a:bodyPr/>
          <a:lstStyle/>
          <a:p>
            <a:pPr marL="0" indent="0">
              <a:buNone/>
            </a:pPr>
            <a:r>
              <a:rPr lang="en-AU" sz="2400" dirty="0" smtClean="0"/>
              <a:t>Complete the following </a:t>
            </a:r>
            <a:r>
              <a:rPr lang="en-AU" sz="2400" dirty="0" err="1"/>
              <a:t>B</a:t>
            </a:r>
            <a:r>
              <a:rPr lang="en-AU" sz="2400" dirty="0" err="1" smtClean="0"/>
              <a:t>iozone</a:t>
            </a:r>
            <a:r>
              <a:rPr lang="en-AU" sz="2400" dirty="0" smtClean="0"/>
              <a:t> worksheets:</a:t>
            </a:r>
          </a:p>
          <a:p>
            <a:pPr>
              <a:buFont typeface="Arial" panose="020B0604020202020204" pitchFamily="34" charset="0"/>
              <a:buChar char="•"/>
            </a:pPr>
            <a:r>
              <a:rPr lang="en-AU" sz="2400" smtClean="0"/>
              <a:t> 53 </a:t>
            </a:r>
            <a:r>
              <a:rPr lang="en-AU" sz="2400" dirty="0" smtClean="0"/>
              <a:t>– Control of Blood Glucose</a:t>
            </a:r>
          </a:p>
          <a:p>
            <a:pPr>
              <a:buFont typeface="Arial" panose="020B0604020202020204" pitchFamily="34" charset="0"/>
              <a:buChar char="•"/>
            </a:pPr>
            <a:r>
              <a:rPr lang="en-AU" sz="2400" dirty="0" smtClean="0"/>
              <a:t> 64 – The Homeostatic Role of Blood</a:t>
            </a:r>
          </a:p>
          <a:p>
            <a:pPr marL="0" indent="0">
              <a:buNone/>
            </a:pPr>
            <a:endParaRPr lang="en-AU" dirty="0"/>
          </a:p>
        </p:txBody>
      </p:sp>
      <p:pic>
        <p:nvPicPr>
          <p:cNvPr id="4" name="Picture 3"/>
          <p:cNvPicPr>
            <a:picLocks noChangeAspect="1"/>
          </p:cNvPicPr>
          <p:nvPr/>
        </p:nvPicPr>
        <p:blipFill>
          <a:blip r:embed="rId2"/>
          <a:stretch>
            <a:fillRect/>
          </a:stretch>
        </p:blipFill>
        <p:spPr>
          <a:xfrm>
            <a:off x="1855083" y="4038322"/>
            <a:ext cx="5116080" cy="2393393"/>
          </a:xfrm>
          <a:prstGeom prst="rect">
            <a:avLst/>
          </a:prstGeom>
        </p:spPr>
      </p:pic>
    </p:spTree>
    <p:extLst>
      <p:ext uri="{BB962C8B-B14F-4D97-AF65-F5344CB8AC3E}">
        <p14:creationId xmlns:p14="http://schemas.microsoft.com/office/powerpoint/2010/main" val="37607878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docProps/app.xml><?xml version="1.0" encoding="utf-8"?>
<Properties xmlns="http://schemas.openxmlformats.org/officeDocument/2006/extended-properties" xmlns:vt="http://schemas.openxmlformats.org/officeDocument/2006/docPropsVTypes">
  <Template>Integral</Template>
  <TotalTime>66</TotalTime>
  <Words>354</Words>
  <Application>Microsoft Office PowerPoint</Application>
  <PresentationFormat>On-screen Show (4:3)</PresentationFormat>
  <Paragraphs>32</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Tw Cen MT</vt:lpstr>
      <vt:lpstr>Tw Cen MT Condensed</vt:lpstr>
      <vt:lpstr>Wingdings 3</vt:lpstr>
      <vt:lpstr>Integral</vt:lpstr>
      <vt:lpstr>metabolism</vt:lpstr>
      <vt:lpstr>Warm-up Questions</vt:lpstr>
      <vt:lpstr>metabolism</vt:lpstr>
      <vt:lpstr>Metabolic reactions</vt:lpstr>
      <vt:lpstr>Metabolic conditions</vt:lpstr>
      <vt:lpstr>Check for understanding</vt:lpstr>
      <vt:lpstr>Check for understanding</vt:lpstr>
    </vt:vector>
  </TitlesOfParts>
  <Company>Queensland Government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metabolism</dc:title>
  <dc:creator>MILLERS, Caitlin (cgmil0)</dc:creator>
  <cp:lastModifiedBy>MILLERS, Caitlin (cgmil0)</cp:lastModifiedBy>
  <cp:revision>9</cp:revision>
  <dcterms:created xsi:type="dcterms:W3CDTF">2019-06-10T22:30:29Z</dcterms:created>
  <dcterms:modified xsi:type="dcterms:W3CDTF">2019-06-11T03:08:14Z</dcterms:modified>
</cp:coreProperties>
</file>