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sldIdLst>
    <p:sldId id="268" r:id="rId2"/>
    <p:sldId id="269" r:id="rId3"/>
    <p:sldId id="279" r:id="rId4"/>
    <p:sldId id="270" r:id="rId5"/>
    <p:sldId id="271" r:id="rId6"/>
    <p:sldId id="273" r:id="rId7"/>
    <p:sldId id="284" r:id="rId8"/>
    <p:sldId id="276" r:id="rId9"/>
    <p:sldId id="277" r:id="rId10"/>
    <p:sldId id="281" r:id="rId11"/>
    <p:sldId id="280" r:id="rId1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1pPr>
    <a:lvl2pPr marL="4572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2pPr>
    <a:lvl3pPr marL="9144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3pPr>
    <a:lvl4pPr marL="13716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4pPr>
    <a:lvl5pPr marL="1828800" algn="l" rtl="0" eaLnBrk="0" fontAlgn="base" hangingPunct="0">
      <a:spcBef>
        <a:spcPct val="0"/>
      </a:spcBef>
      <a:spcAft>
        <a:spcPct val="0"/>
      </a:spcAft>
      <a:defRPr kern="1200">
        <a:solidFill>
          <a:schemeClr val="tx1"/>
        </a:solidFill>
        <a:latin typeface="Comic Sans MS" panose="030F0702030302020204" pitchFamily="66" charset="0"/>
        <a:ea typeface="+mn-ea"/>
        <a:cs typeface="+mn-cs"/>
      </a:defRPr>
    </a:lvl5pPr>
    <a:lvl6pPr marL="2286000" algn="l" defTabSz="914400" rtl="0" eaLnBrk="1" latinLnBrk="0" hangingPunct="1">
      <a:defRPr kern="1200">
        <a:solidFill>
          <a:schemeClr val="tx1"/>
        </a:solidFill>
        <a:latin typeface="Comic Sans MS" panose="030F0702030302020204" pitchFamily="66" charset="0"/>
        <a:ea typeface="+mn-ea"/>
        <a:cs typeface="+mn-cs"/>
      </a:defRPr>
    </a:lvl6pPr>
    <a:lvl7pPr marL="2743200" algn="l" defTabSz="914400" rtl="0" eaLnBrk="1" latinLnBrk="0" hangingPunct="1">
      <a:defRPr kern="1200">
        <a:solidFill>
          <a:schemeClr val="tx1"/>
        </a:solidFill>
        <a:latin typeface="Comic Sans MS" panose="030F0702030302020204" pitchFamily="66" charset="0"/>
        <a:ea typeface="+mn-ea"/>
        <a:cs typeface="+mn-cs"/>
      </a:defRPr>
    </a:lvl7pPr>
    <a:lvl8pPr marL="3200400" algn="l" defTabSz="914400" rtl="0" eaLnBrk="1" latinLnBrk="0" hangingPunct="1">
      <a:defRPr kern="1200">
        <a:solidFill>
          <a:schemeClr val="tx1"/>
        </a:solidFill>
        <a:latin typeface="Comic Sans MS" panose="030F0702030302020204" pitchFamily="66" charset="0"/>
        <a:ea typeface="+mn-ea"/>
        <a:cs typeface="+mn-cs"/>
      </a:defRPr>
    </a:lvl8pPr>
    <a:lvl9pPr marL="3657600" algn="l" defTabSz="914400" rtl="0" eaLnBrk="1" latinLnBrk="0" hangingPunct="1">
      <a:defRPr kern="1200">
        <a:solidFill>
          <a:schemeClr val="tx1"/>
        </a:solidFill>
        <a:latin typeface="Comic Sans MS" panose="030F0702030302020204" pitchFamily="66"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D1FEAF-41F1-A5B5-3BDB-D906D202557B}" v="77" dt="2025-04-23T02:08:55.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MES, Eden (etome3)" userId="S::etome3@eq.edu.au::797a4461-a235-42c5-aa94-920663d44d5c" providerId="AD" clId="Web-{5FD1FEAF-41F1-A5B5-3BDB-D906D202557B}"/>
    <pc:docChg chg="modSld">
      <pc:chgData name="TOMES, Eden (etome3)" userId="S::etome3@eq.edu.au::797a4461-a235-42c5-aa94-920663d44d5c" providerId="AD" clId="Web-{5FD1FEAF-41F1-A5B5-3BDB-D906D202557B}" dt="2025-04-23T02:08:54.956" v="75" actId="20577"/>
      <pc:docMkLst>
        <pc:docMk/>
      </pc:docMkLst>
      <pc:sldChg chg="modSp">
        <pc:chgData name="TOMES, Eden (etome3)" userId="S::etome3@eq.edu.au::797a4461-a235-42c5-aa94-920663d44d5c" providerId="AD" clId="Web-{5FD1FEAF-41F1-A5B5-3BDB-D906D202557B}" dt="2025-04-23T02:08:54.956" v="75" actId="20577"/>
        <pc:sldMkLst>
          <pc:docMk/>
          <pc:sldMk cId="0" sldId="279"/>
        </pc:sldMkLst>
        <pc:spChg chg="mod">
          <ac:chgData name="TOMES, Eden (etome3)" userId="S::etome3@eq.edu.au::797a4461-a235-42c5-aa94-920663d44d5c" providerId="AD" clId="Web-{5FD1FEAF-41F1-A5B5-3BDB-D906D202557B}" dt="2025-04-23T02:08:54.956" v="75" actId="20577"/>
          <ac:spMkLst>
            <pc:docMk/>
            <pc:sldMk cId="0" sldId="279"/>
            <ac:spMk id="9219"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A9AF9C83-856D-4AC6-9192-9BC2FBF3EF98}" type="slidenum">
              <a:rPr lang="en-US" altLang="en-US"/>
              <a:pPr>
                <a:defRPr/>
              </a:pPr>
              <a:t>‹#›</a:t>
            </a:fld>
            <a:endParaRPr lang="en-US" altLang="en-US"/>
          </a:p>
        </p:txBody>
      </p:sp>
    </p:spTree>
    <p:extLst>
      <p:ext uri="{BB962C8B-B14F-4D97-AF65-F5344CB8AC3E}">
        <p14:creationId xmlns:p14="http://schemas.microsoft.com/office/powerpoint/2010/main" val="1600654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453CA3-169B-4E8C-8FB6-9BFC630B8DD3}" type="slidenum">
              <a:rPr lang="en-US" altLang="en-US"/>
              <a:pPr>
                <a:defRPr/>
              </a:pPr>
              <a:t>‹#›</a:t>
            </a:fld>
            <a:endParaRPr lang="en-US" altLang="en-US"/>
          </a:p>
        </p:txBody>
      </p:sp>
    </p:spTree>
    <p:extLst>
      <p:ext uri="{BB962C8B-B14F-4D97-AF65-F5344CB8AC3E}">
        <p14:creationId xmlns:p14="http://schemas.microsoft.com/office/powerpoint/2010/main" val="3413586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5CBF0CE-67D4-40C3-ABF9-B5AA0CF1F45E}" type="slidenum">
              <a:rPr lang="en-US" altLang="en-US"/>
              <a:pPr>
                <a:defRPr/>
              </a:pPr>
              <a:t>‹#›</a:t>
            </a:fld>
            <a:endParaRPr lang="en-US" altLang="en-US"/>
          </a:p>
        </p:txBody>
      </p:sp>
    </p:spTree>
    <p:extLst>
      <p:ext uri="{BB962C8B-B14F-4D97-AF65-F5344CB8AC3E}">
        <p14:creationId xmlns:p14="http://schemas.microsoft.com/office/powerpoint/2010/main" val="205899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7E7D57E-AB05-4A58-8A88-06D1E796302E}" type="slidenum">
              <a:rPr lang="en-US" altLang="en-US"/>
              <a:pPr>
                <a:defRPr/>
              </a:pPr>
              <a:t>‹#›</a:t>
            </a:fld>
            <a:endParaRPr lang="en-US" altLang="en-US"/>
          </a:p>
        </p:txBody>
      </p:sp>
    </p:spTree>
    <p:extLst>
      <p:ext uri="{BB962C8B-B14F-4D97-AF65-F5344CB8AC3E}">
        <p14:creationId xmlns:p14="http://schemas.microsoft.com/office/powerpoint/2010/main" val="3850561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B5F67275-9452-47BC-AD88-21B5088AF368}" type="slidenum">
              <a:rPr lang="en-US" altLang="en-US"/>
              <a:pPr>
                <a:defRPr/>
              </a:pPr>
              <a:t>‹#›</a:t>
            </a:fld>
            <a:endParaRPr lang="en-US" altLang="en-US"/>
          </a:p>
        </p:txBody>
      </p:sp>
    </p:spTree>
    <p:extLst>
      <p:ext uri="{BB962C8B-B14F-4D97-AF65-F5344CB8AC3E}">
        <p14:creationId xmlns:p14="http://schemas.microsoft.com/office/powerpoint/2010/main" val="4319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4C8AA0C-A572-4CCC-91B4-67BB9FE59A3C}" type="slidenum">
              <a:rPr lang="en-US" altLang="en-US"/>
              <a:pPr>
                <a:defRPr/>
              </a:pPr>
              <a:t>‹#›</a:t>
            </a:fld>
            <a:endParaRPr lang="en-US" altLang="en-US"/>
          </a:p>
        </p:txBody>
      </p:sp>
    </p:spTree>
    <p:extLst>
      <p:ext uri="{BB962C8B-B14F-4D97-AF65-F5344CB8AC3E}">
        <p14:creationId xmlns:p14="http://schemas.microsoft.com/office/powerpoint/2010/main" val="843199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B871761-8BC4-4B17-AAF3-82B2195B4D63}" type="slidenum">
              <a:rPr lang="en-US" altLang="en-US"/>
              <a:pPr>
                <a:defRPr/>
              </a:pPr>
              <a:t>‹#›</a:t>
            </a:fld>
            <a:endParaRPr lang="en-US" altLang="en-US"/>
          </a:p>
        </p:txBody>
      </p:sp>
    </p:spTree>
    <p:extLst>
      <p:ext uri="{BB962C8B-B14F-4D97-AF65-F5344CB8AC3E}">
        <p14:creationId xmlns:p14="http://schemas.microsoft.com/office/powerpoint/2010/main" val="2056269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854B48E-9728-445D-BF31-48903EA51637}" type="slidenum">
              <a:rPr lang="en-US" altLang="en-US"/>
              <a:pPr>
                <a:defRPr/>
              </a:pPr>
              <a:t>‹#›</a:t>
            </a:fld>
            <a:endParaRPr lang="en-US" altLang="en-US"/>
          </a:p>
        </p:txBody>
      </p:sp>
    </p:spTree>
    <p:extLst>
      <p:ext uri="{BB962C8B-B14F-4D97-AF65-F5344CB8AC3E}">
        <p14:creationId xmlns:p14="http://schemas.microsoft.com/office/powerpoint/2010/main" val="141257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1AFB1F58-5BB3-4211-B62A-5800E865F696}" type="slidenum">
              <a:rPr lang="en-US" altLang="en-US"/>
              <a:pPr>
                <a:defRPr/>
              </a:pPr>
              <a:t>‹#›</a:t>
            </a:fld>
            <a:endParaRPr lang="en-US" altLang="en-US"/>
          </a:p>
        </p:txBody>
      </p:sp>
    </p:spTree>
    <p:extLst>
      <p:ext uri="{BB962C8B-B14F-4D97-AF65-F5344CB8AC3E}">
        <p14:creationId xmlns:p14="http://schemas.microsoft.com/office/powerpoint/2010/main" val="2450494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7657C-495F-4837-ACE8-7DF866C785DB}" type="slidenum">
              <a:rPr lang="en-US" altLang="en-US"/>
              <a:pPr>
                <a:defRPr/>
              </a:pPr>
              <a:t>‹#›</a:t>
            </a:fld>
            <a:endParaRPr lang="en-US" altLang="en-US"/>
          </a:p>
        </p:txBody>
      </p:sp>
    </p:spTree>
    <p:extLst>
      <p:ext uri="{BB962C8B-B14F-4D97-AF65-F5344CB8AC3E}">
        <p14:creationId xmlns:p14="http://schemas.microsoft.com/office/powerpoint/2010/main" val="2330379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1C71F592-E1EB-4078-8404-BEA3C46A5DC2}" type="slidenum">
              <a:rPr lang="en-US" altLang="en-US"/>
              <a:pPr>
                <a:defRPr/>
              </a:pPr>
              <a:t>‹#›</a:t>
            </a:fld>
            <a:endParaRPr lang="en-US" altLang="en-US"/>
          </a:p>
        </p:txBody>
      </p:sp>
    </p:spTree>
    <p:extLst>
      <p:ext uri="{BB962C8B-B14F-4D97-AF65-F5344CB8AC3E}">
        <p14:creationId xmlns:p14="http://schemas.microsoft.com/office/powerpoint/2010/main" val="386372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A6FDA667-A76D-4B3B-8832-252B80589823}"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89" r:id="rId1"/>
    <p:sldLayoutId id="2147483783" r:id="rId2"/>
    <p:sldLayoutId id="2147483790" r:id="rId3"/>
    <p:sldLayoutId id="2147483784" r:id="rId4"/>
    <p:sldLayoutId id="2147483785" r:id="rId5"/>
    <p:sldLayoutId id="2147483786" r:id="rId6"/>
    <p:sldLayoutId id="2147483791" r:id="rId7"/>
    <p:sldLayoutId id="2147483787" r:id="rId8"/>
    <p:sldLayoutId id="2147483792" r:id="rId9"/>
    <p:sldLayoutId id="2147483788" r:id="rId10"/>
    <p:sldLayoutId id="2147483793" r:id="rId11"/>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grpId="0" nodeType="with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600">
                                          <p:stCondLst>
                                            <p:cond delay="0"/>
                                          </p:stCondLst>
                                        </p:cTn>
                                        <p:tgtEl>
                                          <p:spTgt spid="2"/>
                                        </p:tgtEl>
                                      </p:cBhvr>
                                    </p:animEffect>
                                    <p:anim calcmode="lin" valueType="num">
                                      <p:cBhvr>
                                        <p:cTn id="8" dur="600" fill="hold">
                                          <p:stCondLst>
                                            <p:cond delay="0"/>
                                          </p:stCondLst>
                                        </p:cTn>
                                        <p:tgtEl>
                                          <p:spTgt spid="2"/>
                                        </p:tgtEl>
                                        <p:attrNameLst>
                                          <p:attrName>style.rotation</p:attrName>
                                        </p:attrNameLst>
                                      </p:cBhvr>
                                      <p:tavLst>
                                        <p:tav tm="0">
                                          <p:val>
                                            <p:fltVal val="720"/>
                                          </p:val>
                                        </p:tav>
                                        <p:tav tm="100000">
                                          <p:val>
                                            <p:fltVal val="0"/>
                                          </p:val>
                                        </p:tav>
                                      </p:tavLst>
                                    </p:anim>
                                    <p:anim calcmode="lin" valueType="num">
                                      <p:cBhvr>
                                        <p:cTn id="9" dur="600" fill="hold">
                                          <p:stCondLst>
                                            <p:cond delay="0"/>
                                          </p:stCondLst>
                                        </p:cTn>
                                        <p:tgtEl>
                                          <p:spTgt spid="2"/>
                                        </p:tgtEl>
                                        <p:attrNameLst>
                                          <p:attrName>ppt_h</p:attrName>
                                        </p:attrNameLst>
                                      </p:cBhvr>
                                      <p:tavLst>
                                        <p:tav tm="0">
                                          <p:val>
                                            <p:fltVal val="0"/>
                                          </p:val>
                                        </p:tav>
                                        <p:tav tm="100000">
                                          <p:val>
                                            <p:strVal val="#ppt_h"/>
                                          </p:val>
                                        </p:tav>
                                      </p:tavLst>
                                    </p:anim>
                                    <p:anim calcmode="lin" valueType="num">
                                      <p:cBhvr>
                                        <p:cTn id="10" dur="600" fill="hold">
                                          <p:stCondLst>
                                            <p:cond delay="0"/>
                                          </p:stCondLst>
                                        </p:cTn>
                                        <p:tgtEl>
                                          <p:spTgt spid="2"/>
                                        </p:tgtEl>
                                        <p:attrNameLst>
                                          <p:attrName>ppt_w</p:attrName>
                                        </p:attrNameLst>
                                      </p:cBhvr>
                                      <p:tavLst>
                                        <p:tav tm="0">
                                          <p:val>
                                            <p:fltVal val="0"/>
                                          </p:val>
                                        </p:tav>
                                        <p:tav tm="100000">
                                          <p:val>
                                            <p:strVal val="#ppt_w"/>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slide(fromBottom)">
                                      <p:cBhvr>
                                        <p:cTn id="15" dur="500">
                                          <p:stCondLst>
                                            <p:cond delay="0"/>
                                          </p:stCondLst>
                                        </p:cTn>
                                        <p:tgtEl>
                                          <p:spTgt spid="3">
                                            <p:txEl>
                                              <p:pRg st="0" end="0"/>
                                            </p:txEl>
                                          </p:spTgt>
                                        </p:tgtEl>
                                      </p:cBhvr>
                                    </p:animEffect>
                                  </p:childTnLst>
                                </p:cTn>
                              </p:par>
                              <p:par>
                                <p:cTn id="16" presetID="12" presetClass="entr" presetSubtype="4"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lide(fromBottom)">
                                      <p:cBhvr>
                                        <p:cTn id="18" dur="500">
                                          <p:stCondLst>
                                            <p:cond delay="0"/>
                                          </p:stCondLst>
                                        </p:cTn>
                                        <p:tgtEl>
                                          <p:spTgt spid="3">
                                            <p:txEl>
                                              <p:pRg st="1" end="1"/>
                                            </p:txEl>
                                          </p:spTgt>
                                        </p:tgtEl>
                                      </p:cBhvr>
                                    </p:animEffect>
                                  </p:childTnLst>
                                </p:cTn>
                              </p:par>
                              <p:par>
                                <p:cTn id="19" presetID="12" presetClass="entr" presetSubtype="4"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slide(fromBottom)">
                                      <p:cBhvr>
                                        <p:cTn id="21" dur="500">
                                          <p:stCondLst>
                                            <p:cond delay="0"/>
                                          </p:stCondLst>
                                        </p:cTn>
                                        <p:tgtEl>
                                          <p:spTgt spid="3">
                                            <p:txEl>
                                              <p:pRg st="2" end="2"/>
                                            </p:txEl>
                                          </p:spTgt>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slide(fromBottom)">
                                      <p:cBhvr>
                                        <p:cTn id="24" dur="500">
                                          <p:stCondLst>
                                            <p:cond delay="0"/>
                                          </p:stCondLst>
                                        </p:cTn>
                                        <p:tgtEl>
                                          <p:spTgt spid="3">
                                            <p:txEl>
                                              <p:pRg st="3" end="3"/>
                                            </p:txEl>
                                          </p:spTgt>
                                        </p:tgtEl>
                                      </p:cBhvr>
                                    </p:animEffect>
                                  </p:childTnLst>
                                </p:cTn>
                              </p:par>
                              <p:par>
                                <p:cTn id="25" presetID="1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slide(fromBottom)">
                                      <p:cBhvr>
                                        <p:cTn id="27" dur="500">
                                          <p:stCondLst>
                                            <p:cond delay="0"/>
                                          </p:stCondLst>
                                        </p:cTn>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tmplLst>
          <p:tmpl lvl="1">
            <p:tnLst>
              <p:par>
                <p:cTn presetID="12" presetClass="entr" presetSubtype="4"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2">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3">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4">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 lvl="5">
            <p:tnLst>
              <p:par>
                <p:cTn presetID="12" presetClass="entr" presetSubtype="4"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slide(fromBottom)">
                      <p:cBhvr>
                        <p:cTn dur="500">
                          <p:stCondLst>
                            <p:cond delay="0"/>
                          </p:stCondLst>
                        </p:cTn>
                        <p:tgtEl>
                          <p:spTgt spid="3"/>
                        </p:tgtEl>
                      </p:cBhvr>
                    </p:animEffect>
                  </p:childTnLst>
                </p:cTn>
              </p:par>
            </p:tnLst>
          </p:tmpl>
        </p:tmplLst>
      </p:bldP>
    </p:bldLst>
  </p:timing>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2900" y="4959350"/>
            <a:ext cx="5829300" cy="1463675"/>
          </a:xfrm>
        </p:spPr>
        <p:txBody>
          <a:bodyPr/>
          <a:lstStyle/>
          <a:p>
            <a:pPr eaLnBrk="1" fontAlgn="auto" hangingPunct="1">
              <a:spcAft>
                <a:spcPts val="0"/>
              </a:spcAft>
              <a:defRPr/>
            </a:pPr>
            <a:r>
              <a:rPr lang="en-AU" dirty="0">
                <a:solidFill>
                  <a:schemeClr val="tx1">
                    <a:lumMod val="95000"/>
                    <a:lumOff val="5000"/>
                  </a:schemeClr>
                </a:solidFill>
              </a:rPr>
              <a:t>xylem and phloem</a:t>
            </a:r>
          </a:p>
        </p:txBody>
      </p:sp>
      <p:sp>
        <p:nvSpPr>
          <p:cNvPr id="3" name="Subtitle 2"/>
          <p:cNvSpPr>
            <a:spLocks noGrp="1"/>
          </p:cNvSpPr>
          <p:nvPr>
            <p:ph type="subTitle" idx="1"/>
          </p:nvPr>
        </p:nvSpPr>
        <p:spPr>
          <a:xfrm>
            <a:off x="6457950" y="4959350"/>
            <a:ext cx="2400300" cy="1463675"/>
          </a:xfrm>
        </p:spPr>
        <p:txBody>
          <a:bodyPr rtlCol="0"/>
          <a:lstStyle/>
          <a:p>
            <a:pPr eaLnBrk="1" fontAlgn="auto" hangingPunct="1">
              <a:defRPr/>
            </a:pPr>
            <a:r>
              <a:rPr lang="en-AU" dirty="0"/>
              <a:t>Year 11 Biology</a:t>
            </a:r>
          </a:p>
          <a:p>
            <a:pPr eaLnBrk="1" fontAlgn="auto" hangingPunct="1">
              <a:defRPr/>
            </a:pPr>
            <a:r>
              <a:rPr lang="en-AU" dirty="0"/>
              <a:t>Bremer SHS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In summary…</a:t>
            </a:r>
          </a:p>
        </p:txBody>
      </p:sp>
      <p:pic>
        <p:nvPicPr>
          <p:cNvPr id="16387"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219200" y="1828800"/>
            <a:ext cx="6753225" cy="437038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Check for understanding</a:t>
            </a:r>
          </a:p>
        </p:txBody>
      </p:sp>
      <p:sp>
        <p:nvSpPr>
          <p:cNvPr id="17411" name="Content Placeholder 2"/>
          <p:cNvSpPr>
            <a:spLocks noGrp="1"/>
          </p:cNvSpPr>
          <p:nvPr>
            <p:ph idx="1"/>
          </p:nvPr>
        </p:nvSpPr>
        <p:spPr>
          <a:xfrm>
            <a:off x="3962400" y="2101594"/>
            <a:ext cx="4870450" cy="4022725"/>
          </a:xfrm>
        </p:spPr>
        <p:txBody>
          <a:bodyPr/>
          <a:lstStyle/>
          <a:p>
            <a:pPr marL="457200" indent="-457200">
              <a:buFont typeface="Tw Cen MT Condensed" panose="020B0606020104020203" pitchFamily="34" charset="0"/>
              <a:buAutoNum type="arabicPeriod"/>
            </a:pPr>
            <a:r>
              <a:rPr lang="en-AU" altLang="en-US" dirty="0"/>
              <a:t>Use a Venn diagram to contrast the xylem and phloem. </a:t>
            </a:r>
          </a:p>
          <a:p>
            <a:pPr marL="457200" indent="-457200">
              <a:buFont typeface="Tw Cen MT Condensed" panose="020B0606020104020203" pitchFamily="34" charset="0"/>
              <a:buAutoNum type="arabicPeriod"/>
            </a:pPr>
            <a:r>
              <a:rPr lang="en-AU" altLang="en-US" dirty="0"/>
              <a:t>Explain why the transport of sugars in the phloem is vital for the survival of a plant.</a:t>
            </a:r>
          </a:p>
          <a:p>
            <a:pPr marL="457200" indent="-457200">
              <a:buFont typeface="Tw Cen MT Condensed" panose="020B0606020104020203" pitchFamily="34" charset="0"/>
              <a:buAutoNum type="arabicPeriod"/>
            </a:pPr>
            <a:r>
              <a:rPr lang="en-AU" altLang="en-US" dirty="0"/>
              <a:t>Explain why veins and arteries in the human body are comparable to the xylem and phloem in plants. </a:t>
            </a:r>
          </a:p>
          <a:p>
            <a:pPr marL="457200" indent="-457200">
              <a:buFont typeface="Tw Cen MT Condensed" panose="020B0606020104020203" pitchFamily="34" charset="0"/>
              <a:buAutoNum type="arabicPeriod"/>
            </a:pPr>
            <a:r>
              <a:rPr lang="en-AU" altLang="en-US" dirty="0"/>
              <a:t>Sucrose is actively transported from the source cell (leaves) in to the phloem. Using your understanding of osmosis, explain why water moves out of the source cell and in to the sieve cell of the phloem.</a:t>
            </a:r>
          </a:p>
        </p:txBody>
      </p:sp>
      <p:pic>
        <p:nvPicPr>
          <p:cNvPr id="17412"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084388"/>
            <a:ext cx="3124200" cy="3919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AU" dirty="0">
                <a:solidFill>
                  <a:schemeClr val="tx1">
                    <a:lumMod val="95000"/>
                    <a:lumOff val="5000"/>
                  </a:schemeClr>
                </a:solidFill>
              </a:rPr>
              <a:t>Learning goals</a:t>
            </a:r>
          </a:p>
        </p:txBody>
      </p:sp>
      <p:sp>
        <p:nvSpPr>
          <p:cNvPr id="8195" name="Content Placeholder 2"/>
          <p:cNvSpPr>
            <a:spLocks noGrp="1"/>
          </p:cNvSpPr>
          <p:nvPr>
            <p:ph idx="1"/>
          </p:nvPr>
        </p:nvSpPr>
        <p:spPr/>
        <p:txBody>
          <a:bodyPr/>
          <a:lstStyle/>
          <a:p>
            <a:pPr marL="342900" indent="-342900" eaLnBrk="1" hangingPunct="1">
              <a:lnSpc>
                <a:spcPct val="100000"/>
              </a:lnSpc>
              <a:spcAft>
                <a:spcPct val="0"/>
              </a:spcAft>
              <a:buSzPts val="1000"/>
              <a:buFont typeface="Symbol" panose="05050102010706020507" pitchFamily="18" charset="2"/>
              <a:buChar char=""/>
              <a:tabLst>
                <a:tab pos="457200" algn="l"/>
              </a:tabLst>
            </a:pPr>
            <a:r>
              <a:rPr lang="en-US" altLang="en-US" sz="1700">
                <a:solidFill>
                  <a:srgbClr val="6D6F71"/>
                </a:solidFill>
                <a:latin typeface="Verdana" panose="020B0604030504040204" pitchFamily="34" charset="0"/>
                <a:cs typeface="Times New Roman" panose="02020603050405020304" pitchFamily="18" charset="0"/>
              </a:rPr>
              <a:t>describe</a:t>
            </a:r>
            <a:r>
              <a:rPr lang="en-US" altLang="en-US" sz="1700">
                <a:solidFill>
                  <a:srgbClr val="333333"/>
                </a:solidFill>
                <a:latin typeface="Verdana" panose="020B0604030504040204" pitchFamily="34" charset="0"/>
                <a:cs typeface="Times New Roman" panose="02020603050405020304" pitchFamily="18" charset="0"/>
              </a:rPr>
              <a:t> and </a:t>
            </a:r>
            <a:r>
              <a:rPr lang="en-US" altLang="en-US" sz="1700">
                <a:solidFill>
                  <a:srgbClr val="6D6F71"/>
                </a:solidFill>
                <a:latin typeface="Verdana" panose="020B0604030504040204" pitchFamily="34" charset="0"/>
                <a:cs typeface="Times New Roman" panose="02020603050405020304" pitchFamily="18" charset="0"/>
              </a:rPr>
              <a:t>contrast</a:t>
            </a:r>
            <a:r>
              <a:rPr lang="en-US" altLang="en-US" sz="1700">
                <a:solidFill>
                  <a:srgbClr val="333333"/>
                </a:solidFill>
                <a:latin typeface="Verdana" panose="020B0604030504040204" pitchFamily="34" charset="0"/>
                <a:cs typeface="Times New Roman" panose="02020603050405020304" pitchFamily="18" charset="0"/>
              </a:rPr>
              <a:t> the structure and function of xylem and phloem tissue (sieve tubes, sieve plates, companion cells) </a:t>
            </a:r>
            <a:endParaRPr lang="en-AU" altLang="en-US" sz="1700">
              <a:latin typeface="Arial" panose="020B0604020202020204" pitchFamily="34" charset="0"/>
              <a:cs typeface="Times New Roman" panose="02020603050405020304" pitchFamily="18" charset="0"/>
            </a:endParaRPr>
          </a:p>
          <a:p>
            <a:pPr marL="342900" indent="-342900" eaLnBrk="1" hangingPunct="1">
              <a:lnSpc>
                <a:spcPct val="100000"/>
              </a:lnSpc>
              <a:spcAft>
                <a:spcPct val="0"/>
              </a:spcAft>
              <a:buSzPts val="1000"/>
              <a:buFont typeface="Symbol" panose="05050102010706020507" pitchFamily="18" charset="2"/>
              <a:buChar char=""/>
              <a:tabLst>
                <a:tab pos="457200" algn="l"/>
              </a:tabLst>
            </a:pPr>
            <a:r>
              <a:rPr lang="en-US" altLang="en-US" sz="1700">
                <a:solidFill>
                  <a:srgbClr val="333333"/>
                </a:solidFill>
                <a:latin typeface="Verdana" panose="020B0604030504040204" pitchFamily="34" charset="0"/>
                <a:cs typeface="Times New Roman" panose="02020603050405020304" pitchFamily="18" charset="0"/>
              </a:rPr>
              <a:t>explain the transport of products of photosynthesis and some mineral nutrients via translocation in the phloem. </a:t>
            </a:r>
            <a:endParaRPr lang="en-AU" altLang="en-US" sz="1700">
              <a:latin typeface="Arial" panose="020B0604020202020204" pitchFamily="34" charset="0"/>
              <a:cs typeface="Times New Roman" panose="02020603050405020304" pitchFamily="18" charset="0"/>
            </a:endParaRPr>
          </a:p>
          <a:p>
            <a:pPr marL="342900" indent="-342900" eaLnBrk="1" hangingPunct="1">
              <a:lnSpc>
                <a:spcPct val="80000"/>
              </a:lnSpc>
              <a:tabLst>
                <a:tab pos="457200" algn="l"/>
              </a:tabLst>
            </a:pPr>
            <a:endParaRPr lang="en-AU" altLang="en-US" sz="17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Warm-up</a:t>
            </a:r>
          </a:p>
        </p:txBody>
      </p:sp>
      <p:sp>
        <p:nvSpPr>
          <p:cNvPr id="9219" name="Content Placeholder 2"/>
          <p:cNvSpPr>
            <a:spLocks noGrp="1"/>
          </p:cNvSpPr>
          <p:nvPr>
            <p:ph idx="1"/>
          </p:nvPr>
        </p:nvSpPr>
        <p:spPr>
          <a:xfrm>
            <a:off x="768350" y="2971800"/>
            <a:ext cx="7537450" cy="3336925"/>
          </a:xfrm>
        </p:spPr>
        <p:txBody>
          <a:bodyPr/>
          <a:lstStyle/>
          <a:p>
            <a:pPr marL="457200" indent="-457200">
              <a:buFont typeface="Tw Cen MT Condensed" panose="020B0606020104020203" pitchFamily="34" charset="0"/>
              <a:buAutoNum type="arabicPeriod"/>
            </a:pPr>
            <a:r>
              <a:rPr lang="en-AU" altLang="en-US" dirty="0"/>
              <a:t>Plants generate their source of glucose using photosynthesis.</a:t>
            </a:r>
          </a:p>
          <a:p>
            <a:pPr marL="457200" indent="-457200">
              <a:buFont typeface="Tw Cen MT Condensed" panose="020B0606020104020203" pitchFamily="34" charset="0"/>
              <a:buAutoNum type="arabicPeriod"/>
            </a:pPr>
            <a:r>
              <a:rPr lang="en-AU" altLang="en-US" dirty="0"/>
              <a:t>Photosynthesis occurs in the chloroplasts of plant cells.</a:t>
            </a:r>
          </a:p>
          <a:p>
            <a:pPr marL="457200" indent="-457200">
              <a:buFont typeface="Tw Cen MT Condensed" panose="020B0606020104020203" pitchFamily="34" charset="0"/>
              <a:buAutoNum type="arabicPeriod"/>
            </a:pPr>
            <a:r>
              <a:rPr lang="en-AU" altLang="en-US" dirty="0"/>
              <a:t>In order for photosynthesis to occur, plants need to take in carbon dioxide from the air, water from the ground and light usually from the sun. </a:t>
            </a:r>
          </a:p>
          <a:p>
            <a:pPr marL="457200" indent="-457200">
              <a:buFont typeface="Tw Cen MT Condensed" panose="020B0606020104020203" pitchFamily="34" charset="0"/>
              <a:buAutoNum type="arabicPeriod"/>
            </a:pPr>
            <a:r>
              <a:rPr lang="en-AU" altLang="en-US" dirty="0"/>
              <a:t>Transpiration is a mechanism for moving water against gravity in plants. </a:t>
            </a:r>
          </a:p>
          <a:p>
            <a:pPr marL="457200" indent="-457200">
              <a:buFont typeface="Tw Cen MT Condensed" panose="020B0606020104020203" pitchFamily="34" charset="0"/>
              <a:buAutoNum type="arabicPeriod"/>
            </a:pPr>
            <a:r>
              <a:rPr lang="en-AU" altLang="en-US" dirty="0"/>
              <a:t>Factors that affect water retention in plants include temperature, humidity, wind and light. </a:t>
            </a:r>
          </a:p>
          <a:p>
            <a:pPr marL="457200" indent="-457200">
              <a:buFont typeface="Tw Cen MT Condensed" panose="020B0606020104020203" pitchFamily="34" charset="0"/>
              <a:buAutoNum type="arabicPeriod"/>
            </a:pPr>
            <a:endParaRPr lang="en-AU" altLang="en-US"/>
          </a:p>
          <a:p>
            <a:pPr marL="457200" indent="-457200">
              <a:buFont typeface="Tw Cen MT Condensed" panose="020B0606020104020203" pitchFamily="34" charset="0"/>
              <a:buAutoNum type="arabicPeriod"/>
            </a:pPr>
            <a:endParaRPr lang="en-AU" altLang="en-US"/>
          </a:p>
          <a:p>
            <a:pPr marL="457200" indent="-457200">
              <a:buFont typeface="Tw Cen MT Condensed" panose="020B0606020104020203" pitchFamily="34" charset="0"/>
              <a:buAutoNum type="arabicPeriod"/>
            </a:pPr>
            <a:endParaRPr lang="en-AU" altLang="en-US"/>
          </a:p>
          <a:p>
            <a:pPr marL="457200" indent="-457200">
              <a:buFont typeface="Tw Cen MT Condensed" panose="020B0606020104020203" pitchFamily="34" charset="0"/>
              <a:buAutoNum type="arabicPeriod"/>
            </a:pPr>
            <a:endParaRPr lang="en-AU" altLang="en-US"/>
          </a:p>
        </p:txBody>
      </p:sp>
      <p:sp>
        <p:nvSpPr>
          <p:cNvPr id="4" name="TextBox 3"/>
          <p:cNvSpPr txBox="1"/>
          <p:nvPr/>
        </p:nvSpPr>
        <p:spPr>
          <a:xfrm>
            <a:off x="754063" y="1684338"/>
            <a:ext cx="6629400" cy="400050"/>
          </a:xfrm>
          <a:prstGeom prst="rect">
            <a:avLst/>
          </a:prstGeom>
          <a:noFill/>
        </p:spPr>
        <p:txBody>
          <a:bodyPr>
            <a:spAutoFit/>
          </a:bodyPr>
          <a:lstStyle/>
          <a:p>
            <a:pPr>
              <a:defRPr/>
            </a:pPr>
            <a:r>
              <a:rPr lang="en-AU" sz="2000" dirty="0">
                <a:latin typeface="+mn-lt"/>
              </a:rPr>
              <a:t>Use the words below to fill the blanks. </a:t>
            </a:r>
          </a:p>
        </p:txBody>
      </p:sp>
      <p:sp>
        <p:nvSpPr>
          <p:cNvPr id="5" name="TextBox 4"/>
          <p:cNvSpPr txBox="1"/>
          <p:nvPr/>
        </p:nvSpPr>
        <p:spPr>
          <a:xfrm>
            <a:off x="768350" y="2157413"/>
            <a:ext cx="7689850" cy="646112"/>
          </a:xfrm>
          <a:prstGeom prst="rect">
            <a:avLst/>
          </a:prstGeom>
        </p:spPr>
        <p:style>
          <a:lnRef idx="2">
            <a:schemeClr val="dk1"/>
          </a:lnRef>
          <a:fillRef idx="1">
            <a:schemeClr val="lt1"/>
          </a:fillRef>
          <a:effectRef idx="0">
            <a:schemeClr val="dk1"/>
          </a:effectRef>
          <a:fontRef idx="minor">
            <a:schemeClr val="dk1"/>
          </a:fontRef>
        </p:style>
        <p:txBody>
          <a:bodyPr>
            <a:spAutoFit/>
          </a:bodyPr>
          <a:lstStyle/>
          <a:p>
            <a:pPr algn="ctr">
              <a:defRPr/>
            </a:pPr>
            <a:r>
              <a:rPr lang="en-AU" i="1" dirty="0"/>
              <a:t>wind     transpiration     water      photosynthesis     light    temperature     chloroplasts     transpiration     carbon dioxide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AU" dirty="0">
                <a:solidFill>
                  <a:schemeClr val="tx1">
                    <a:lumMod val="95000"/>
                    <a:lumOff val="5000"/>
                  </a:schemeClr>
                </a:solidFill>
              </a:rPr>
              <a:t>Transport in plants</a:t>
            </a:r>
          </a:p>
        </p:txBody>
      </p:sp>
      <p:sp>
        <p:nvSpPr>
          <p:cNvPr id="10243" name="Content Placeholder 2"/>
          <p:cNvSpPr>
            <a:spLocks noGrp="1"/>
          </p:cNvSpPr>
          <p:nvPr>
            <p:ph idx="1"/>
          </p:nvPr>
        </p:nvSpPr>
        <p:spPr>
          <a:xfrm>
            <a:off x="768350" y="2127250"/>
            <a:ext cx="4443413" cy="4022725"/>
          </a:xfrm>
        </p:spPr>
        <p:txBody>
          <a:bodyPr/>
          <a:lstStyle/>
          <a:p>
            <a:pPr eaLnBrk="1" hangingPunct="1">
              <a:buFont typeface="Arial" panose="020B0604020202020204" pitchFamily="34" charset="0"/>
              <a:buChar char="•"/>
            </a:pPr>
            <a:r>
              <a:rPr lang="en-AU" altLang="en-US"/>
              <a:t> The xylem and phloem are both transport vessels that combine with cambium layers to form a vascular bundle in higher order plants.</a:t>
            </a:r>
          </a:p>
          <a:p>
            <a:pPr eaLnBrk="1" hangingPunct="1">
              <a:buFont typeface="Arial" panose="020B0604020202020204" pitchFamily="34" charset="0"/>
              <a:buChar char="•"/>
            </a:pPr>
            <a:r>
              <a:rPr lang="en-AU" altLang="en-US"/>
              <a:t> The vascular bundle functions to connect tissues in the roots, stem and leaves as well as providing structural support.</a:t>
            </a:r>
          </a:p>
          <a:p>
            <a:pPr eaLnBrk="1" hangingPunct="1">
              <a:buFont typeface="Arial" panose="020B0604020202020204" pitchFamily="34" charset="0"/>
              <a:buChar char="•"/>
            </a:pPr>
            <a:r>
              <a:rPr lang="en-AU" altLang="en-US"/>
              <a:t> The xylem is mostly responsible for transporting water while the phloem transports glucose. </a:t>
            </a:r>
          </a:p>
          <a:p>
            <a:pPr eaLnBrk="1" hangingPunct="1">
              <a:buFont typeface="Arial" panose="020B0604020202020204" pitchFamily="34" charset="0"/>
              <a:buChar char="•"/>
            </a:pPr>
            <a:r>
              <a:rPr lang="en-AU" altLang="en-US"/>
              <a:t> The cambium layer is an accumulation of actively dividing cells that contribute to plant growth. </a:t>
            </a:r>
          </a:p>
          <a:p>
            <a:pPr eaLnBrk="1" hangingPunct="1"/>
            <a:endParaRPr lang="en-AU" altLang="en-US"/>
          </a:p>
        </p:txBody>
      </p:sp>
      <p:pic>
        <p:nvPicPr>
          <p:cNvPr id="1024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168400"/>
            <a:ext cx="284638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3200400"/>
            <a:ext cx="2190750"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AU" dirty="0">
                <a:solidFill>
                  <a:schemeClr val="tx1">
                    <a:lumMod val="95000"/>
                    <a:lumOff val="5000"/>
                  </a:schemeClr>
                </a:solidFill>
              </a:rPr>
              <a:t>xylem</a:t>
            </a:r>
          </a:p>
        </p:txBody>
      </p:sp>
      <p:sp>
        <p:nvSpPr>
          <p:cNvPr id="11267" name="Content Placeholder 2"/>
          <p:cNvSpPr>
            <a:spLocks noGrp="1"/>
          </p:cNvSpPr>
          <p:nvPr>
            <p:ph idx="1"/>
          </p:nvPr>
        </p:nvSpPr>
        <p:spPr>
          <a:xfrm>
            <a:off x="768350" y="1841500"/>
            <a:ext cx="4718050" cy="4648200"/>
          </a:xfrm>
        </p:spPr>
        <p:txBody>
          <a:bodyPr/>
          <a:lstStyle/>
          <a:p>
            <a:pPr eaLnBrk="1" hangingPunct="1">
              <a:buFont typeface="Arial" panose="020B0604020202020204" pitchFamily="34" charset="0"/>
              <a:buChar char="•"/>
            </a:pPr>
            <a:r>
              <a:rPr lang="en-AU" altLang="en-US">
                <a:cs typeface="Arial" panose="020B0604020202020204" pitchFamily="34" charset="0"/>
              </a:rPr>
              <a:t>The xylem transports water and minerals from the roots to aerial parts of the plant (unidirectional transport).</a:t>
            </a:r>
          </a:p>
          <a:p>
            <a:pPr eaLnBrk="1" hangingPunct="1">
              <a:buFont typeface="Arial" panose="020B0604020202020204" pitchFamily="34" charset="0"/>
              <a:buChar char="•"/>
            </a:pPr>
            <a:r>
              <a:rPr lang="en-AU" altLang="en-US">
                <a:cs typeface="Arial" panose="020B0604020202020204" pitchFamily="34" charset="0"/>
              </a:rPr>
              <a:t> It occupies the inner portion or centre of the vascular bundle and is composed of vessel elements and tracheids. </a:t>
            </a:r>
          </a:p>
          <a:p>
            <a:pPr eaLnBrk="1" hangingPunct="1">
              <a:buFont typeface="Arial" panose="020B0604020202020204" pitchFamily="34" charset="0"/>
              <a:buChar char="•"/>
            </a:pPr>
            <a:r>
              <a:rPr lang="en-AU" altLang="en-US">
                <a:cs typeface="Arial" panose="020B0604020202020204" pitchFamily="34" charset="0"/>
              </a:rPr>
              <a:t>Vessel wall consists of fused cells that create a continuous tube for the unimpeded flow of materials.</a:t>
            </a:r>
          </a:p>
          <a:p>
            <a:pPr eaLnBrk="1" hangingPunct="1">
              <a:buFont typeface="Arial" panose="020B0604020202020204" pitchFamily="34" charset="0"/>
              <a:buChar char="•"/>
            </a:pPr>
            <a:r>
              <a:rPr lang="en-AU" altLang="en-US">
                <a:cs typeface="Arial" panose="020B0604020202020204" pitchFamily="34" charset="0"/>
              </a:rPr>
              <a:t>Vessels are composed of dead tissue at maturity, such that vessels are hollow with no cell contents.</a:t>
            </a:r>
          </a:p>
          <a:p>
            <a:pPr eaLnBrk="1" hangingPunct="1"/>
            <a:endParaRPr lang="en-AU" altLang="en-US"/>
          </a:p>
        </p:txBody>
      </p:sp>
      <p:pic>
        <p:nvPicPr>
          <p:cNvPr id="11268"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24538" y="3810000"/>
            <a:ext cx="2813050" cy="206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1200" y="1600200"/>
            <a:ext cx="2846388"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3886200" y="1676400"/>
            <a:ext cx="4876800" cy="4610100"/>
          </a:xfrm>
        </p:spPr>
        <p:txBody>
          <a:bodyPr/>
          <a:lstStyle/>
          <a:p>
            <a:pPr eaLnBrk="1" hangingPunct="1">
              <a:spcBef>
                <a:spcPct val="50000"/>
              </a:spcBef>
              <a:buFont typeface="Arial" panose="020B0604020202020204" pitchFamily="34" charset="0"/>
              <a:buChar char="•"/>
            </a:pPr>
            <a:r>
              <a:rPr lang="en-AU" altLang="en-US"/>
              <a:t> The phloem is composed of still-living cells that transport sap, a water-based solution rich in sugars made by photosynthesis. </a:t>
            </a:r>
          </a:p>
          <a:p>
            <a:pPr eaLnBrk="1" hangingPunct="1">
              <a:spcBef>
                <a:spcPct val="50000"/>
              </a:spcBef>
              <a:buFont typeface="Arial" panose="020B0604020202020204" pitchFamily="34" charset="0"/>
              <a:buChar char="•"/>
            </a:pPr>
            <a:r>
              <a:rPr lang="en-AU" altLang="en-US"/>
              <a:t> Sugars must be actively transported in to the phloem.</a:t>
            </a:r>
          </a:p>
          <a:p>
            <a:pPr eaLnBrk="1" hangingPunct="1">
              <a:spcBef>
                <a:spcPct val="50000"/>
              </a:spcBef>
              <a:buFont typeface="Arial" panose="020B0604020202020204" pitchFamily="34" charset="0"/>
              <a:buChar char="•"/>
            </a:pPr>
            <a:r>
              <a:rPr lang="en-AU" altLang="en-US"/>
              <a:t> Sugars are transported to non-photosynthetic parts of the plant, such as the roots, or into storage structures, such as tubers or bulbs. This process is known as translocation.</a:t>
            </a:r>
          </a:p>
          <a:p>
            <a:pPr eaLnBrk="1" hangingPunct="1">
              <a:spcBef>
                <a:spcPct val="50000"/>
              </a:spcBef>
              <a:buFont typeface="Arial" panose="020B0604020202020204" pitchFamily="34" charset="0"/>
              <a:buChar char="•"/>
            </a:pPr>
            <a:r>
              <a:rPr lang="en-AU" altLang="en-US"/>
              <a:t> Sap within the phloem travels by diffusion between cells and works its way from leaves down to the roots with help from gravity. </a:t>
            </a:r>
          </a:p>
          <a:p>
            <a:pPr eaLnBrk="1" hangingPunct="1">
              <a:spcBef>
                <a:spcPct val="50000"/>
              </a:spcBef>
              <a:buFont typeface="Arial" panose="020B0604020202020204" pitchFamily="34" charset="0"/>
              <a:buChar char="•"/>
            </a:pPr>
            <a:r>
              <a:rPr lang="en-AU" altLang="en-US"/>
              <a:t>The phloem is made from cells called ‘sieve-tubes’ and ‘companion cells’.</a:t>
            </a:r>
          </a:p>
        </p:txBody>
      </p:sp>
      <p:sp>
        <p:nvSpPr>
          <p:cNvPr id="5" name="TextBox 4"/>
          <p:cNvSpPr txBox="1"/>
          <p:nvPr/>
        </p:nvSpPr>
        <p:spPr>
          <a:xfrm>
            <a:off x="685800" y="838200"/>
            <a:ext cx="4191000" cy="708025"/>
          </a:xfrm>
          <a:prstGeom prst="rect">
            <a:avLst/>
          </a:prstGeom>
          <a:noFill/>
        </p:spPr>
        <p:txBody>
          <a:bodyPr>
            <a:spAutoFit/>
          </a:bodyPr>
          <a:lstStyle/>
          <a:p>
            <a:pPr>
              <a:defRPr/>
            </a:pPr>
            <a:r>
              <a:rPr lang="en-AU" sz="4000" dirty="0">
                <a:latin typeface="+mj-lt"/>
              </a:rPr>
              <a:t>PHLOEM</a:t>
            </a:r>
          </a:p>
        </p:txBody>
      </p:sp>
      <p:pic>
        <p:nvPicPr>
          <p:cNvPr id="1229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38400"/>
            <a:ext cx="2857500" cy="3333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Check for understanding</a:t>
            </a:r>
          </a:p>
        </p:txBody>
      </p:sp>
      <p:sp>
        <p:nvSpPr>
          <p:cNvPr id="13315" name="Content Placeholder 2"/>
          <p:cNvSpPr>
            <a:spLocks noGrp="1"/>
          </p:cNvSpPr>
          <p:nvPr>
            <p:ph idx="1"/>
          </p:nvPr>
        </p:nvSpPr>
        <p:spPr>
          <a:xfrm>
            <a:off x="4724400" y="2209800"/>
            <a:ext cx="4038600" cy="4022725"/>
          </a:xfrm>
        </p:spPr>
        <p:txBody>
          <a:bodyPr/>
          <a:lstStyle/>
          <a:p>
            <a:pPr marL="0" indent="0">
              <a:buFont typeface="Tw Cen MT" panose="020B0602020104020603" pitchFamily="34" charset="0"/>
              <a:buNone/>
            </a:pPr>
            <a:r>
              <a:rPr lang="en-AU" altLang="en-US"/>
              <a:t>Describe how the sucrose concentration changes from the leaf to the phloem and then to the roots.</a:t>
            </a:r>
          </a:p>
        </p:txBody>
      </p:sp>
      <p:pic>
        <p:nvPicPr>
          <p:cNvPr id="13316"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8350" y="2084388"/>
            <a:ext cx="365760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Sieve tubes of the phloem</a:t>
            </a:r>
          </a:p>
        </p:txBody>
      </p:sp>
      <p:sp>
        <p:nvSpPr>
          <p:cNvPr id="14339" name="Content Placeholder 2"/>
          <p:cNvSpPr>
            <a:spLocks noGrp="1"/>
          </p:cNvSpPr>
          <p:nvPr>
            <p:ph idx="1"/>
          </p:nvPr>
        </p:nvSpPr>
        <p:spPr>
          <a:xfrm>
            <a:off x="3886200" y="1600200"/>
            <a:ext cx="4876800" cy="4022725"/>
          </a:xfrm>
        </p:spPr>
        <p:txBody>
          <a:bodyPr/>
          <a:lstStyle/>
          <a:p>
            <a:pPr>
              <a:buFont typeface="Arial" panose="020B0604020202020204" pitchFamily="34" charset="0"/>
              <a:buChar char="•"/>
            </a:pPr>
            <a:r>
              <a:rPr lang="en-AU" altLang="en-US" dirty="0"/>
              <a:t> Sieve-tubes are living cells that create chains of cells running the length of the plant. </a:t>
            </a:r>
          </a:p>
          <a:p>
            <a:pPr>
              <a:buFont typeface="Arial" panose="020B0604020202020204" pitchFamily="34" charset="0"/>
              <a:buChar char="•"/>
            </a:pPr>
            <a:r>
              <a:rPr lang="en-AU" altLang="en-US" dirty="0"/>
              <a:t> Some sieve-tubes have porous ends called ‘sieve plates’ that allow sap to diffuse easily from cell to cell.</a:t>
            </a:r>
          </a:p>
          <a:p>
            <a:pPr eaLnBrk="1" hangingPunct="1">
              <a:spcBef>
                <a:spcPct val="50000"/>
              </a:spcBef>
              <a:buFontTx/>
              <a:buChar char="•"/>
            </a:pPr>
            <a:r>
              <a:rPr lang="en-US" altLang="en-US" dirty="0"/>
              <a:t> Water enters sieve tubes and creates a positive pressure, moving the solution from a source cell (leaf) towards a sink cell (root).</a:t>
            </a:r>
          </a:p>
          <a:p>
            <a:pPr eaLnBrk="1" hangingPunct="1">
              <a:spcBef>
                <a:spcPct val="50000"/>
              </a:spcBef>
              <a:buFontTx/>
              <a:buChar char="•"/>
            </a:pPr>
            <a:r>
              <a:rPr lang="en-US" altLang="en-US" dirty="0"/>
              <a:t> Sugars are removed from the sieve tubes at the sink maintaining the gradient creating the positive pressure that drives translocation and also stores sugar sources for later use .</a:t>
            </a:r>
            <a:endParaRPr lang="en-AU" altLang="en-US" dirty="0"/>
          </a:p>
          <a:p>
            <a:pPr>
              <a:buFont typeface="Arial" panose="020B0604020202020204" pitchFamily="34" charset="0"/>
              <a:buChar char="•"/>
            </a:pPr>
            <a:r>
              <a:rPr lang="en-AU" altLang="en-US" dirty="0"/>
              <a:t> The cells of the sieve-tube are missing some important structures such as a nucleus, ribosomes and a vacuole which is where companion cells come in.</a:t>
            </a:r>
          </a:p>
          <a:p>
            <a:endParaRPr lang="en-AU" altLang="en-US" dirty="0"/>
          </a:p>
        </p:txBody>
      </p:sp>
      <p:pic>
        <p:nvPicPr>
          <p:cNvPr id="1434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9800"/>
            <a:ext cx="3124200" cy="3919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AU" dirty="0"/>
              <a:t>Companion cells of the phloem</a:t>
            </a:r>
          </a:p>
        </p:txBody>
      </p:sp>
      <p:sp>
        <p:nvSpPr>
          <p:cNvPr id="15363" name="Content Placeholder 2"/>
          <p:cNvSpPr>
            <a:spLocks noGrp="1"/>
          </p:cNvSpPr>
          <p:nvPr>
            <p:ph idx="1"/>
          </p:nvPr>
        </p:nvSpPr>
        <p:spPr>
          <a:xfrm>
            <a:off x="685800" y="1981200"/>
            <a:ext cx="4794250" cy="4022725"/>
          </a:xfrm>
        </p:spPr>
        <p:txBody>
          <a:bodyPr/>
          <a:lstStyle/>
          <a:p>
            <a:pPr>
              <a:buFont typeface="Arial" panose="020B0604020202020204" pitchFamily="34" charset="0"/>
              <a:buChar char="•"/>
            </a:pPr>
            <a:r>
              <a:rPr lang="en-AU" altLang="en-US"/>
              <a:t>The companion cells run adjacent to sieve-tube members.</a:t>
            </a:r>
          </a:p>
          <a:p>
            <a:pPr>
              <a:buFont typeface="Arial" panose="020B0604020202020204" pitchFamily="34" charset="0"/>
              <a:buChar char="•"/>
            </a:pPr>
            <a:r>
              <a:rPr lang="en-AU" altLang="en-US"/>
              <a:t> Companion cells are not lacking in any vital organelles and their nucleus and ribosomes serve both the sieve-tube and itself. </a:t>
            </a:r>
          </a:p>
          <a:p>
            <a:pPr>
              <a:buFont typeface="Arial" panose="020B0604020202020204" pitchFamily="34" charset="0"/>
              <a:buChar char="•"/>
            </a:pPr>
            <a:r>
              <a:rPr lang="en-AU" altLang="en-US"/>
              <a:t>Companion cells provide sieve tubes with proteins necessary for signalling and ATP in order to help them transfer molecules between different parts of the plant.</a:t>
            </a:r>
          </a:p>
          <a:p>
            <a:pPr>
              <a:buFont typeface="Arial" panose="020B0604020202020204" pitchFamily="34" charset="0"/>
              <a:buChar char="•"/>
            </a:pPr>
            <a:r>
              <a:rPr lang="en-AU" altLang="en-US"/>
              <a:t>The companion cell can sometimes also deliver sugars and other substances into the sieve-tubes from neighbouring cells.</a:t>
            </a:r>
          </a:p>
        </p:txBody>
      </p:sp>
      <p:pic>
        <p:nvPicPr>
          <p:cNvPr id="1536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944688"/>
            <a:ext cx="2978150" cy="411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11676</TotalTime>
  <Words>736</Words>
  <Application>Microsoft Office PowerPoint</Application>
  <PresentationFormat>On-screen Show (4:3)</PresentationFormat>
  <Paragraphs>51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Integral</vt:lpstr>
      <vt:lpstr>xylem and phloem</vt:lpstr>
      <vt:lpstr>Learning goals</vt:lpstr>
      <vt:lpstr>Warm-up</vt:lpstr>
      <vt:lpstr>Transport in plants</vt:lpstr>
      <vt:lpstr>xylem</vt:lpstr>
      <vt:lpstr>PowerPoint Presentation</vt:lpstr>
      <vt:lpstr>Check for understanding</vt:lpstr>
      <vt:lpstr>Sieve tubes of the phloem</vt:lpstr>
      <vt:lpstr>Companion cells of the phloem</vt:lpstr>
      <vt:lpstr>In summary…</vt:lpstr>
      <vt:lpstr>Check for understanding</vt:lpstr>
    </vt:vector>
  </TitlesOfParts>
  <Company>Fairfax County Public Schools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structure of a leaf</dc:title>
  <dc:creator>Information Technology Department</dc:creator>
  <cp:lastModifiedBy>TAGGART, Natalie (ntagg2)</cp:lastModifiedBy>
  <cp:revision>41</cp:revision>
  <dcterms:created xsi:type="dcterms:W3CDTF">2008-03-11T13:32:22Z</dcterms:created>
  <dcterms:modified xsi:type="dcterms:W3CDTF">2025-04-23T02:08:58Z</dcterms:modified>
</cp:coreProperties>
</file>