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22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48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1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3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28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0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8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2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2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649653-D45F-4A8E-BE85-209685EFC4F8}" type="datetimeFigureOut">
              <a:rPr lang="en-AU" smtClean="0"/>
              <a:t>22/05/2019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CA258A-54FD-4F74-B7A9-112B5327955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Leaf structure and function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92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Warm-up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654" y="2276764"/>
            <a:ext cx="4419024" cy="4023360"/>
          </a:xfrm>
        </p:spPr>
        <p:txBody>
          <a:bodyPr/>
          <a:lstStyle/>
          <a:p>
            <a:r>
              <a:rPr lang="en-AU" dirty="0" smtClean="0"/>
              <a:t>Outline the role of leaves on a plant. </a:t>
            </a:r>
            <a:endParaRPr lang="en-AU" dirty="0"/>
          </a:p>
        </p:txBody>
      </p:sp>
      <p:pic>
        <p:nvPicPr>
          <p:cNvPr id="4" name="Picture 2" descr="http://www.sciencemadesimple.com/img_autumn/photosynthesis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2" y="2343149"/>
            <a:ext cx="3764396" cy="313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1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Leaf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916" y="2348763"/>
            <a:ext cx="4472848" cy="286789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200" dirty="0" smtClean="0"/>
              <a:t>The main components of a leaf include: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/>
              <a:t>Cuticle</a:t>
            </a:r>
            <a:endParaRPr lang="en-US" altLang="en-US" sz="2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Upper epidermis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Palisade mesophyll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Spongy mesophyll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Lower epidermis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/>
              <a:t>Stoma  /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Stomata (plural)</a:t>
            </a:r>
            <a:endParaRPr lang="en-US" altLang="en-US" sz="2200" dirty="0"/>
          </a:p>
        </p:txBody>
      </p:sp>
      <p:pic>
        <p:nvPicPr>
          <p:cNvPr id="5" name="Picture 7" descr="Leaf_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81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62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stomata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16" y="1992468"/>
            <a:ext cx="477224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Plants must obtain oxygen to use in respiration and carbon dioxide to use in photosynthesis.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Gases enter through pores in the epidermis called stomata.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When the stomata are </a:t>
            </a:r>
            <a:r>
              <a:rPr lang="en-AU" dirty="0" smtClean="0"/>
              <a:t>open, gases such as carbon dioxide, oxygen and water vapour can pass freely in to and out of the leaf.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Stomata are usually open when the plant is in moist conditions and closed when a plant is experiencing dry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dirty="0" smtClean="0"/>
              <a:t>Stomata numbers </a:t>
            </a:r>
            <a:r>
              <a:rPr lang="en-AU" altLang="en-US" dirty="0"/>
              <a:t>can be </a:t>
            </a:r>
            <a:r>
              <a:rPr lang="en-AU" altLang="en-US" dirty="0" smtClean="0"/>
              <a:t>high - tobacco </a:t>
            </a:r>
            <a:r>
              <a:rPr lang="en-AU" altLang="en-US" dirty="0"/>
              <a:t>leaves have </a:t>
            </a:r>
            <a:r>
              <a:rPr lang="en-AU" altLang="en-US" dirty="0" smtClean="0"/>
              <a:t>12,000 </a:t>
            </a:r>
            <a:r>
              <a:rPr lang="en-AU" altLang="en-US" dirty="0"/>
              <a:t>stomata per cm</a:t>
            </a:r>
            <a:r>
              <a:rPr lang="en-AU" altLang="en-US" baseline="30000" dirty="0"/>
              <a:t>2</a:t>
            </a:r>
            <a:r>
              <a:rPr lang="en-AU" alt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05" y="4567567"/>
            <a:ext cx="2466975" cy="1847850"/>
          </a:xfrm>
          <a:prstGeom prst="rect">
            <a:avLst/>
          </a:prstGeom>
        </p:spPr>
      </p:pic>
      <p:pic>
        <p:nvPicPr>
          <p:cNvPr id="5" name="Picture 7" descr="Leaf_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99" y="1202749"/>
            <a:ext cx="2951594" cy="33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7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Guard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092" y="2084832"/>
            <a:ext cx="486236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 Each </a:t>
            </a:r>
            <a:r>
              <a:rPr lang="en-US" altLang="en-US" dirty="0"/>
              <a:t>stoma consists of two guard cells which control the opening and closing  of the </a:t>
            </a:r>
            <a:r>
              <a:rPr lang="en-US" altLang="en-US" dirty="0" smtClean="0"/>
              <a:t>stomata.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the guard cells absorb water, they swell and open the stomata.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the guard cells lose water, they become soft and fall closed.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Guard cells are normally open during the day so that a plant can take in CO</a:t>
            </a:r>
            <a:r>
              <a:rPr lang="en-US" baseline="-25000" dirty="0" smtClean="0"/>
              <a:t>2</a:t>
            </a:r>
            <a:r>
              <a:rPr lang="en-US" dirty="0" smtClean="0"/>
              <a:t> for photosynthesis.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water loss through the stomata is increased due to dry conditions, the plant may have closed stomata during daylight hours. </a:t>
            </a:r>
            <a:endParaRPr lang="en-AU" dirty="0"/>
          </a:p>
        </p:txBody>
      </p:sp>
      <p:pic>
        <p:nvPicPr>
          <p:cNvPr id="4" name="Picture 10" descr="guard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864" y="2290617"/>
            <a:ext cx="2914693" cy="32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Cuticle and epidermis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2193637"/>
            <a:ext cx="4640695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The cuticle is the outer layer of the leaf that prevents water loss and protects the leaf from contamination by dirt or microorganisms.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The epidermis lies directly under the cuticle. </a:t>
            </a:r>
            <a:endParaRPr lang="en-A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The upper epidermis does not usually contain stomata in order to prevent water loss.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The lower epidermis is covered in stomata. </a:t>
            </a:r>
            <a:endParaRPr lang="en-AU" sz="2200" dirty="0"/>
          </a:p>
        </p:txBody>
      </p:sp>
      <p:pic>
        <p:nvPicPr>
          <p:cNvPr id="4" name="Picture 7" descr="Leaf_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2193637"/>
            <a:ext cx="3413414" cy="389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7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mesophyll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388" y="2084832"/>
            <a:ext cx="4515104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Just beneath the epidermis there are column shaped cells containing chloroplast are known as Palisade mesophyll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Most photosynthesis takes </a:t>
            </a:r>
            <a:r>
              <a:rPr lang="en-US" altLang="en-US" dirty="0" smtClean="0"/>
              <a:t>place in the chloroplasts contained within the palisade mesophyll. 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The second type of mesophyll tissue is the spongy mesophyll which is composed of closely packed irregular shape cells </a:t>
            </a:r>
            <a:r>
              <a:rPr lang="en-US" altLang="en-US" dirty="0" smtClean="0"/>
              <a:t>surrounded </a:t>
            </a:r>
            <a:r>
              <a:rPr lang="en-US" altLang="en-US" dirty="0"/>
              <a:t>by air spaces. 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Large air spaces allow for gases to move freely throughout the leaf without having to pass through cells.</a:t>
            </a:r>
            <a:endParaRPr lang="en-AU" dirty="0"/>
          </a:p>
        </p:txBody>
      </p:sp>
      <p:pic>
        <p:nvPicPr>
          <p:cNvPr id="4" name="Picture 7" descr="Leaf_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1888837"/>
            <a:ext cx="3413414" cy="389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</a:t>
            </a:r>
            <a:r>
              <a:rPr lang="en-AU" dirty="0" smtClean="0"/>
              <a:t>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4650773"/>
            <a:ext cx="8451273" cy="1999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a) Calculate the mean water absorption per hour.</a:t>
            </a:r>
          </a:p>
          <a:p>
            <a:pPr marL="0" indent="0">
              <a:buNone/>
            </a:pPr>
            <a:r>
              <a:rPr lang="en-AU" dirty="0" smtClean="0"/>
              <a:t>b) Describe the tren</a:t>
            </a:r>
            <a:r>
              <a:rPr lang="en-AU" dirty="0" smtClean="0"/>
              <a:t>d in transpiration over the course of one day and support your statement with data. </a:t>
            </a:r>
          </a:p>
          <a:p>
            <a:pPr marL="0" indent="0">
              <a:buNone/>
            </a:pPr>
            <a:r>
              <a:rPr lang="en-AU" dirty="0" smtClean="0"/>
              <a:t>c) Calculate the net water gain or loss for each time. </a:t>
            </a:r>
          </a:p>
          <a:p>
            <a:pPr marL="0" indent="0">
              <a:buNone/>
            </a:pPr>
            <a:r>
              <a:rPr lang="en-AU" dirty="0" smtClean="0"/>
              <a:t>d) Describe the trend in water absorption over the course of one day and explain why the trend occurs. </a:t>
            </a:r>
            <a:r>
              <a:rPr lang="en-AU" i="1" dirty="0" smtClean="0"/>
              <a:t>(Hint – how are water absorption and transpiration linked?)</a:t>
            </a:r>
            <a:endParaRPr lang="en-AU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57" y="2186432"/>
            <a:ext cx="4786289" cy="2362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177" y="1715500"/>
            <a:ext cx="431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Table 1 – Net water movement over one day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93174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764145"/>
            <a:ext cx="3960922" cy="4545215"/>
          </a:xfrm>
        </p:spPr>
        <p:txBody>
          <a:bodyPr>
            <a:normAutofit lnSpcReduction="10000"/>
          </a:bodyPr>
          <a:lstStyle/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a) Calculate the mean water loss for each month.</a:t>
            </a:r>
          </a:p>
          <a:p>
            <a:r>
              <a:rPr lang="en-AU" dirty="0" smtClean="0"/>
              <a:t>b) Calculate the range in transpiration for each month. </a:t>
            </a:r>
          </a:p>
          <a:p>
            <a:r>
              <a:rPr lang="en-AU" dirty="0" smtClean="0"/>
              <a:t>c) identify a potential outlier in the data. Give a reason for your choice. </a:t>
            </a:r>
            <a:endParaRPr lang="en-AU" dirty="0" smtClean="0"/>
          </a:p>
          <a:p>
            <a:r>
              <a:rPr lang="en-AU" dirty="0"/>
              <a:t>d</a:t>
            </a:r>
            <a:r>
              <a:rPr lang="en-AU" dirty="0" smtClean="0"/>
              <a:t>) Describe the trend in water loss as spring progresses to summer. Support your statement with data. </a:t>
            </a:r>
          </a:p>
          <a:p>
            <a:r>
              <a:rPr lang="en-AU" dirty="0"/>
              <a:t>e</a:t>
            </a:r>
            <a:r>
              <a:rPr lang="en-AU" dirty="0" smtClean="0"/>
              <a:t>) Explain why the trend outlined in the previous question occurs.  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859665"/>
            <a:ext cx="4133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522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Leaf structure and function</vt:lpstr>
      <vt:lpstr>Warm-up activity</vt:lpstr>
      <vt:lpstr>Leaf structure</vt:lpstr>
      <vt:lpstr>stomata</vt:lpstr>
      <vt:lpstr>Guard cells</vt:lpstr>
      <vt:lpstr>Cuticle and epidermis</vt:lpstr>
      <vt:lpstr>mesophyll</vt:lpstr>
      <vt:lpstr>Check for understanding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structure and function</dc:title>
  <dc:creator>MILLERS, Caitlin (cgmil0)</dc:creator>
  <cp:lastModifiedBy>MILLERS, Caitlin (cgmil0)</cp:lastModifiedBy>
  <cp:revision>10</cp:revision>
  <dcterms:created xsi:type="dcterms:W3CDTF">2019-05-22T09:34:17Z</dcterms:created>
  <dcterms:modified xsi:type="dcterms:W3CDTF">2019-05-22T10:52:01Z</dcterms:modified>
</cp:coreProperties>
</file>