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6" r:id="rId3"/>
    <p:sldId id="257" r:id="rId4"/>
    <p:sldId id="261" r:id="rId5"/>
    <p:sldId id="263" r:id="rId6"/>
    <p:sldId id="265" r:id="rId7"/>
    <p:sldId id="258" r:id="rId8"/>
    <p:sldId id="260" r:id="rId9"/>
    <p:sldId id="262" r:id="rId10"/>
    <p:sldId id="259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3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27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0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7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8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76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9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47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09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9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65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nervous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93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neurons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73382"/>
            <a:ext cx="3572084" cy="45904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sz="2400" u="sng" dirty="0" smtClean="0"/>
              <a:t>Sensory neurons</a:t>
            </a: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Receive information from receptors and send information to the brain.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Axons can be as long as 1.5m in adults.  </a:t>
            </a:r>
          </a:p>
          <a:p>
            <a:pPr marL="0" indent="0">
              <a:buNone/>
            </a:pPr>
            <a:r>
              <a:rPr lang="en-AU" sz="2400" u="sng" dirty="0" smtClean="0"/>
              <a:t>Motor neurons</a:t>
            </a:r>
            <a:r>
              <a:rPr lang="en-AU" sz="2400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400" dirty="0"/>
              <a:t> </a:t>
            </a:r>
            <a:r>
              <a:rPr lang="en-AU" altLang="en-US" sz="2400" dirty="0" smtClean="0"/>
              <a:t>C</a:t>
            </a:r>
            <a:r>
              <a:rPr lang="en-US" altLang="en-US" sz="2400" dirty="0" err="1" smtClean="0"/>
              <a:t>onduct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impulses </a:t>
            </a:r>
            <a:r>
              <a:rPr lang="en-US" altLang="en-US" sz="2400" dirty="0" smtClean="0"/>
              <a:t>away from </a:t>
            </a:r>
            <a:r>
              <a:rPr lang="en-US" altLang="en-US" sz="2400" dirty="0"/>
              <a:t>the brain or spinal cord to muscles or glands throughout your </a:t>
            </a:r>
            <a:r>
              <a:rPr lang="en-US" altLang="en-US" sz="2400" dirty="0" smtClean="0"/>
              <a:t>body.</a:t>
            </a:r>
            <a:endParaRPr lang="en-AU" sz="2400" dirty="0" smtClean="0"/>
          </a:p>
          <a:p>
            <a:pPr marL="0" indent="0">
              <a:buNone/>
            </a:pPr>
            <a:r>
              <a:rPr lang="en-AU" sz="2400" u="sng" dirty="0" smtClean="0"/>
              <a:t>Interneurons</a:t>
            </a: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 Send </a:t>
            </a:r>
            <a:r>
              <a:rPr lang="en-US" altLang="en-US" sz="2400" dirty="0"/>
              <a:t>impulses from sensory neurons to motor </a:t>
            </a:r>
            <a:r>
              <a:rPr lang="en-US" altLang="en-US" sz="2400" dirty="0" smtClean="0"/>
              <a:t>neurons.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</a:t>
            </a:r>
            <a:r>
              <a:rPr lang="en-US" sz="2400" dirty="0" smtClean="0"/>
              <a:t>rimarily located within the brain and spinal cord.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838" y="2084832"/>
            <a:ext cx="3965744" cy="35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4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444" y="3785086"/>
            <a:ext cx="3262037" cy="999068"/>
          </a:xfrm>
        </p:spPr>
        <p:txBody>
          <a:bodyPr/>
          <a:lstStyle/>
          <a:p>
            <a:r>
              <a:rPr lang="en-AU" dirty="0" smtClean="0"/>
              <a:t>Read the handout on reflexes and answer the questions at the bottom of the page.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91" y="1762125"/>
            <a:ext cx="3346158" cy="47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Warm-up 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819563"/>
            <a:ext cx="7489214" cy="47474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Name the structures used by the circulatory system and describe each of their functions.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Explain why oxygen will move out of blood an in to muscle tissue. </a:t>
            </a:r>
          </a:p>
          <a:p>
            <a:pPr marL="457200" lvl="3" indent="0">
              <a:buNone/>
            </a:pPr>
            <a:r>
              <a:rPr lang="en-AU" sz="2400" dirty="0" smtClean="0"/>
              <a:t>(your answer should use the term </a:t>
            </a:r>
            <a:r>
              <a:rPr lang="en-AU" sz="2400" i="1" dirty="0" smtClean="0"/>
              <a:t>concentration gradient</a:t>
            </a:r>
            <a:r>
              <a:rPr lang="en-AU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Explain how the enzyme amylase assists with breaking down starch in to glucose. </a:t>
            </a:r>
          </a:p>
          <a:p>
            <a:pPr marL="640080" lvl="4" indent="0">
              <a:buNone/>
            </a:pPr>
            <a:r>
              <a:rPr lang="en-AU" sz="2400" dirty="0" smtClean="0"/>
              <a:t>(your answer should use the terms </a:t>
            </a:r>
            <a:r>
              <a:rPr lang="en-AU" sz="2400" i="1" dirty="0" smtClean="0"/>
              <a:t>substrate, polysaccharide, active site </a:t>
            </a:r>
            <a:r>
              <a:rPr lang="en-AU" sz="2400" dirty="0" smtClean="0"/>
              <a:t>and</a:t>
            </a:r>
            <a:r>
              <a:rPr lang="en-AU" sz="2400" i="1" dirty="0" smtClean="0"/>
              <a:t> monosaccharide</a:t>
            </a:r>
            <a:r>
              <a:rPr lang="en-AU" sz="24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Define the term homeostasis.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Explain the role of the brain in maintaining homeostasis. 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55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nervous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80315"/>
            <a:ext cx="7680445" cy="4429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The </a:t>
            </a:r>
            <a:r>
              <a:rPr lang="en-AU" sz="2400" dirty="0"/>
              <a:t>nervous system is a complex collection of nerves and specialized cells known as neurons that transmit signals between different parts of the body</a:t>
            </a:r>
            <a:r>
              <a:rPr lang="en-AU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The nervous system comprises the central nervous system (CNS) and the peripheral nervous system (PNS).</a:t>
            </a:r>
          </a:p>
          <a:p>
            <a:pPr marL="0" indent="0">
              <a:buNone/>
            </a:pPr>
            <a:endParaRPr lang="en-AU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6" y="4017819"/>
            <a:ext cx="3826662" cy="23919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108" y="4017819"/>
            <a:ext cx="3998433" cy="23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Central nervous system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768096" y="1946393"/>
            <a:ext cx="773196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Integrates </a:t>
            </a:r>
            <a:r>
              <a:rPr lang="en-AU" sz="2400" dirty="0"/>
              <a:t>information it receives </a:t>
            </a:r>
            <a:r>
              <a:rPr lang="en-AU" sz="2400" dirty="0" smtClean="0"/>
              <a:t>from nerves all over the body then </a:t>
            </a:r>
            <a:r>
              <a:rPr lang="en-AU" sz="2400" dirty="0"/>
              <a:t>coordinates and influences the activity of all parts of the </a:t>
            </a:r>
            <a:r>
              <a:rPr lang="en-AU" sz="2400" dirty="0" smtClean="0"/>
              <a:t>body.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Components:</a:t>
            </a:r>
          </a:p>
          <a:p>
            <a:pPr marL="742950" lvl="1" indent="-285750">
              <a:buFontTx/>
              <a:buChar char="-"/>
            </a:pPr>
            <a:r>
              <a:rPr lang="en-AU" sz="2400" dirty="0" smtClean="0"/>
              <a:t>Brain</a:t>
            </a:r>
          </a:p>
          <a:p>
            <a:pPr marL="742950" lvl="1" indent="-285750">
              <a:buFontTx/>
              <a:buChar char="-"/>
            </a:pPr>
            <a:r>
              <a:rPr lang="en-AU" sz="2400" dirty="0" smtClean="0"/>
              <a:t>Spinal Cord 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138" y="3140364"/>
            <a:ext cx="3097716" cy="351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944" y="499702"/>
            <a:ext cx="7290054" cy="1499616"/>
          </a:xfrm>
        </p:spPr>
        <p:txBody>
          <a:bodyPr/>
          <a:lstStyle/>
          <a:p>
            <a:r>
              <a:rPr lang="en-AU" dirty="0" smtClean="0"/>
              <a:t>Peripheral nervous system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44" y="1632914"/>
            <a:ext cx="7886507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Consists of nerves outside the central nervous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Connects </a:t>
            </a:r>
            <a:r>
              <a:rPr lang="en-AU" sz="2400" dirty="0"/>
              <a:t>to the limbs and organs</a:t>
            </a:r>
            <a:r>
              <a:rPr lang="en-AU" sz="2400" dirty="0" smtClean="0"/>
              <a:t>, </a:t>
            </a:r>
            <a:r>
              <a:rPr lang="en-AU" sz="2400" dirty="0"/>
              <a:t>serving as a </a:t>
            </a:r>
            <a:r>
              <a:rPr lang="en-AU" sz="2400" dirty="0" smtClean="0"/>
              <a:t>communication relay between </a:t>
            </a:r>
            <a:r>
              <a:rPr lang="en-AU" sz="2400" dirty="0"/>
              <a:t>the brain and spinal cord with the rest of the </a:t>
            </a:r>
            <a:r>
              <a:rPr lang="en-AU" sz="2400" dirty="0" smtClean="0"/>
              <a:t>body</a:t>
            </a:r>
            <a:endParaRPr lang="en-AU" dirty="0" smtClean="0"/>
          </a:p>
          <a:p>
            <a:pPr marL="128016" lvl="1" indent="0">
              <a:buNone/>
            </a:pPr>
            <a:r>
              <a:rPr lang="en-AU" dirty="0"/>
              <a:t>	</a:t>
            </a:r>
            <a:endParaRPr lang="en-AU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602309" y="3146052"/>
            <a:ext cx="2859110" cy="2028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016" lvl="1" indent="0">
              <a:buNone/>
            </a:pPr>
            <a:r>
              <a:rPr lang="en-AU" sz="2400" u="sng" dirty="0" smtClean="0"/>
              <a:t>Automatic</a:t>
            </a:r>
            <a:r>
              <a:rPr lang="en-AU" sz="2400" dirty="0" smtClean="0"/>
              <a:t> influences involuntary functions </a:t>
            </a:r>
            <a:r>
              <a:rPr lang="en-AU" sz="2400" dirty="0"/>
              <a:t>including 	heart rate, breathing and digestion.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2309" y="5289870"/>
            <a:ext cx="2859110" cy="111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016" lvl="1" indent="0">
              <a:buNone/>
            </a:pPr>
            <a:r>
              <a:rPr lang="en-AU" sz="2400" u="sng" dirty="0" smtClean="0"/>
              <a:t>Somatic</a:t>
            </a:r>
            <a:r>
              <a:rPr lang="en-AU" sz="2400" dirty="0" smtClean="0"/>
              <a:t> influences </a:t>
            </a:r>
            <a:r>
              <a:rPr lang="en-AU" sz="2400" dirty="0"/>
              <a:t>voluntary </a:t>
            </a:r>
            <a:r>
              <a:rPr lang="en-AU" sz="2400" dirty="0" smtClean="0"/>
              <a:t>muscle movements.</a:t>
            </a:r>
            <a:endParaRPr lang="en-AU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041" y="3090001"/>
            <a:ext cx="3099468" cy="35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NEURONS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419183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Neurons are the basic cellular unit of the nervous system.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Many neurons together make a nerve fibre.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Bundles of nerve fibres make a nerve.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Each nerve is wrapped in a tube of connective tissue.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5" y="2502477"/>
            <a:ext cx="3924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Neuron structure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15921"/>
            <a:ext cx="8028174" cy="4493439"/>
          </a:xfrm>
        </p:spPr>
        <p:txBody>
          <a:bodyPr/>
          <a:lstStyle/>
          <a:p>
            <a:pPr lvl="1"/>
            <a:r>
              <a:rPr lang="en-US" altLang="en-US" sz="2400" dirty="0" smtClean="0"/>
              <a:t>Dendrites </a:t>
            </a:r>
            <a:r>
              <a:rPr lang="en-US" altLang="en-US" sz="2400" dirty="0"/>
              <a:t>receive messages from other neurons and send them to the cell body 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Cell body is the ‘factory’ of the </a:t>
            </a:r>
            <a:r>
              <a:rPr lang="en-US" altLang="en-US" sz="2400" dirty="0" smtClean="0"/>
              <a:t>neuron (contains organelles)</a:t>
            </a:r>
            <a:endParaRPr lang="en-US" altLang="en-US" sz="2400" dirty="0"/>
          </a:p>
          <a:p>
            <a:pPr lvl="1"/>
            <a:r>
              <a:rPr lang="en-US" altLang="en-US" sz="2400" dirty="0"/>
              <a:t>Axons carry messages away from the cell body 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Synaptic terminals are the contact point with next neuron</a:t>
            </a:r>
            <a:endParaRPr lang="en-US" altLang="en-US" sz="2400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405" y="3888304"/>
            <a:ext cx="5852160" cy="26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7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synapse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995" y="1851983"/>
            <a:ext cx="2941018" cy="292350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Small space across which an impulse moves from an axon to the dendrites or cell body of another </a:t>
            </a:r>
            <a:r>
              <a:rPr lang="en-US" altLang="en-US" sz="2400" dirty="0" smtClean="0"/>
              <a:t>neuron.</a:t>
            </a:r>
          </a:p>
          <a:p>
            <a:endParaRPr lang="en-US" altLang="en-US" sz="2400" dirty="0"/>
          </a:p>
          <a:p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547448" y="4958366"/>
            <a:ext cx="2189409" cy="133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Impulse reaches end of axon.</a:t>
            </a:r>
            <a:endParaRPr lang="en-AU" sz="2400" dirty="0"/>
          </a:p>
        </p:txBody>
      </p:sp>
      <p:sp>
        <p:nvSpPr>
          <p:cNvPr id="5" name="Rectangle 4"/>
          <p:cNvSpPr/>
          <p:nvPr/>
        </p:nvSpPr>
        <p:spPr>
          <a:xfrm>
            <a:off x="3362506" y="4945487"/>
            <a:ext cx="2307466" cy="133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Axon releases chemical. (neurotransmitter)</a:t>
            </a:r>
            <a:endParaRPr lang="en-AU" sz="2400" dirty="0"/>
          </a:p>
        </p:txBody>
      </p:sp>
      <p:sp>
        <p:nvSpPr>
          <p:cNvPr id="6" name="Rectangle 5"/>
          <p:cNvSpPr/>
          <p:nvPr/>
        </p:nvSpPr>
        <p:spPr>
          <a:xfrm>
            <a:off x="6295621" y="4945487"/>
            <a:ext cx="2307466" cy="1339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/>
              <a:t>Chemical stimulates the impulse in next dendrite.</a:t>
            </a:r>
            <a:endParaRPr lang="en-AU" sz="2400" dirty="0"/>
          </a:p>
        </p:txBody>
      </p:sp>
      <p:sp>
        <p:nvSpPr>
          <p:cNvPr id="7" name="Right Arrow 6"/>
          <p:cNvSpPr/>
          <p:nvPr/>
        </p:nvSpPr>
        <p:spPr>
          <a:xfrm>
            <a:off x="2866206" y="5374095"/>
            <a:ext cx="366951" cy="482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>
            <a:off x="5799321" y="5374094"/>
            <a:ext cx="366951" cy="482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016" y="1584836"/>
            <a:ext cx="48006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myelination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47273"/>
            <a:ext cx="8092569" cy="4242887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Myelin is a </a:t>
            </a:r>
            <a:r>
              <a:rPr lang="en-US" altLang="en-US" sz="2400" dirty="0"/>
              <a:t>layer of fatty </a:t>
            </a:r>
            <a:r>
              <a:rPr lang="en-US" altLang="en-US" sz="2400" dirty="0" smtClean="0"/>
              <a:t>cells called Schwann cells </a:t>
            </a:r>
            <a:r>
              <a:rPr lang="en-US" altLang="en-US" sz="2400" dirty="0"/>
              <a:t>segmentally encasing the fibers of many </a:t>
            </a:r>
            <a:r>
              <a:rPr lang="en-US" altLang="en-US" sz="2400" dirty="0" smtClean="0"/>
              <a:t>neurons.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Enables </a:t>
            </a:r>
            <a:r>
              <a:rPr lang="en-US" altLang="en-US" sz="2400" dirty="0"/>
              <a:t>vastly greater transmission speed of neutral </a:t>
            </a:r>
            <a:r>
              <a:rPr lang="en-US" altLang="en-US" sz="2400" dirty="0" smtClean="0"/>
              <a:t>impulses and stops the message from accidently crossing over to a neighbouring neuron. </a:t>
            </a:r>
            <a:endParaRPr lang="en-US" altLang="en-US" sz="2400" dirty="0"/>
          </a:p>
          <a:p>
            <a:endParaRPr lang="en-AU" dirty="0"/>
          </a:p>
        </p:txBody>
      </p:sp>
      <p:pic>
        <p:nvPicPr>
          <p:cNvPr id="4" name="Picture 4" descr="figure 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38" y="3657600"/>
            <a:ext cx="5633474" cy="309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9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371</TotalTime>
  <Words>482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Tw Cen MT</vt:lpstr>
      <vt:lpstr>Tw Cen MT Condensed</vt:lpstr>
      <vt:lpstr>Wingdings</vt:lpstr>
      <vt:lpstr>Wingdings 3</vt:lpstr>
      <vt:lpstr>Integral</vt:lpstr>
      <vt:lpstr>The nervous system</vt:lpstr>
      <vt:lpstr>Warm-up questions</vt:lpstr>
      <vt:lpstr>The nervous system</vt:lpstr>
      <vt:lpstr>Central nervous system</vt:lpstr>
      <vt:lpstr>Peripheral nervous system</vt:lpstr>
      <vt:lpstr>NEURONS</vt:lpstr>
      <vt:lpstr>Neuron structure</vt:lpstr>
      <vt:lpstr>the synapse</vt:lpstr>
      <vt:lpstr>myelination</vt:lpstr>
      <vt:lpstr>Types of neurons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MILLERS, Caity</dc:creator>
  <cp:lastModifiedBy>MILLERS, Caitlin (cgmil0)</cp:lastModifiedBy>
  <cp:revision>23</cp:revision>
  <dcterms:created xsi:type="dcterms:W3CDTF">2017-03-07T05:25:07Z</dcterms:created>
  <dcterms:modified xsi:type="dcterms:W3CDTF">2019-06-11T22:16:09Z</dcterms:modified>
</cp:coreProperties>
</file>