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58" r:id="rId5"/>
    <p:sldId id="259" r:id="rId6"/>
    <p:sldId id="261" r:id="rId7"/>
    <p:sldId id="262" r:id="rId8"/>
    <p:sldId id="266"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EC5E7A-C944-485C-8495-91577217D0FE}" type="datetimeFigureOut">
              <a:rPr lang="en-AU" smtClean="0"/>
              <a:t>17/06/2019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DB52B85-1E7D-4144-BF71-56BE543A5A6F}"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212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C5E7A-C944-485C-8495-91577217D0FE}" type="datetimeFigureOut">
              <a:rPr lang="en-AU" smtClean="0"/>
              <a:t>17/06/2019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DB52B85-1E7D-4144-BF71-56BE543A5A6F}" type="slidenum">
              <a:rPr lang="en-AU" smtClean="0"/>
              <a:t>‹#›</a:t>
            </a:fld>
            <a:endParaRPr lang="en-AU"/>
          </a:p>
        </p:txBody>
      </p:sp>
    </p:spTree>
    <p:extLst>
      <p:ext uri="{BB962C8B-B14F-4D97-AF65-F5344CB8AC3E}">
        <p14:creationId xmlns:p14="http://schemas.microsoft.com/office/powerpoint/2010/main" val="341454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C5E7A-C944-485C-8495-91577217D0FE}" type="datetimeFigureOut">
              <a:rPr lang="en-AU" smtClean="0"/>
              <a:t>17/06/2019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DB52B85-1E7D-4144-BF71-56BE543A5A6F}" type="slidenum">
              <a:rPr lang="en-AU" smtClean="0"/>
              <a:t>‹#›</a:t>
            </a:fld>
            <a:endParaRPr lang="en-AU"/>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C5E7A-C944-485C-8495-91577217D0FE}" type="datetimeFigureOut">
              <a:rPr lang="en-AU" smtClean="0"/>
              <a:t>17/06/2019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DB52B85-1E7D-4144-BF71-56BE543A5A6F}" type="slidenum">
              <a:rPr lang="en-AU" smtClean="0"/>
              <a:t>‹#›</a:t>
            </a:fld>
            <a:endParaRPr lang="en-AU"/>
          </a:p>
        </p:txBody>
      </p:sp>
    </p:spTree>
    <p:extLst>
      <p:ext uri="{BB962C8B-B14F-4D97-AF65-F5344CB8AC3E}">
        <p14:creationId xmlns:p14="http://schemas.microsoft.com/office/powerpoint/2010/main" val="189813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EC5E7A-C944-485C-8495-91577217D0FE}" type="datetimeFigureOut">
              <a:rPr lang="en-AU" smtClean="0"/>
              <a:t>17/06/2019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DB52B85-1E7D-4144-BF71-56BE543A5A6F}" type="slidenum">
              <a:rPr lang="en-AU" smtClean="0"/>
              <a:t>‹#›</a:t>
            </a:fld>
            <a:endParaRPr lang="en-AU"/>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32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EC5E7A-C944-485C-8495-91577217D0FE}" type="datetimeFigureOut">
              <a:rPr lang="en-AU" smtClean="0"/>
              <a:t>17/06/2019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DB52B85-1E7D-4144-BF71-56BE543A5A6F}" type="slidenum">
              <a:rPr lang="en-AU" smtClean="0"/>
              <a:t>‹#›</a:t>
            </a:fld>
            <a:endParaRPr lang="en-AU"/>
          </a:p>
        </p:txBody>
      </p:sp>
    </p:spTree>
    <p:extLst>
      <p:ext uri="{BB962C8B-B14F-4D97-AF65-F5344CB8AC3E}">
        <p14:creationId xmlns:p14="http://schemas.microsoft.com/office/powerpoint/2010/main" val="77490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EC5E7A-C944-485C-8495-91577217D0FE}" type="datetimeFigureOut">
              <a:rPr lang="en-AU" smtClean="0"/>
              <a:t>17/06/2019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DB52B85-1E7D-4144-BF71-56BE543A5A6F}" type="slidenum">
              <a:rPr lang="en-AU" smtClean="0"/>
              <a:t>‹#›</a:t>
            </a:fld>
            <a:endParaRPr lang="en-AU"/>
          </a:p>
        </p:txBody>
      </p:sp>
    </p:spTree>
    <p:extLst>
      <p:ext uri="{BB962C8B-B14F-4D97-AF65-F5344CB8AC3E}">
        <p14:creationId xmlns:p14="http://schemas.microsoft.com/office/powerpoint/2010/main" val="95342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EC5E7A-C944-485C-8495-91577217D0FE}" type="datetimeFigureOut">
              <a:rPr lang="en-AU" smtClean="0"/>
              <a:t>17/06/2019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DB52B85-1E7D-4144-BF71-56BE543A5A6F}" type="slidenum">
              <a:rPr lang="en-AU" smtClean="0"/>
              <a:t>‹#›</a:t>
            </a:fld>
            <a:endParaRPr lang="en-AU"/>
          </a:p>
        </p:txBody>
      </p:sp>
    </p:spTree>
    <p:extLst>
      <p:ext uri="{BB962C8B-B14F-4D97-AF65-F5344CB8AC3E}">
        <p14:creationId xmlns:p14="http://schemas.microsoft.com/office/powerpoint/2010/main" val="239247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C5E7A-C944-485C-8495-91577217D0FE}" type="datetimeFigureOut">
              <a:rPr lang="en-AU" smtClean="0"/>
              <a:t>17/06/2019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DB52B85-1E7D-4144-BF71-56BE543A5A6F}" type="slidenum">
              <a:rPr lang="en-AU" smtClean="0"/>
              <a:t>‹#›</a:t>
            </a:fld>
            <a:endParaRPr lang="en-AU"/>
          </a:p>
        </p:txBody>
      </p:sp>
    </p:spTree>
    <p:extLst>
      <p:ext uri="{BB962C8B-B14F-4D97-AF65-F5344CB8AC3E}">
        <p14:creationId xmlns:p14="http://schemas.microsoft.com/office/powerpoint/2010/main" val="1420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EC5E7A-C944-485C-8495-91577217D0FE}" type="datetimeFigureOut">
              <a:rPr lang="en-AU" smtClean="0"/>
              <a:t>17/06/2019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DB52B85-1E7D-4144-BF71-56BE543A5A6F}" type="slidenum">
              <a:rPr lang="en-AU" smtClean="0"/>
              <a:t>‹#›</a:t>
            </a:fld>
            <a:endParaRPr lang="en-AU"/>
          </a:p>
        </p:txBody>
      </p:sp>
    </p:spTree>
    <p:extLst>
      <p:ext uri="{BB962C8B-B14F-4D97-AF65-F5344CB8AC3E}">
        <p14:creationId xmlns:p14="http://schemas.microsoft.com/office/powerpoint/2010/main" val="18011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2EC5E7A-C944-485C-8495-91577217D0FE}" type="datetimeFigureOut">
              <a:rPr lang="en-AU" smtClean="0"/>
              <a:t>17/06/2019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DB52B85-1E7D-4144-BF71-56BE543A5A6F}"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1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EC5E7A-C944-485C-8495-91577217D0FE}" type="datetimeFigureOut">
              <a:rPr lang="en-AU" smtClean="0"/>
              <a:t>17/06/2019</a:t>
            </a:fld>
            <a:endParaRPr lang="en-A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DB52B85-1E7D-4144-BF71-56BE543A5A6F}" type="slidenum">
              <a:rPr lang="en-AU" smtClean="0"/>
              <a:t>‹#›</a:t>
            </a:fld>
            <a:endParaRPr lang="en-AU"/>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3322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OZG8M_ldA1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Passage of a nerve impulse</a:t>
            </a:r>
            <a:endParaRPr lang="en-AU" dirty="0"/>
          </a:p>
        </p:txBody>
      </p:sp>
      <p:sp>
        <p:nvSpPr>
          <p:cNvPr id="3" name="Subtitle 2"/>
          <p:cNvSpPr>
            <a:spLocks noGrp="1"/>
          </p:cNvSpPr>
          <p:nvPr>
            <p:ph type="subTitle" idx="1"/>
          </p:nvPr>
        </p:nvSpPr>
        <p:spPr/>
        <p:txBody>
          <a:bodyPr/>
          <a:lstStyle/>
          <a:p>
            <a:r>
              <a:rPr lang="en-AU" dirty="0" smtClean="0"/>
              <a:t>Year 11 Biology</a:t>
            </a:r>
          </a:p>
          <a:p>
            <a:r>
              <a:rPr lang="en-AU" dirty="0" smtClean="0"/>
              <a:t>Bremer SHS</a:t>
            </a:r>
            <a:endParaRPr lang="en-AU" dirty="0"/>
          </a:p>
        </p:txBody>
      </p:sp>
    </p:spTree>
    <p:extLst>
      <p:ext uri="{BB962C8B-B14F-4D97-AF65-F5344CB8AC3E}">
        <p14:creationId xmlns:p14="http://schemas.microsoft.com/office/powerpoint/2010/main" val="108784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Video link</a:t>
            </a:r>
            <a:endParaRPr lang="en-AU" dirty="0"/>
          </a:p>
        </p:txBody>
      </p:sp>
      <p:sp>
        <p:nvSpPr>
          <p:cNvPr id="3" name="Content Placeholder 2"/>
          <p:cNvSpPr>
            <a:spLocks noGrp="1"/>
          </p:cNvSpPr>
          <p:nvPr>
            <p:ph idx="1"/>
          </p:nvPr>
        </p:nvSpPr>
        <p:spPr>
          <a:xfrm>
            <a:off x="768096" y="2286000"/>
            <a:ext cx="7636995" cy="4023360"/>
          </a:xfrm>
        </p:spPr>
        <p:txBody>
          <a:bodyPr/>
          <a:lstStyle/>
          <a:p>
            <a:pPr>
              <a:buFont typeface="Arial" panose="020B0604020202020204" pitchFamily="34" charset="0"/>
              <a:buChar char="•"/>
            </a:pPr>
            <a:r>
              <a:rPr lang="en-AU" dirty="0" smtClean="0"/>
              <a:t> </a:t>
            </a:r>
            <a:r>
              <a:rPr lang="en-AU" b="1" dirty="0"/>
              <a:t>The Nervous System, Part 2 - Action! </a:t>
            </a:r>
            <a:r>
              <a:rPr lang="en-AU" b="1" dirty="0" smtClean="0"/>
              <a:t>Potential! By Crash Course - </a:t>
            </a:r>
            <a:r>
              <a:rPr lang="en-AU" dirty="0" smtClean="0">
                <a:hlinkClick r:id="rId2"/>
              </a:rPr>
              <a:t>https</a:t>
            </a:r>
            <a:r>
              <a:rPr lang="en-AU" dirty="0">
                <a:hlinkClick r:id="rId2"/>
              </a:rPr>
              <a:t>://</a:t>
            </a:r>
            <a:r>
              <a:rPr lang="en-AU" dirty="0" smtClean="0">
                <a:hlinkClick r:id="rId2"/>
              </a:rPr>
              <a:t>www.youtube.com/watch?v=OZG8M_ldA1M</a:t>
            </a:r>
            <a:endParaRPr lang="en-AU" dirty="0" smtClean="0"/>
          </a:p>
          <a:p>
            <a:pPr>
              <a:buFont typeface="Arial" panose="020B0604020202020204" pitchFamily="34" charset="0"/>
              <a:buChar char="•"/>
            </a:pPr>
            <a:endParaRPr lang="en-AU" dirty="0"/>
          </a:p>
        </p:txBody>
      </p:sp>
    </p:spTree>
    <p:extLst>
      <p:ext uri="{BB962C8B-B14F-4D97-AF65-F5344CB8AC3E}">
        <p14:creationId xmlns:p14="http://schemas.microsoft.com/office/powerpoint/2010/main" val="43239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Warm-up questions</a:t>
            </a:r>
            <a:endParaRPr lang="en-AU" dirty="0"/>
          </a:p>
        </p:txBody>
      </p:sp>
      <p:sp>
        <p:nvSpPr>
          <p:cNvPr id="3" name="Content Placeholder 2"/>
          <p:cNvSpPr>
            <a:spLocks noGrp="1"/>
          </p:cNvSpPr>
          <p:nvPr>
            <p:ph idx="1"/>
          </p:nvPr>
        </p:nvSpPr>
        <p:spPr>
          <a:xfrm>
            <a:off x="646546" y="2084832"/>
            <a:ext cx="7934036" cy="4434378"/>
          </a:xfrm>
        </p:spPr>
        <p:txBody>
          <a:bodyPr>
            <a:normAutofit/>
          </a:bodyPr>
          <a:lstStyle/>
          <a:p>
            <a:pPr marL="457200" indent="-457200">
              <a:buFont typeface="+mj-lt"/>
              <a:buAutoNum type="arabicPeriod"/>
            </a:pPr>
            <a:r>
              <a:rPr lang="en-AU" sz="2400" dirty="0"/>
              <a:t>Compare </a:t>
            </a:r>
            <a:r>
              <a:rPr lang="en-AU" sz="2400" dirty="0" smtClean="0"/>
              <a:t>passive </a:t>
            </a:r>
            <a:r>
              <a:rPr lang="en-AU" sz="2400" dirty="0"/>
              <a:t>and active transport</a:t>
            </a:r>
            <a:r>
              <a:rPr lang="en-AU" sz="2400" dirty="0" smtClean="0"/>
              <a:t>.</a:t>
            </a:r>
          </a:p>
          <a:p>
            <a:pPr marL="356616" lvl="2" indent="0">
              <a:buNone/>
            </a:pPr>
            <a:r>
              <a:rPr lang="en-AU" sz="2400" dirty="0" smtClean="0"/>
              <a:t>  </a:t>
            </a:r>
            <a:r>
              <a:rPr lang="en-AU" sz="2400" i="1" dirty="0" smtClean="0"/>
              <a:t>(Your answer should include the terms diffusion and ATP)</a:t>
            </a:r>
          </a:p>
          <a:p>
            <a:pPr marL="457200" indent="-457200">
              <a:buFont typeface="+mj-lt"/>
              <a:buAutoNum type="arabicPeriod"/>
            </a:pPr>
            <a:r>
              <a:rPr lang="en-AU" sz="2400" dirty="0" smtClean="0"/>
              <a:t>Contrast endocytosis and exocytosis. </a:t>
            </a:r>
          </a:p>
          <a:p>
            <a:pPr marL="457200" indent="-457200">
              <a:buFont typeface="+mj-lt"/>
              <a:buAutoNum type="arabicPeriod"/>
            </a:pPr>
            <a:r>
              <a:rPr lang="en-AU" sz="2400" dirty="0" smtClean="0"/>
              <a:t>Name the three types of neurons and outline their functions. </a:t>
            </a:r>
          </a:p>
          <a:p>
            <a:pPr marL="457200" indent="-457200">
              <a:buFont typeface="+mj-lt"/>
              <a:buAutoNum type="arabicPeriod"/>
            </a:pPr>
            <a:r>
              <a:rPr lang="en-AU" sz="2400" dirty="0" smtClean="0"/>
              <a:t>Explain why reflexes are processed by the spinal cord rather than the brain.</a:t>
            </a:r>
          </a:p>
          <a:p>
            <a:pPr marL="356616" lvl="2" indent="0">
              <a:buNone/>
            </a:pPr>
            <a:r>
              <a:rPr lang="en-AU" sz="2400" i="1" dirty="0"/>
              <a:t> </a:t>
            </a:r>
            <a:r>
              <a:rPr lang="en-AU" sz="2400" i="1" dirty="0" smtClean="0"/>
              <a:t>(Your </a:t>
            </a:r>
            <a:r>
              <a:rPr lang="en-AU" sz="2400" i="1" dirty="0"/>
              <a:t>answer should use the terms receptor and </a:t>
            </a:r>
            <a:r>
              <a:rPr lang="en-AU" sz="2400" i="1" dirty="0" smtClean="0"/>
              <a:t>effector)</a:t>
            </a:r>
            <a:endParaRPr lang="en-AU" sz="2400" dirty="0" smtClean="0"/>
          </a:p>
          <a:p>
            <a:pPr marL="457200" indent="-457200">
              <a:buFont typeface="+mj-lt"/>
              <a:buAutoNum type="arabicPeriod"/>
            </a:pPr>
            <a:r>
              <a:rPr lang="en-AU" sz="2400" dirty="0" smtClean="0"/>
              <a:t>Outline the role of the circulatory system in maintaining homeostasis.</a:t>
            </a:r>
          </a:p>
        </p:txBody>
      </p:sp>
    </p:spTree>
    <p:extLst>
      <p:ext uri="{BB962C8B-B14F-4D97-AF65-F5344CB8AC3E}">
        <p14:creationId xmlns:p14="http://schemas.microsoft.com/office/powerpoint/2010/main" val="362059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Sodium potassium pumps</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505" y="1819563"/>
            <a:ext cx="5789236" cy="4712438"/>
          </a:xfrm>
          <a:prstGeom prst="rect">
            <a:avLst/>
          </a:prstGeom>
        </p:spPr>
      </p:pic>
    </p:spTree>
    <p:extLst>
      <p:ext uri="{BB962C8B-B14F-4D97-AF65-F5344CB8AC3E}">
        <p14:creationId xmlns:p14="http://schemas.microsoft.com/office/powerpoint/2010/main" val="345721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Passage of a nerve impulse</a:t>
            </a:r>
            <a:endParaRPr lang="en-AU" dirty="0"/>
          </a:p>
        </p:txBody>
      </p:sp>
      <p:sp>
        <p:nvSpPr>
          <p:cNvPr id="3" name="Content Placeholder 2"/>
          <p:cNvSpPr>
            <a:spLocks noGrp="1"/>
          </p:cNvSpPr>
          <p:nvPr>
            <p:ph idx="1"/>
          </p:nvPr>
        </p:nvSpPr>
        <p:spPr>
          <a:xfrm>
            <a:off x="3816096" y="2085474"/>
            <a:ext cx="5070764" cy="4362431"/>
          </a:xfrm>
        </p:spPr>
        <p:txBody>
          <a:bodyPr>
            <a:normAutofit fontScale="92500" lnSpcReduction="20000"/>
          </a:bodyPr>
          <a:lstStyle/>
          <a:p>
            <a:pPr>
              <a:buFont typeface="Arial" panose="020B0604020202020204" pitchFamily="34" charset="0"/>
              <a:buChar char="•"/>
            </a:pPr>
            <a:r>
              <a:rPr lang="en-AU" sz="2400" dirty="0" smtClean="0"/>
              <a:t> When </a:t>
            </a:r>
            <a:r>
              <a:rPr lang="en-AU" sz="2400" dirty="0"/>
              <a:t>an axon is not transmitting an impulse it is slightly positive on the inside and very positive on the outside. </a:t>
            </a:r>
            <a:r>
              <a:rPr lang="en-AU" sz="2400" dirty="0" smtClean="0"/>
              <a:t> </a:t>
            </a:r>
          </a:p>
          <a:p>
            <a:pPr>
              <a:buFont typeface="Arial" panose="020B0604020202020204" pitchFamily="34" charset="0"/>
              <a:buChar char="•"/>
            </a:pPr>
            <a:r>
              <a:rPr lang="en-AU" sz="2400" dirty="0" smtClean="0"/>
              <a:t>External or internal stimuli can initiate a nerve impulse. </a:t>
            </a:r>
          </a:p>
          <a:p>
            <a:pPr>
              <a:buFont typeface="Arial" panose="020B0604020202020204" pitchFamily="34" charset="0"/>
              <a:buChar char="•"/>
            </a:pPr>
            <a:r>
              <a:rPr lang="en-AU" sz="2400" dirty="0" smtClean="0"/>
              <a:t> Stimulus detection by a receptor initiates a message by opening up ion channels in the cell membrane of the dendrites.</a:t>
            </a:r>
          </a:p>
          <a:p>
            <a:pPr>
              <a:buFont typeface="Arial" panose="020B0604020202020204" pitchFamily="34" charset="0"/>
              <a:buChar char="•"/>
            </a:pPr>
            <a:r>
              <a:rPr lang="en-AU" sz="2400" dirty="0"/>
              <a:t> </a:t>
            </a:r>
            <a:r>
              <a:rPr lang="en-AU" sz="2400" dirty="0" smtClean="0"/>
              <a:t>Open ion channels allowing ions to move across the cell membrane. </a:t>
            </a:r>
          </a:p>
          <a:p>
            <a:pPr>
              <a:buFont typeface="Arial" panose="020B0604020202020204" pitchFamily="34" charset="0"/>
              <a:buChar char="•"/>
            </a:pPr>
            <a:r>
              <a:rPr lang="en-AU" sz="2400" dirty="0" smtClean="0"/>
              <a:t> The influx of positive ions changes the net charge inside a neuron and starts a cascade of electrical activity down the axon.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983" y="1985818"/>
            <a:ext cx="3071929" cy="13695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83" y="3485434"/>
            <a:ext cx="3373853" cy="2746316"/>
          </a:xfrm>
          <a:prstGeom prst="rect">
            <a:avLst/>
          </a:prstGeom>
        </p:spPr>
      </p:pic>
    </p:spTree>
    <p:extLst>
      <p:ext uri="{BB962C8B-B14F-4D97-AF65-F5344CB8AC3E}">
        <p14:creationId xmlns:p14="http://schemas.microsoft.com/office/powerpoint/2010/main" val="102053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Resting potential</a:t>
            </a:r>
            <a:endParaRPr lang="en-AU" dirty="0"/>
          </a:p>
        </p:txBody>
      </p:sp>
      <p:sp>
        <p:nvSpPr>
          <p:cNvPr id="3" name="Content Placeholder 2"/>
          <p:cNvSpPr>
            <a:spLocks noGrp="1"/>
          </p:cNvSpPr>
          <p:nvPr>
            <p:ph idx="1"/>
          </p:nvPr>
        </p:nvSpPr>
        <p:spPr>
          <a:xfrm>
            <a:off x="768096" y="1787825"/>
            <a:ext cx="4223980" cy="4648477"/>
          </a:xfrm>
        </p:spPr>
        <p:txBody>
          <a:bodyPr>
            <a:normAutofit lnSpcReduction="10000"/>
          </a:bodyPr>
          <a:lstStyle/>
          <a:p>
            <a:pPr>
              <a:buFont typeface="Arial" panose="020B0604020202020204" pitchFamily="34" charset="0"/>
              <a:buChar char="•"/>
            </a:pPr>
            <a:r>
              <a:rPr lang="en-AU" sz="2400" dirty="0" smtClean="0"/>
              <a:t> When an axon is not transmitting an impulse it is slightly positive on the inside and very positive on the outside. </a:t>
            </a:r>
          </a:p>
          <a:p>
            <a:pPr>
              <a:buFont typeface="Arial" panose="020B0604020202020204" pitchFamily="34" charset="0"/>
              <a:buChar char="•"/>
            </a:pPr>
            <a:r>
              <a:rPr lang="en-AU" sz="2400" dirty="0"/>
              <a:t> In this state, the sodium-potassium pumps actively transport three sodium ions out of the cell for every two potassium ions they pump in to the cell. </a:t>
            </a:r>
            <a:endParaRPr lang="en-AU" sz="2400" dirty="0" smtClean="0"/>
          </a:p>
          <a:p>
            <a:pPr>
              <a:buFont typeface="Arial" panose="020B0604020202020204" pitchFamily="34" charset="0"/>
              <a:buChar char="•"/>
            </a:pPr>
            <a:r>
              <a:rPr lang="en-AU" sz="2400" dirty="0"/>
              <a:t> </a:t>
            </a:r>
            <a:r>
              <a:rPr lang="en-AU" sz="2400" dirty="0" smtClean="0"/>
              <a:t>When the outside of a neuron is more positive than the inside, this is known as resting potential.</a:t>
            </a:r>
          </a:p>
        </p:txBody>
      </p:sp>
      <p:pic>
        <p:nvPicPr>
          <p:cNvPr id="5" name="Picture 4"/>
          <p:cNvPicPr>
            <a:picLocks noChangeAspect="1"/>
          </p:cNvPicPr>
          <p:nvPr/>
        </p:nvPicPr>
        <p:blipFill>
          <a:blip r:embed="rId2"/>
          <a:stretch>
            <a:fillRect/>
          </a:stretch>
        </p:blipFill>
        <p:spPr>
          <a:xfrm>
            <a:off x="5302937" y="4307471"/>
            <a:ext cx="3611569" cy="205812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055" y="1335024"/>
            <a:ext cx="2517335" cy="2777040"/>
          </a:xfrm>
          <a:prstGeom prst="rect">
            <a:avLst/>
          </a:prstGeom>
        </p:spPr>
      </p:pic>
    </p:spTree>
    <p:extLst>
      <p:ext uri="{BB962C8B-B14F-4D97-AF65-F5344CB8AC3E}">
        <p14:creationId xmlns:p14="http://schemas.microsoft.com/office/powerpoint/2010/main" val="4028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Action potential</a:t>
            </a:r>
            <a:endParaRPr lang="en-AU" dirty="0"/>
          </a:p>
        </p:txBody>
      </p:sp>
      <p:sp>
        <p:nvSpPr>
          <p:cNvPr id="3" name="Content Placeholder 2"/>
          <p:cNvSpPr>
            <a:spLocks noGrp="1"/>
          </p:cNvSpPr>
          <p:nvPr>
            <p:ph idx="1"/>
          </p:nvPr>
        </p:nvSpPr>
        <p:spPr>
          <a:xfrm>
            <a:off x="768096" y="1819564"/>
            <a:ext cx="4515104" cy="4817545"/>
          </a:xfrm>
        </p:spPr>
        <p:txBody>
          <a:bodyPr>
            <a:normAutofit fontScale="92500" lnSpcReduction="20000"/>
          </a:bodyPr>
          <a:lstStyle/>
          <a:p>
            <a:pPr>
              <a:buFont typeface="Arial" panose="020B0604020202020204" pitchFamily="34" charset="0"/>
              <a:buChar char="•"/>
            </a:pPr>
            <a:r>
              <a:rPr lang="en-AU" sz="2400" dirty="0" smtClean="0"/>
              <a:t> When an impulse is triggered, the membrane become more permeable to sodium ions. </a:t>
            </a:r>
          </a:p>
          <a:p>
            <a:pPr>
              <a:buFont typeface="Arial" panose="020B0604020202020204" pitchFamily="34" charset="0"/>
              <a:buChar char="•"/>
            </a:pPr>
            <a:r>
              <a:rPr lang="en-AU" sz="2400" dirty="0"/>
              <a:t> </a:t>
            </a:r>
            <a:r>
              <a:rPr lang="en-AU" sz="2400" dirty="0" smtClean="0"/>
              <a:t>The sodium ions that have been actively pumped outside of the cell are about 10 times more concentrated than they are on the inside of the cell, so they diffuse rapidly. </a:t>
            </a:r>
          </a:p>
          <a:p>
            <a:pPr>
              <a:buFont typeface="Arial" panose="020B0604020202020204" pitchFamily="34" charset="0"/>
              <a:buChar char="•"/>
            </a:pPr>
            <a:r>
              <a:rPr lang="en-AU" sz="2400" dirty="0"/>
              <a:t> </a:t>
            </a:r>
            <a:r>
              <a:rPr lang="en-AU" sz="2400" dirty="0" smtClean="0"/>
              <a:t>This leads to a large positive charge on the inside of the cell and a small charge on the outside. </a:t>
            </a:r>
          </a:p>
          <a:p>
            <a:pPr>
              <a:buFont typeface="Arial" panose="020B0604020202020204" pitchFamily="34" charset="0"/>
              <a:buChar char="•"/>
            </a:pPr>
            <a:r>
              <a:rPr lang="en-AU" sz="2400" dirty="0"/>
              <a:t> </a:t>
            </a:r>
            <a:r>
              <a:rPr lang="en-AU" sz="2400" dirty="0" smtClean="0"/>
              <a:t>The sudden change in membrane potential is called depolarisation and results in action potential. </a:t>
            </a:r>
          </a:p>
          <a:p>
            <a:pPr>
              <a:buFont typeface="Arial" panose="020B0604020202020204" pitchFamily="34" charset="0"/>
              <a:buChar char="•"/>
            </a:pPr>
            <a:r>
              <a:rPr lang="en-AU" sz="2400" dirty="0"/>
              <a:t> </a:t>
            </a:r>
            <a:r>
              <a:rPr lang="en-AU" sz="2400" dirty="0" smtClean="0"/>
              <a:t>The small action potential travels like a ripple along an axon. </a:t>
            </a:r>
          </a:p>
          <a:p>
            <a:pPr marL="0" indent="0">
              <a:buNone/>
            </a:pPr>
            <a:endParaRPr lang="en-AU" dirty="0"/>
          </a:p>
        </p:txBody>
      </p:sp>
      <p:pic>
        <p:nvPicPr>
          <p:cNvPr id="6" name="Picture 5"/>
          <p:cNvPicPr>
            <a:picLocks noChangeAspect="1"/>
          </p:cNvPicPr>
          <p:nvPr/>
        </p:nvPicPr>
        <p:blipFill>
          <a:blip r:embed="rId2"/>
          <a:stretch>
            <a:fillRect/>
          </a:stretch>
        </p:blipFill>
        <p:spPr>
          <a:xfrm>
            <a:off x="5691709" y="1015724"/>
            <a:ext cx="2713382" cy="2406785"/>
          </a:xfrm>
          <a:prstGeom prst="rect">
            <a:avLst/>
          </a:prstGeom>
        </p:spPr>
      </p:pic>
      <p:pic>
        <p:nvPicPr>
          <p:cNvPr id="7" name="Picture 6"/>
          <p:cNvPicPr>
            <a:picLocks noChangeAspect="1"/>
          </p:cNvPicPr>
          <p:nvPr/>
        </p:nvPicPr>
        <p:blipFill>
          <a:blip r:embed="rId3"/>
          <a:stretch>
            <a:fillRect/>
          </a:stretch>
        </p:blipFill>
        <p:spPr>
          <a:xfrm>
            <a:off x="5701782" y="3492498"/>
            <a:ext cx="2703309" cy="2426834"/>
          </a:xfrm>
          <a:prstGeom prst="rect">
            <a:avLst/>
          </a:prstGeom>
        </p:spPr>
      </p:pic>
      <p:pic>
        <p:nvPicPr>
          <p:cNvPr id="8" name="Picture 7"/>
          <p:cNvPicPr>
            <a:picLocks noChangeAspect="1"/>
          </p:cNvPicPr>
          <p:nvPr/>
        </p:nvPicPr>
        <p:blipFill>
          <a:blip r:embed="rId4"/>
          <a:stretch>
            <a:fillRect/>
          </a:stretch>
        </p:blipFill>
        <p:spPr>
          <a:xfrm>
            <a:off x="5415843" y="6059050"/>
            <a:ext cx="1041812" cy="600489"/>
          </a:xfrm>
          <a:prstGeom prst="rect">
            <a:avLst/>
          </a:prstGeom>
        </p:spPr>
      </p:pic>
      <p:pic>
        <p:nvPicPr>
          <p:cNvPr id="9" name="Picture 8"/>
          <p:cNvPicPr>
            <a:picLocks noChangeAspect="1"/>
          </p:cNvPicPr>
          <p:nvPr/>
        </p:nvPicPr>
        <p:blipFill>
          <a:blip r:embed="rId5"/>
          <a:stretch>
            <a:fillRect/>
          </a:stretch>
        </p:blipFill>
        <p:spPr>
          <a:xfrm>
            <a:off x="6476378" y="6035518"/>
            <a:ext cx="1079258" cy="647555"/>
          </a:xfrm>
          <a:prstGeom prst="rect">
            <a:avLst/>
          </a:prstGeom>
        </p:spPr>
      </p:pic>
      <p:pic>
        <p:nvPicPr>
          <p:cNvPr id="10" name="Picture 9"/>
          <p:cNvPicPr>
            <a:picLocks noChangeAspect="1"/>
          </p:cNvPicPr>
          <p:nvPr/>
        </p:nvPicPr>
        <p:blipFill>
          <a:blip r:embed="rId6"/>
          <a:stretch>
            <a:fillRect/>
          </a:stretch>
        </p:blipFill>
        <p:spPr>
          <a:xfrm>
            <a:off x="7555636" y="6081484"/>
            <a:ext cx="1111250" cy="555625"/>
          </a:xfrm>
          <a:prstGeom prst="rect">
            <a:avLst/>
          </a:prstGeom>
        </p:spPr>
      </p:pic>
    </p:spTree>
    <p:extLst>
      <p:ext uri="{BB962C8B-B14F-4D97-AF65-F5344CB8AC3E}">
        <p14:creationId xmlns:p14="http://schemas.microsoft.com/office/powerpoint/2010/main" val="56137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Transmission between neurons</a:t>
            </a:r>
            <a:endParaRPr lang="en-AU" dirty="0"/>
          </a:p>
        </p:txBody>
      </p:sp>
      <p:sp>
        <p:nvSpPr>
          <p:cNvPr id="3" name="Content Placeholder 2"/>
          <p:cNvSpPr>
            <a:spLocks noGrp="1"/>
          </p:cNvSpPr>
          <p:nvPr>
            <p:ph idx="1"/>
          </p:nvPr>
        </p:nvSpPr>
        <p:spPr>
          <a:xfrm>
            <a:off x="3640605" y="1754910"/>
            <a:ext cx="5198595" cy="4969163"/>
          </a:xfrm>
        </p:spPr>
        <p:txBody>
          <a:bodyPr>
            <a:normAutofit lnSpcReduction="10000"/>
          </a:bodyPr>
          <a:lstStyle/>
          <a:p>
            <a:pPr>
              <a:buFont typeface="Arial" panose="020B0604020202020204" pitchFamily="34" charset="0"/>
              <a:buChar char="•"/>
            </a:pPr>
            <a:r>
              <a:rPr lang="en-AU" dirty="0" smtClean="0"/>
              <a:t>A signal is passed from one neuron to another by converting it from an electrical signal to a chemical signal called neurotransmitters.</a:t>
            </a:r>
          </a:p>
          <a:p>
            <a:pPr>
              <a:buFont typeface="Arial" panose="020B0604020202020204" pitchFamily="34" charset="0"/>
              <a:buChar char="•"/>
            </a:pPr>
            <a:r>
              <a:rPr lang="en-AU" dirty="0"/>
              <a:t> N</a:t>
            </a:r>
            <a:r>
              <a:rPr lang="en-AU" dirty="0" smtClean="0"/>
              <a:t>eurotransmitters are stored in vesicles in the presynaptic neuron. </a:t>
            </a:r>
          </a:p>
          <a:p>
            <a:pPr>
              <a:buFont typeface="Arial" panose="020B0604020202020204" pitchFamily="34" charset="0"/>
              <a:buChar char="•"/>
            </a:pPr>
            <a:r>
              <a:rPr lang="en-AU" dirty="0"/>
              <a:t> </a:t>
            </a:r>
            <a:r>
              <a:rPr lang="en-AU" dirty="0" smtClean="0"/>
              <a:t>When an impulse arrives at the synapse, it causes calcium ions channel to open causing an influx of calcium ions which stimulates exocytosis of neurotransmitters.</a:t>
            </a:r>
          </a:p>
          <a:p>
            <a:pPr>
              <a:buFont typeface="Arial" panose="020B0604020202020204" pitchFamily="34" charset="0"/>
              <a:buChar char="•"/>
            </a:pPr>
            <a:r>
              <a:rPr lang="en-AU" dirty="0"/>
              <a:t> </a:t>
            </a:r>
            <a:r>
              <a:rPr lang="en-AU" dirty="0" smtClean="0"/>
              <a:t>The neurotransmitters bind with receptors of the postsynaptic cell, causing ion channels to open there and trigger an action potential in the target neuron. </a:t>
            </a:r>
          </a:p>
          <a:p>
            <a:pPr>
              <a:buFont typeface="Arial" panose="020B0604020202020204" pitchFamily="34" charset="0"/>
              <a:buChar char="•"/>
            </a:pPr>
            <a:r>
              <a:rPr lang="en-AU" dirty="0"/>
              <a:t> </a:t>
            </a:r>
            <a:r>
              <a:rPr lang="en-AU" dirty="0" smtClean="0"/>
              <a:t>Excess neurotransmitters are deactivated by enzymes and recycled back in to the presynaptic cleft in a process </a:t>
            </a:r>
            <a:r>
              <a:rPr lang="en-AU" smtClean="0"/>
              <a:t>called reuptake.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3" y="3254526"/>
            <a:ext cx="3557882" cy="32763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26" y="1950522"/>
            <a:ext cx="3371677" cy="1304004"/>
          </a:xfrm>
          <a:prstGeom prst="rect">
            <a:avLst/>
          </a:prstGeom>
        </p:spPr>
      </p:pic>
    </p:spTree>
    <p:extLst>
      <p:ext uri="{BB962C8B-B14F-4D97-AF65-F5344CB8AC3E}">
        <p14:creationId xmlns:p14="http://schemas.microsoft.com/office/powerpoint/2010/main" val="79562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repolarization</a:t>
            </a:r>
            <a:endParaRPr lang="en-AU" dirty="0"/>
          </a:p>
        </p:txBody>
      </p:sp>
      <p:sp>
        <p:nvSpPr>
          <p:cNvPr id="3" name="Content Placeholder 2"/>
          <p:cNvSpPr>
            <a:spLocks noGrp="1"/>
          </p:cNvSpPr>
          <p:nvPr>
            <p:ph idx="1"/>
          </p:nvPr>
        </p:nvSpPr>
        <p:spPr>
          <a:xfrm>
            <a:off x="4884339" y="2084832"/>
            <a:ext cx="4065697" cy="4336473"/>
          </a:xfrm>
        </p:spPr>
        <p:txBody>
          <a:bodyPr>
            <a:normAutofit/>
          </a:bodyPr>
          <a:lstStyle/>
          <a:p>
            <a:pPr>
              <a:buFont typeface="Arial" panose="020B0604020202020204" pitchFamily="34" charset="0"/>
              <a:buChar char="•"/>
            </a:pPr>
            <a:r>
              <a:rPr lang="en-AU" sz="2400" dirty="0" smtClean="0"/>
              <a:t> Repolarization </a:t>
            </a:r>
            <a:r>
              <a:rPr lang="en-AU" sz="2400" dirty="0"/>
              <a:t>typically results from the movement of positively charged K</a:t>
            </a:r>
            <a:r>
              <a:rPr lang="en-AU" sz="2400" baseline="30000" dirty="0"/>
              <a:t>+</a:t>
            </a:r>
            <a:r>
              <a:rPr lang="en-AU" sz="2400" dirty="0"/>
              <a:t> ions out of the cell. </a:t>
            </a:r>
            <a:endParaRPr lang="en-AU" sz="2400" dirty="0" smtClean="0"/>
          </a:p>
          <a:p>
            <a:pPr>
              <a:buFont typeface="Arial" panose="020B0604020202020204" pitchFamily="34" charset="0"/>
              <a:buChar char="•"/>
            </a:pPr>
            <a:r>
              <a:rPr lang="en-AU" sz="2400" dirty="0" smtClean="0"/>
              <a:t> Repolarization is vital because it restores the K</a:t>
            </a:r>
            <a:r>
              <a:rPr lang="en-AU" sz="2400" baseline="30000" dirty="0" smtClean="0"/>
              <a:t>+</a:t>
            </a:r>
            <a:r>
              <a:rPr lang="en-AU" sz="2400" dirty="0" smtClean="0"/>
              <a:t> ion concentration in the extracellular space, allowing the sodium potassium pumps to restore resting potential.</a:t>
            </a:r>
            <a:endParaRPr lang="en-AU" sz="2400" dirty="0"/>
          </a:p>
        </p:txBody>
      </p:sp>
      <p:pic>
        <p:nvPicPr>
          <p:cNvPr id="4" name="Picture 3"/>
          <p:cNvPicPr>
            <a:picLocks noChangeAspect="1"/>
          </p:cNvPicPr>
          <p:nvPr/>
        </p:nvPicPr>
        <p:blipFill>
          <a:blip r:embed="rId2"/>
          <a:stretch>
            <a:fillRect/>
          </a:stretch>
        </p:blipFill>
        <p:spPr>
          <a:xfrm>
            <a:off x="589104" y="2084832"/>
            <a:ext cx="4153189" cy="3696672"/>
          </a:xfrm>
          <a:prstGeom prst="rect">
            <a:avLst/>
          </a:prstGeom>
        </p:spPr>
      </p:pic>
    </p:spTree>
    <p:extLst>
      <p:ext uri="{BB962C8B-B14F-4D97-AF65-F5344CB8AC3E}">
        <p14:creationId xmlns:p14="http://schemas.microsoft.com/office/powerpoint/2010/main" val="156108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583367" y="1927814"/>
            <a:ext cx="7932559" cy="4608945"/>
          </a:xfrm>
        </p:spPr>
        <p:txBody>
          <a:bodyPr>
            <a:normAutofit/>
          </a:bodyPr>
          <a:lstStyle/>
          <a:p>
            <a:pPr marL="457200" indent="-457200">
              <a:buFont typeface="+mj-lt"/>
              <a:buAutoNum type="arabicPeriod"/>
            </a:pPr>
            <a:r>
              <a:rPr lang="en-AU" sz="2400" dirty="0" smtClean="0"/>
              <a:t>Outline the role of a sodium potassium pump.</a:t>
            </a:r>
          </a:p>
          <a:p>
            <a:pPr marL="457200" indent="-457200">
              <a:buFont typeface="+mj-lt"/>
              <a:buAutoNum type="arabicPeriod"/>
            </a:pPr>
            <a:endParaRPr lang="en-AU" sz="2400" dirty="0"/>
          </a:p>
          <a:p>
            <a:pPr marL="457200" indent="-457200">
              <a:buFont typeface="+mj-lt"/>
              <a:buAutoNum type="arabicPeriod"/>
            </a:pPr>
            <a:endParaRPr lang="en-AU" sz="2400" dirty="0" smtClean="0"/>
          </a:p>
          <a:p>
            <a:pPr marL="457200" indent="-457200">
              <a:buFont typeface="+mj-lt"/>
              <a:buAutoNum type="arabicPeriod"/>
            </a:pPr>
            <a:endParaRPr lang="en-AU" sz="2400" dirty="0"/>
          </a:p>
          <a:p>
            <a:pPr marL="457200" indent="-457200">
              <a:buFont typeface="+mj-lt"/>
              <a:buAutoNum type="arabicPeriod"/>
            </a:pPr>
            <a:endParaRPr lang="en-AU" sz="2400" dirty="0" smtClean="0"/>
          </a:p>
          <a:p>
            <a:pPr marL="457200" indent="-457200">
              <a:buFont typeface="+mj-lt"/>
              <a:buAutoNum type="arabicPeriod"/>
            </a:pPr>
            <a:endParaRPr lang="en-AU" sz="2400" dirty="0"/>
          </a:p>
          <a:p>
            <a:pPr marL="173736" lvl="1" indent="0">
              <a:buNone/>
            </a:pPr>
            <a:endParaRPr lang="en-AU" sz="2000" dirty="0" smtClean="0"/>
          </a:p>
          <a:p>
            <a:pPr marL="457200" indent="-457200">
              <a:buFont typeface="+mj-lt"/>
              <a:buAutoNum type="arabicPeriod"/>
            </a:pPr>
            <a:r>
              <a:rPr lang="en-AU" sz="2400" dirty="0" smtClean="0"/>
              <a:t>Draw a diagram or write a paragraph to summarise how the nervous system works to pass information collected by a receptor to the central nervous system.</a:t>
            </a:r>
            <a:endParaRPr lang="en-AU"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45" y="2352686"/>
            <a:ext cx="3643328" cy="2965669"/>
          </a:xfrm>
          <a:prstGeom prst="rect">
            <a:avLst/>
          </a:prstGeom>
        </p:spPr>
      </p:pic>
    </p:spTree>
    <p:extLst>
      <p:ext uri="{BB962C8B-B14F-4D97-AF65-F5344CB8AC3E}">
        <p14:creationId xmlns:p14="http://schemas.microsoft.com/office/powerpoint/2010/main" val="1388920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220</TotalTime>
  <Words>580</Words>
  <Application>Microsoft Office PowerPoint</Application>
  <PresentationFormat>On-screen Show (4:3)</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Passage of a nerve impulse</vt:lpstr>
      <vt:lpstr>Warm-up questions</vt:lpstr>
      <vt:lpstr>Sodium potassium pumps</vt:lpstr>
      <vt:lpstr>Passage of a nerve impulse</vt:lpstr>
      <vt:lpstr>Resting potential</vt:lpstr>
      <vt:lpstr>Action potential</vt:lpstr>
      <vt:lpstr>Transmission between neurons</vt:lpstr>
      <vt:lpstr>repolarization</vt:lpstr>
      <vt:lpstr>Check for understanding</vt:lpstr>
      <vt:lpstr>Video link</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Passage of a nerve impulse</dc:title>
  <dc:creator>MILLERS, Caitlin (cgmil0)</dc:creator>
  <cp:lastModifiedBy>MILLERS, Caitlin (cgmil0)</cp:lastModifiedBy>
  <cp:revision>24</cp:revision>
  <dcterms:created xsi:type="dcterms:W3CDTF">2019-06-13T05:34:12Z</dcterms:created>
  <dcterms:modified xsi:type="dcterms:W3CDTF">2019-06-17T03:53:09Z</dcterms:modified>
</cp:coreProperties>
</file>