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9"/>
  </p:notesMasterIdLst>
  <p:sldIdLst>
    <p:sldId id="256" r:id="rId2"/>
    <p:sldId id="260" r:id="rId3"/>
    <p:sldId id="257" r:id="rId4"/>
    <p:sldId id="258" r:id="rId5"/>
    <p:sldId id="261" r:id="rId6"/>
    <p:sldId id="262" r:id="rId7"/>
    <p:sldId id="263" r:id="rId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9" d="100"/>
          <a:sy n="69" d="100"/>
        </p:scale>
        <p:origin x="122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FC8435B-6210-4DDA-ACB0-6032E7F1D4B8}" type="datetimeFigureOut">
              <a:rPr lang="en-AU" smtClean="0"/>
              <a:t>26/02/2019</a:t>
            </a:fld>
            <a:endParaRPr lang="en-AU"/>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E9B339-9023-4352-B232-FB5671694CA8}" type="slidenum">
              <a:rPr lang="en-AU" smtClean="0"/>
              <a:t>‹#›</a:t>
            </a:fld>
            <a:endParaRPr lang="en-AU"/>
          </a:p>
        </p:txBody>
      </p:sp>
    </p:spTree>
    <p:extLst>
      <p:ext uri="{BB962C8B-B14F-4D97-AF65-F5344CB8AC3E}">
        <p14:creationId xmlns:p14="http://schemas.microsoft.com/office/powerpoint/2010/main" val="9252346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p:cNvSpPr>
          <p:nvPr>
            <p:ph type="sldNum" sz="quarter" idx="5"/>
          </p:nvPr>
        </p:nvSpPr>
        <p:spPr>
          <a:ln/>
        </p:spPr>
        <p:txBody>
          <a:bodyPr/>
          <a:lstStyle/>
          <a:p>
            <a:fld id="{D1EB1314-DA5D-4776-B760-AA25E0C7FE88}" type="slidenum">
              <a:rPr lang="en-US" altLang="en-US"/>
              <a:pPr/>
              <a:t>2</a:t>
            </a:fld>
            <a:endParaRPr lang="en-US" altLang="en-US"/>
          </a:p>
        </p:txBody>
      </p:sp>
      <p:sp>
        <p:nvSpPr>
          <p:cNvPr id="293890" name="Rectangle 2"/>
          <p:cNvSpPr>
            <a:spLocks noGrp="1" noRot="1" noChangeAspect="1" noChangeArrowheads="1" noTextEdit="1"/>
          </p:cNvSpPr>
          <p:nvPr>
            <p:ph type="sldImg"/>
          </p:nvPr>
        </p:nvSpPr>
        <p:spPr>
          <a:ln/>
        </p:spPr>
      </p:sp>
      <p:sp>
        <p:nvSpPr>
          <p:cNvPr id="293891" name="Rectangle 3"/>
          <p:cNvSpPr>
            <a:spLocks noGrp="1"/>
          </p:cNvSpPr>
          <p:nvPr>
            <p:ph type="body" idx="1"/>
          </p:nvPr>
        </p:nvSpPr>
        <p:spPr/>
        <p:txBody>
          <a:bodyPr/>
          <a:lstStyle/>
          <a:p>
            <a:endParaRPr lang="en-US" altLang="en-US"/>
          </a:p>
        </p:txBody>
      </p:sp>
    </p:spTree>
    <p:extLst>
      <p:ext uri="{BB962C8B-B14F-4D97-AF65-F5344CB8AC3E}">
        <p14:creationId xmlns:p14="http://schemas.microsoft.com/office/powerpoint/2010/main" val="167449319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42900" y="4960137"/>
            <a:ext cx="5829300" cy="1463040"/>
          </a:xfrm>
        </p:spPr>
        <p:txBody>
          <a:bodyPr anchor="ctr">
            <a:normAutofit/>
          </a:bodyPr>
          <a:lstStyle>
            <a:lvl1pPr algn="r">
              <a:defRPr sz="4400" spc="200" baseline="0"/>
            </a:lvl1pPr>
          </a:lstStyle>
          <a:p>
            <a:r>
              <a:rPr lang="en-US" smtClean="0"/>
              <a:t>Click to edit Master title style</a:t>
            </a:r>
            <a:endParaRPr lang="en-US" dirty="0"/>
          </a:p>
        </p:txBody>
      </p:sp>
      <p:sp>
        <p:nvSpPr>
          <p:cNvPr id="3" name="Subtitle 2"/>
          <p:cNvSpPr>
            <a:spLocks noGrp="1"/>
          </p:cNvSpPr>
          <p:nvPr>
            <p:ph type="subTitle" idx="1"/>
          </p:nvPr>
        </p:nvSpPr>
        <p:spPr>
          <a:xfrm>
            <a:off x="6457950" y="4960137"/>
            <a:ext cx="2400300" cy="1463040"/>
          </a:xfrm>
        </p:spPr>
        <p:txBody>
          <a:bodyPr lIns="91440" rIns="91440" anchor="ctr">
            <a:normAutofit/>
          </a:bodyPr>
          <a:lstStyle>
            <a:lvl1pPr marL="0" indent="0" algn="l">
              <a:lnSpc>
                <a:spcPct val="100000"/>
              </a:lnSpc>
              <a:spcBef>
                <a:spcPts val="0"/>
              </a:spcBef>
              <a:buNone/>
              <a:defRPr sz="160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51AD5DB6-9B01-4AD6-AAC9-22889B63724F}" type="datetimeFigureOut">
              <a:rPr lang="en-AU" smtClean="0"/>
              <a:t>26/02/2019</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83CA7AAD-C0DF-4C3E-9FEC-DCC4A932026B}" type="slidenum">
              <a:rPr lang="en-AU" smtClean="0"/>
              <a:t>‹#›</a:t>
            </a:fld>
            <a:endParaRPr lang="en-AU"/>
          </a:p>
        </p:txBody>
      </p:sp>
      <p:cxnSp>
        <p:nvCxnSpPr>
          <p:cNvPr id="8" name="Straight Connector 7"/>
          <p:cNvCxnSpPr/>
          <p:nvPr/>
        </p:nvCxnSpPr>
        <p:spPr>
          <a:xfrm flipV="1">
            <a:off x="6290132"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0" y="-1"/>
            <a:ext cx="9144000" cy="4572001"/>
          </a:xfrm>
          <a:prstGeom prst="rect">
            <a:avLst/>
          </a:prstGeom>
          <a:blipFill dpi="0" rotWithShape="1">
            <a:blip r:embed="rId2">
              <a:duotone>
                <a:schemeClr val="accent1">
                  <a:shade val="45000"/>
                  <a:satMod val="135000"/>
                </a:schemeClr>
                <a:prstClr val="white"/>
              </a:duotone>
            </a:blip>
            <a:srcRect/>
            <a:tile tx="-133350" ty="-635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0000606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1AD5DB6-9B01-4AD6-AAC9-22889B63724F}" type="datetimeFigureOut">
              <a:rPr lang="en-AU" smtClean="0"/>
              <a:t>26/02/2019</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83CA7AAD-C0DF-4C3E-9FEC-DCC4A932026B}" type="slidenum">
              <a:rPr lang="en-AU" smtClean="0"/>
              <a:t>‹#›</a:t>
            </a:fld>
            <a:endParaRPr lang="en-AU"/>
          </a:p>
        </p:txBody>
      </p:sp>
    </p:spTree>
    <p:extLst>
      <p:ext uri="{BB962C8B-B14F-4D97-AF65-F5344CB8AC3E}">
        <p14:creationId xmlns:p14="http://schemas.microsoft.com/office/powerpoint/2010/main" val="16841085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762000"/>
            <a:ext cx="1971675" cy="5410200"/>
          </a:xfrm>
        </p:spPr>
        <p:txBody>
          <a:bodyPr vert="eaVert" lIns="45720" tIns="91440" rIns="45720" bIns="9144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42951" y="762000"/>
            <a:ext cx="5686425" cy="541020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1AD5DB6-9B01-4AD6-AAC9-22889B63724F}" type="datetimeFigureOut">
              <a:rPr lang="en-AU" smtClean="0"/>
              <a:t>26/02/2019</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83CA7AAD-C0DF-4C3E-9FEC-DCC4A932026B}" type="slidenum">
              <a:rPr lang="en-AU" smtClean="0"/>
              <a:t>‹#›</a:t>
            </a:fld>
            <a:endParaRPr lang="en-AU"/>
          </a:p>
        </p:txBody>
      </p:sp>
      <p:cxnSp>
        <p:nvCxnSpPr>
          <p:cNvPr id="7" name="Straight Connector 6"/>
          <p:cNvCxnSpPr/>
          <p:nvPr/>
        </p:nvCxnSpPr>
        <p:spPr>
          <a:xfrm rot="5400000" flipV="1">
            <a:off x="7543800" y="173563"/>
            <a:ext cx="0" cy="6858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01961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1AD5DB6-9B01-4AD6-AAC9-22889B63724F}" type="datetimeFigureOut">
              <a:rPr lang="en-AU" smtClean="0"/>
              <a:t>26/02/2019</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83CA7AAD-C0DF-4C3E-9FEC-DCC4A932026B}" type="slidenum">
              <a:rPr lang="en-AU" smtClean="0"/>
              <a:t>‹#›</a:t>
            </a:fld>
            <a:endParaRPr lang="en-AU"/>
          </a:p>
        </p:txBody>
      </p:sp>
    </p:spTree>
    <p:extLst>
      <p:ext uri="{BB962C8B-B14F-4D97-AF65-F5344CB8AC3E}">
        <p14:creationId xmlns:p14="http://schemas.microsoft.com/office/powerpoint/2010/main" val="14431862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2900" y="4960137"/>
            <a:ext cx="5829300" cy="1463040"/>
          </a:xfrm>
        </p:spPr>
        <p:txBody>
          <a:bodyPr anchor="ctr">
            <a:normAutofit/>
          </a:bodyPr>
          <a:lstStyle>
            <a:lvl1pPr algn="r">
              <a:defRPr sz="4400" b="0" spc="200" baseline="0"/>
            </a:lvl1pPr>
          </a:lstStyle>
          <a:p>
            <a:r>
              <a:rPr lang="en-US" smtClean="0"/>
              <a:t>Click to edit Master title style</a:t>
            </a:r>
            <a:endParaRPr lang="en-US" dirty="0"/>
          </a:p>
        </p:txBody>
      </p:sp>
      <p:sp>
        <p:nvSpPr>
          <p:cNvPr id="3" name="Text Placeholder 2"/>
          <p:cNvSpPr>
            <a:spLocks noGrp="1"/>
          </p:cNvSpPr>
          <p:nvPr>
            <p:ph type="body" idx="1"/>
          </p:nvPr>
        </p:nvSpPr>
        <p:spPr>
          <a:xfrm>
            <a:off x="6457950" y="4960137"/>
            <a:ext cx="2400300" cy="1463040"/>
          </a:xfrm>
        </p:spPr>
        <p:txBody>
          <a:bodyPr lIns="91440" rIns="91440" anchor="ctr">
            <a:normAutofit/>
          </a:bodyPr>
          <a:lstStyle>
            <a:lvl1pPr marL="0" indent="0">
              <a:lnSpc>
                <a:spcPct val="100000"/>
              </a:lnSpc>
              <a:spcBef>
                <a:spcPts val="0"/>
              </a:spcBef>
              <a:buNone/>
              <a:defRPr sz="1600">
                <a:solidFill>
                  <a:schemeClr val="tx1">
                    <a:lumMod val="95000"/>
                    <a:lumOff val="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1AD5DB6-9B01-4AD6-AAC9-22889B63724F}" type="datetimeFigureOut">
              <a:rPr lang="en-AU" smtClean="0"/>
              <a:t>26/02/2019</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83CA7AAD-C0DF-4C3E-9FEC-DCC4A932026B}" type="slidenum">
              <a:rPr lang="en-AU" smtClean="0"/>
              <a:t>‹#›</a:t>
            </a:fld>
            <a:endParaRPr lang="en-AU"/>
          </a:p>
        </p:txBody>
      </p:sp>
      <p:sp>
        <p:nvSpPr>
          <p:cNvPr id="10" name="Rectangle 9"/>
          <p:cNvSpPr/>
          <p:nvPr/>
        </p:nvSpPr>
        <p:spPr>
          <a:xfrm>
            <a:off x="0" y="-1"/>
            <a:ext cx="9144000" cy="4572000"/>
          </a:xfrm>
          <a:prstGeom prst="rect">
            <a:avLst/>
          </a:prstGeom>
          <a:blipFill dpi="0" rotWithShape="1">
            <a:blip r:embed="rId2">
              <a:duotone>
                <a:schemeClr val="accent3">
                  <a:shade val="45000"/>
                  <a:satMod val="135000"/>
                </a:schemeClr>
                <a:prstClr val="white"/>
              </a:duotone>
            </a:blip>
            <a:srcRect/>
            <a:tile tx="-133350" ty="-635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2" name="Straight Connector 11"/>
          <p:cNvCxnSpPr/>
          <p:nvPr/>
        </p:nvCxnSpPr>
        <p:spPr>
          <a:xfrm flipV="1">
            <a:off x="629013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555870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768096" y="585216"/>
            <a:ext cx="7290054" cy="1499616"/>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768096" y="2286000"/>
            <a:ext cx="35661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91990" y="2286000"/>
            <a:ext cx="35661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1AD5DB6-9B01-4AD6-AAC9-22889B63724F}" type="datetimeFigureOut">
              <a:rPr lang="en-AU" smtClean="0"/>
              <a:t>26/02/2019</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83CA7AAD-C0DF-4C3E-9FEC-DCC4A932026B}" type="slidenum">
              <a:rPr lang="en-AU" smtClean="0"/>
              <a:t>‹#›</a:t>
            </a:fld>
            <a:endParaRPr lang="en-AU"/>
          </a:p>
        </p:txBody>
      </p:sp>
    </p:spTree>
    <p:extLst>
      <p:ext uri="{BB962C8B-B14F-4D97-AF65-F5344CB8AC3E}">
        <p14:creationId xmlns:p14="http://schemas.microsoft.com/office/powerpoint/2010/main" val="3044545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768096" y="585216"/>
            <a:ext cx="7290054" cy="1499616"/>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768096" y="2179636"/>
            <a:ext cx="3566160" cy="822960"/>
          </a:xfrm>
        </p:spPr>
        <p:txBody>
          <a:bodyPr lIns="137160" rIns="137160" anchor="ctr">
            <a:normAutofit/>
          </a:bodyPr>
          <a:lstStyle>
            <a:lvl1pPr marL="0" indent="0">
              <a:spcBef>
                <a:spcPts val="0"/>
              </a:spcBef>
              <a:spcAft>
                <a:spcPts val="0"/>
              </a:spcAft>
              <a:buNone/>
              <a:defRPr sz="22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768096" y="2967788"/>
            <a:ext cx="3566160" cy="33415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91990" y="2179636"/>
            <a:ext cx="3566160" cy="822960"/>
          </a:xfrm>
        </p:spPr>
        <p:txBody>
          <a:bodyPr lIns="137160" rIns="137160" anchor="ctr">
            <a:normAutofit/>
          </a:bodyPr>
          <a:lstStyle>
            <a:lvl1pPr marL="0" indent="0">
              <a:spcBef>
                <a:spcPts val="0"/>
              </a:spcBef>
              <a:spcAft>
                <a:spcPts val="0"/>
              </a:spcAft>
              <a:buNone/>
              <a:defRPr lang="en-US" sz="22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smtClean="0"/>
              <a:t>Edit Master text styles</a:t>
            </a:r>
          </a:p>
        </p:txBody>
      </p:sp>
      <p:sp>
        <p:nvSpPr>
          <p:cNvPr id="6" name="Content Placeholder 5"/>
          <p:cNvSpPr>
            <a:spLocks noGrp="1"/>
          </p:cNvSpPr>
          <p:nvPr>
            <p:ph sz="quarter" idx="4"/>
          </p:nvPr>
        </p:nvSpPr>
        <p:spPr>
          <a:xfrm>
            <a:off x="4491990" y="2967788"/>
            <a:ext cx="3566160" cy="33415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1AD5DB6-9B01-4AD6-AAC9-22889B63724F}" type="datetimeFigureOut">
              <a:rPr lang="en-AU" smtClean="0"/>
              <a:t>26/02/2019</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83CA7AAD-C0DF-4C3E-9FEC-DCC4A932026B}" type="slidenum">
              <a:rPr lang="en-AU" smtClean="0"/>
              <a:t>‹#›</a:t>
            </a:fld>
            <a:endParaRPr lang="en-AU"/>
          </a:p>
        </p:txBody>
      </p:sp>
    </p:spTree>
    <p:extLst>
      <p:ext uri="{BB962C8B-B14F-4D97-AF65-F5344CB8AC3E}">
        <p14:creationId xmlns:p14="http://schemas.microsoft.com/office/powerpoint/2010/main" val="3519219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1AD5DB6-9B01-4AD6-AAC9-22889B63724F}" type="datetimeFigureOut">
              <a:rPr lang="en-AU" smtClean="0"/>
              <a:t>26/02/2019</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83CA7AAD-C0DF-4C3E-9FEC-DCC4A932026B}" type="slidenum">
              <a:rPr lang="en-AU" smtClean="0"/>
              <a:t>‹#›</a:t>
            </a:fld>
            <a:endParaRPr lang="en-AU"/>
          </a:p>
        </p:txBody>
      </p:sp>
    </p:spTree>
    <p:extLst>
      <p:ext uri="{BB962C8B-B14F-4D97-AF65-F5344CB8AC3E}">
        <p14:creationId xmlns:p14="http://schemas.microsoft.com/office/powerpoint/2010/main" val="23654193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1AD5DB6-9B01-4AD6-AAC9-22889B63724F}" type="datetimeFigureOut">
              <a:rPr lang="en-AU" smtClean="0"/>
              <a:t>26/02/2019</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83CA7AAD-C0DF-4C3E-9FEC-DCC4A932026B}" type="slidenum">
              <a:rPr lang="en-AU" smtClean="0"/>
              <a:t>‹#›</a:t>
            </a:fld>
            <a:endParaRPr lang="en-AU"/>
          </a:p>
        </p:txBody>
      </p:sp>
    </p:spTree>
    <p:extLst>
      <p:ext uri="{BB962C8B-B14F-4D97-AF65-F5344CB8AC3E}">
        <p14:creationId xmlns:p14="http://schemas.microsoft.com/office/powerpoint/2010/main" val="1953314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768096" y="471509"/>
            <a:ext cx="3291840" cy="1737360"/>
          </a:xfrm>
        </p:spPr>
        <p:txBody>
          <a:bodyPr>
            <a:noAutofit/>
          </a:bodyPr>
          <a:lstStyle>
            <a:lvl1pPr>
              <a:lnSpc>
                <a:spcPct val="80000"/>
              </a:lnSpc>
              <a:defRPr sz="3600"/>
            </a:lvl1pPr>
          </a:lstStyle>
          <a:p>
            <a:r>
              <a:rPr lang="en-US" smtClean="0"/>
              <a:t>Click to edit Master title style</a:t>
            </a:r>
            <a:endParaRPr lang="en-US" dirty="0"/>
          </a:p>
        </p:txBody>
      </p:sp>
      <p:sp>
        <p:nvSpPr>
          <p:cNvPr id="3" name="Content Placeholder 2"/>
          <p:cNvSpPr>
            <a:spLocks noGrp="1"/>
          </p:cNvSpPr>
          <p:nvPr>
            <p:ph idx="1"/>
          </p:nvPr>
        </p:nvSpPr>
        <p:spPr>
          <a:xfrm>
            <a:off x="4286250" y="822960"/>
            <a:ext cx="4258818" cy="5184648"/>
          </a:xfrm>
        </p:spPr>
        <p:txBody>
          <a:bodyPr>
            <a:normAutofit/>
          </a:bodyPr>
          <a:lstStyle>
            <a:lvl1pPr>
              <a:defRPr sz="2000"/>
            </a:lvl1pPr>
            <a:lvl2pPr>
              <a:defRPr sz="160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68096" y="2257506"/>
            <a:ext cx="329184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51AD5DB6-9B01-4AD6-AAC9-22889B63724F}" type="datetimeFigureOut">
              <a:rPr lang="en-AU" smtClean="0"/>
              <a:t>26/02/2019</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83CA7AAD-C0DF-4C3E-9FEC-DCC4A932026B}" type="slidenum">
              <a:rPr lang="en-AU" smtClean="0"/>
              <a:t>‹#›</a:t>
            </a:fld>
            <a:endParaRPr lang="en-AU"/>
          </a:p>
        </p:txBody>
      </p:sp>
    </p:spTree>
    <p:extLst>
      <p:ext uri="{BB962C8B-B14F-4D97-AF65-F5344CB8AC3E}">
        <p14:creationId xmlns:p14="http://schemas.microsoft.com/office/powerpoint/2010/main" val="6542309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42900" y="4960138"/>
            <a:ext cx="5829300" cy="1463040"/>
          </a:xfrm>
        </p:spPr>
        <p:txBody>
          <a:bodyPr anchor="ctr">
            <a:normAutofit/>
          </a:bodyPr>
          <a:lstStyle>
            <a:lvl1pPr algn="r">
              <a:defRPr sz="4400" spc="2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1"/>
            <a:ext cx="9141714" cy="4572000"/>
          </a:xfrm>
          <a:solidFill>
            <a:schemeClr val="accent1">
              <a:lumMod val="60000"/>
              <a:lumOff val="40000"/>
            </a:schemeClr>
          </a:solidFill>
        </p:spPr>
        <p:txBody>
          <a:bodyPr lIns="457200" tIns="365760"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US" dirty="0"/>
          </a:p>
        </p:txBody>
      </p:sp>
      <p:sp>
        <p:nvSpPr>
          <p:cNvPr id="4" name="Text Placeholder 3"/>
          <p:cNvSpPr>
            <a:spLocks noGrp="1"/>
          </p:cNvSpPr>
          <p:nvPr>
            <p:ph type="body" sz="half" idx="2"/>
          </p:nvPr>
        </p:nvSpPr>
        <p:spPr>
          <a:xfrm>
            <a:off x="6457950" y="4960138"/>
            <a:ext cx="2400300" cy="1463040"/>
          </a:xfrm>
        </p:spPr>
        <p:txBody>
          <a:bodyPr lIns="91440" rIns="91440" anchor="ctr">
            <a:normAutofit/>
          </a:bodyPr>
          <a:lstStyle>
            <a:lvl1pPr marL="0" indent="0">
              <a:lnSpc>
                <a:spcPct val="100000"/>
              </a:lnSpc>
              <a:spcBef>
                <a:spcPts val="0"/>
              </a:spcBef>
              <a:buNone/>
              <a:defRPr sz="1600">
                <a:solidFill>
                  <a:schemeClr val="tx1">
                    <a:lumMod val="95000"/>
                    <a:lumOff val="5000"/>
                  </a:schemeClr>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Edit Master text styles</a:t>
            </a:r>
          </a:p>
        </p:txBody>
      </p:sp>
      <p:sp>
        <p:nvSpPr>
          <p:cNvPr id="5" name="Date Placeholder 4"/>
          <p:cNvSpPr>
            <a:spLocks noGrp="1"/>
          </p:cNvSpPr>
          <p:nvPr>
            <p:ph type="dt" sz="half" idx="10"/>
          </p:nvPr>
        </p:nvSpPr>
        <p:spPr/>
        <p:txBody>
          <a:bodyPr/>
          <a:lstStyle/>
          <a:p>
            <a:fld id="{51AD5DB6-9B01-4AD6-AAC9-22889B63724F}" type="datetimeFigureOut">
              <a:rPr lang="en-AU" smtClean="0"/>
              <a:t>26/02/2019</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83CA7AAD-C0DF-4C3E-9FEC-DCC4A932026B}" type="slidenum">
              <a:rPr lang="en-AU" smtClean="0"/>
              <a:t>‹#›</a:t>
            </a:fld>
            <a:endParaRPr lang="en-AU"/>
          </a:p>
        </p:txBody>
      </p:sp>
      <p:cxnSp>
        <p:nvCxnSpPr>
          <p:cNvPr id="8" name="Straight Connector 7"/>
          <p:cNvCxnSpPr/>
          <p:nvPr/>
        </p:nvCxnSpPr>
        <p:spPr>
          <a:xfrm flipV="1">
            <a:off x="6290132"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84780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8096" y="585216"/>
            <a:ext cx="7290054" cy="1499616"/>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768096" y="2286000"/>
            <a:ext cx="7290055" cy="4023360"/>
          </a:xfrm>
          <a:prstGeom prst="rect">
            <a:avLst/>
          </a:prstGeom>
        </p:spPr>
        <p:txBody>
          <a:bodyPr vert="horz" lIns="45720" tIns="45720" rIns="4572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8097" y="6470704"/>
            <a:ext cx="161560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51AD5DB6-9B01-4AD6-AAC9-22889B63724F}" type="datetimeFigureOut">
              <a:rPr lang="en-AU" smtClean="0"/>
              <a:t>26/02/2019</a:t>
            </a:fld>
            <a:endParaRPr lang="en-AU"/>
          </a:p>
        </p:txBody>
      </p:sp>
      <p:sp>
        <p:nvSpPr>
          <p:cNvPr id="5" name="Footer Placeholder 4"/>
          <p:cNvSpPr>
            <a:spLocks noGrp="1"/>
          </p:cNvSpPr>
          <p:nvPr>
            <p:ph type="ftr" sz="quarter" idx="3"/>
          </p:nvPr>
        </p:nvSpPr>
        <p:spPr>
          <a:xfrm>
            <a:off x="3632200" y="6470704"/>
            <a:ext cx="4426094"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AU"/>
          </a:p>
        </p:txBody>
      </p:sp>
      <p:sp>
        <p:nvSpPr>
          <p:cNvPr id="6" name="Slide Number Placeholder 5"/>
          <p:cNvSpPr>
            <a:spLocks noGrp="1"/>
          </p:cNvSpPr>
          <p:nvPr>
            <p:ph type="sldNum" sz="quarter" idx="4"/>
          </p:nvPr>
        </p:nvSpPr>
        <p:spPr>
          <a:xfrm>
            <a:off x="8128000" y="6470704"/>
            <a:ext cx="730250"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83CA7AAD-C0DF-4C3E-9FEC-DCC4A932026B}" type="slidenum">
              <a:rPr lang="en-AU" smtClean="0"/>
              <a:t>‹#›</a:t>
            </a:fld>
            <a:endParaRPr lang="en-AU"/>
          </a:p>
        </p:txBody>
      </p:sp>
      <p:cxnSp>
        <p:nvCxnSpPr>
          <p:cNvPr id="7" name="Straight Connector 6"/>
          <p:cNvCxnSpPr/>
          <p:nvPr/>
        </p:nvCxnSpPr>
        <p:spPr>
          <a:xfrm flipV="1">
            <a:off x="5715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0534178"/>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80000"/>
        </a:lnSpc>
        <a:spcBef>
          <a:spcPct val="0"/>
        </a:spcBef>
        <a:buNone/>
        <a:defRPr sz="44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0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6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AU" dirty="0" smtClean="0"/>
              <a:t>Enzyme experiment</a:t>
            </a:r>
            <a:endParaRPr lang="en-AU" dirty="0"/>
          </a:p>
        </p:txBody>
      </p:sp>
      <p:sp>
        <p:nvSpPr>
          <p:cNvPr id="3" name="Subtitle 2"/>
          <p:cNvSpPr>
            <a:spLocks noGrp="1"/>
          </p:cNvSpPr>
          <p:nvPr>
            <p:ph type="subTitle" idx="1"/>
          </p:nvPr>
        </p:nvSpPr>
        <p:spPr/>
        <p:txBody>
          <a:bodyPr/>
          <a:lstStyle/>
          <a:p>
            <a:r>
              <a:rPr lang="en-AU" dirty="0" smtClean="0"/>
              <a:t>Year 11 Biology</a:t>
            </a:r>
          </a:p>
          <a:p>
            <a:r>
              <a:rPr lang="en-AU" dirty="0" smtClean="0"/>
              <a:t>Bremer SHS</a:t>
            </a:r>
            <a:endParaRPr lang="en-AU" dirty="0"/>
          </a:p>
        </p:txBody>
      </p:sp>
    </p:spTree>
    <p:extLst>
      <p:ext uri="{BB962C8B-B14F-4D97-AF65-F5344CB8AC3E}">
        <p14:creationId xmlns:p14="http://schemas.microsoft.com/office/powerpoint/2010/main" val="238836781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3905" name="Rectangle 1"/>
          <p:cNvSpPr>
            <a:spLocks noGrp="1" noChangeArrowheads="1"/>
          </p:cNvSpPr>
          <p:nvPr>
            <p:ph type="title"/>
          </p:nvPr>
        </p:nvSpPr>
        <p:spPr>
          <a:xfrm>
            <a:off x="713135" y="899384"/>
            <a:ext cx="4607719" cy="636240"/>
          </a:xfrm>
          <a:ln/>
        </p:spPr>
        <p:txBody>
          <a:bodyPr anchor="b"/>
          <a:lstStyle/>
          <a:p>
            <a:pPr>
              <a:tabLst>
                <a:tab pos="502277" algn="l"/>
              </a:tabLst>
            </a:pPr>
            <a:r>
              <a:rPr lang="en-US" altLang="en-US" dirty="0"/>
              <a:t>Enzymes</a:t>
            </a:r>
          </a:p>
        </p:txBody>
      </p:sp>
      <p:sp>
        <p:nvSpPr>
          <p:cNvPr id="123906" name="Rectangle 2"/>
          <p:cNvSpPr>
            <a:spLocks noGrp="1" noChangeArrowheads="1"/>
          </p:cNvSpPr>
          <p:nvPr>
            <p:ph idx="1"/>
          </p:nvPr>
        </p:nvSpPr>
        <p:spPr>
          <a:xfrm>
            <a:off x="713135" y="2221058"/>
            <a:ext cx="5272030" cy="3829562"/>
          </a:xfrm>
          <a:ln/>
        </p:spPr>
        <p:txBody>
          <a:bodyPr>
            <a:noAutofit/>
          </a:bodyPr>
          <a:lstStyle/>
          <a:p>
            <a:pPr marL="108000" indent="-108000">
              <a:lnSpc>
                <a:spcPts val="1688"/>
              </a:lnSpc>
              <a:spcBef>
                <a:spcPct val="0"/>
              </a:spcBef>
              <a:spcAft>
                <a:spcPts val="1800"/>
              </a:spcAft>
              <a:buSzPct val="130000"/>
              <a:buFont typeface="Arial" panose="020B0604020202020204" pitchFamily="34" charset="0"/>
              <a:buChar char="•"/>
              <a:tabLst>
                <a:tab pos="540785" algn="l"/>
                <a:tab pos="540785" algn="l"/>
                <a:tab pos="540785" algn="l"/>
                <a:tab pos="540785" algn="l"/>
                <a:tab pos="540785" algn="l"/>
              </a:tabLst>
            </a:pPr>
            <a:r>
              <a:rPr lang="en-US" altLang="en-US" sz="2400" dirty="0" smtClean="0">
                <a:solidFill>
                  <a:srgbClr val="2D00FA"/>
                </a:solidFill>
              </a:rPr>
              <a:t> </a:t>
            </a:r>
            <a:r>
              <a:rPr lang="en-US" altLang="en-US" sz="2400" dirty="0" smtClean="0"/>
              <a:t>Enzymes </a:t>
            </a:r>
            <a:r>
              <a:rPr lang="en-US" altLang="en-US" sz="2400" dirty="0"/>
              <a:t>are molecules that act as catalysts to speed up biological reactions.</a:t>
            </a:r>
          </a:p>
          <a:p>
            <a:pPr marL="108000" indent="-108000">
              <a:lnSpc>
                <a:spcPts val="1688"/>
              </a:lnSpc>
              <a:spcBef>
                <a:spcPct val="0"/>
              </a:spcBef>
              <a:spcAft>
                <a:spcPts val="1800"/>
              </a:spcAft>
              <a:buSzPct val="130000"/>
              <a:buFont typeface="Arial" panose="020B0604020202020204" pitchFamily="34" charset="0"/>
              <a:buChar char="•"/>
              <a:tabLst>
                <a:tab pos="540785" algn="l"/>
                <a:tab pos="540785" algn="l"/>
                <a:tab pos="540785" algn="l"/>
                <a:tab pos="540785" algn="l"/>
                <a:tab pos="540785" algn="l"/>
              </a:tabLst>
            </a:pPr>
            <a:r>
              <a:rPr lang="en-US" altLang="en-US" sz="2400" dirty="0" smtClean="0"/>
              <a:t> Enzymes </a:t>
            </a:r>
            <a:r>
              <a:rPr lang="en-US" altLang="en-US" sz="2400" dirty="0"/>
              <a:t>are not consumed during the biological reaction.</a:t>
            </a:r>
          </a:p>
          <a:p>
            <a:pPr marL="108000" indent="-108000">
              <a:lnSpc>
                <a:spcPts val="1688"/>
              </a:lnSpc>
              <a:spcBef>
                <a:spcPct val="0"/>
              </a:spcBef>
              <a:spcAft>
                <a:spcPts val="1800"/>
              </a:spcAft>
              <a:buSzPct val="130000"/>
              <a:buFont typeface="Arial" panose="020B0604020202020204" pitchFamily="34" charset="0"/>
              <a:buChar char="•"/>
              <a:tabLst>
                <a:tab pos="540785" algn="l"/>
                <a:tab pos="540785" algn="l"/>
                <a:tab pos="540785" algn="l"/>
                <a:tab pos="540785" algn="l"/>
                <a:tab pos="540785" algn="l"/>
              </a:tabLst>
            </a:pPr>
            <a:r>
              <a:rPr lang="en-US" altLang="en-US" sz="2400" dirty="0" smtClean="0"/>
              <a:t> The </a:t>
            </a:r>
            <a:r>
              <a:rPr lang="en-US" altLang="en-US" sz="2400" dirty="0"/>
              <a:t>compound on which an enzyme acts is the substrate.</a:t>
            </a:r>
          </a:p>
          <a:p>
            <a:pPr marL="108000" indent="-108000">
              <a:lnSpc>
                <a:spcPts val="1688"/>
              </a:lnSpc>
              <a:spcBef>
                <a:spcPct val="0"/>
              </a:spcBef>
              <a:spcAft>
                <a:spcPts val="1800"/>
              </a:spcAft>
              <a:buSzPct val="130000"/>
              <a:buFont typeface="Arial" panose="020B0604020202020204" pitchFamily="34" charset="0"/>
              <a:buChar char="•"/>
              <a:tabLst>
                <a:tab pos="540785" algn="l"/>
                <a:tab pos="540785" algn="l"/>
                <a:tab pos="540785" algn="l"/>
                <a:tab pos="540785" algn="l"/>
                <a:tab pos="540785" algn="l"/>
              </a:tabLst>
            </a:pPr>
            <a:r>
              <a:rPr lang="en-US" altLang="en-US" sz="2400" dirty="0" smtClean="0"/>
              <a:t> Enzymes </a:t>
            </a:r>
            <a:r>
              <a:rPr lang="en-US" altLang="en-US" sz="2400" dirty="0"/>
              <a:t>can break a single structure into smaller components or join two or more substrate molecules together.</a:t>
            </a:r>
          </a:p>
          <a:p>
            <a:pPr marL="108000" indent="-108000">
              <a:lnSpc>
                <a:spcPts val="1688"/>
              </a:lnSpc>
              <a:spcBef>
                <a:spcPct val="0"/>
              </a:spcBef>
              <a:spcAft>
                <a:spcPts val="1800"/>
              </a:spcAft>
              <a:buSzPct val="130000"/>
              <a:buFont typeface="Arial" panose="020B0604020202020204" pitchFamily="34" charset="0"/>
              <a:buChar char="•"/>
              <a:tabLst>
                <a:tab pos="540785" algn="l"/>
                <a:tab pos="540785" algn="l"/>
                <a:tab pos="540785" algn="l"/>
                <a:tab pos="540785" algn="l"/>
                <a:tab pos="540785" algn="l"/>
              </a:tabLst>
            </a:pPr>
            <a:r>
              <a:rPr lang="en-US" altLang="en-US" sz="2400" dirty="0" smtClean="0"/>
              <a:t> Most </a:t>
            </a:r>
            <a:r>
              <a:rPr lang="en-US" altLang="en-US" sz="2400" dirty="0"/>
              <a:t>enzymes are proteins.</a:t>
            </a:r>
          </a:p>
        </p:txBody>
      </p:sp>
      <p:pic>
        <p:nvPicPr>
          <p:cNvPr id="6" name="Picture 5"/>
          <p:cNvPicPr>
            <a:picLocks noChangeAspect="1"/>
          </p:cNvPicPr>
          <p:nvPr/>
        </p:nvPicPr>
        <p:blipFill>
          <a:blip r:embed="rId3"/>
          <a:stretch>
            <a:fillRect/>
          </a:stretch>
        </p:blipFill>
        <p:spPr>
          <a:xfrm>
            <a:off x="5985165" y="1736436"/>
            <a:ext cx="2781602" cy="4314184"/>
          </a:xfrm>
          <a:prstGeom prst="rect">
            <a:avLst/>
          </a:prstGeom>
        </p:spPr>
      </p:pic>
    </p:spTree>
    <p:extLst>
      <p:ext uri="{BB962C8B-B14F-4D97-AF65-F5344CB8AC3E}">
        <p14:creationId xmlns:p14="http://schemas.microsoft.com/office/powerpoint/2010/main" val="891822506"/>
      </p:ext>
    </p:extLst>
  </p:cSld>
  <p:clrMapOvr>
    <a:masterClrMapping/>
  </p:clrMapOvr>
  <p:transition spd="slow"/>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Background information</a:t>
            </a:r>
            <a:endParaRPr lang="en-AU" dirty="0"/>
          </a:p>
        </p:txBody>
      </p:sp>
      <p:sp>
        <p:nvSpPr>
          <p:cNvPr id="3" name="Content Placeholder 2"/>
          <p:cNvSpPr>
            <a:spLocks noGrp="1"/>
          </p:cNvSpPr>
          <p:nvPr>
            <p:ph idx="1"/>
          </p:nvPr>
        </p:nvSpPr>
        <p:spPr>
          <a:xfrm>
            <a:off x="768097" y="2084832"/>
            <a:ext cx="5521868" cy="4224528"/>
          </a:xfrm>
        </p:spPr>
        <p:txBody>
          <a:bodyPr/>
          <a:lstStyle/>
          <a:p>
            <a:pPr>
              <a:buFont typeface="Arial" panose="020B0604020202020204" pitchFamily="34" charset="0"/>
              <a:buChar char="•"/>
            </a:pPr>
            <a:r>
              <a:rPr lang="en-AU" i="1" dirty="0" smtClean="0"/>
              <a:t> Catalase </a:t>
            </a:r>
            <a:r>
              <a:rPr lang="en-AU" i="1" dirty="0"/>
              <a:t>is an enzyme found in most aerobic cells, even in single-celled eukaryotes like yeast</a:t>
            </a:r>
            <a:r>
              <a:rPr lang="en-AU" i="1" dirty="0" smtClean="0"/>
              <a:t>.</a:t>
            </a:r>
            <a:endParaRPr lang="en-AU" dirty="0"/>
          </a:p>
          <a:p>
            <a:pPr>
              <a:buFont typeface="Arial" panose="020B0604020202020204" pitchFamily="34" charset="0"/>
              <a:buChar char="•"/>
            </a:pPr>
            <a:r>
              <a:rPr lang="en-AU" i="1" dirty="0" smtClean="0"/>
              <a:t> This </a:t>
            </a:r>
            <a:r>
              <a:rPr lang="en-AU" i="1" dirty="0"/>
              <a:t>experiment will extract catalase from a yeast solution and test its catalytic </a:t>
            </a:r>
            <a:r>
              <a:rPr lang="en-AU" i="1" dirty="0" smtClean="0"/>
              <a:t>effectiveness on </a:t>
            </a:r>
            <a:r>
              <a:rPr lang="en-AU" i="1" dirty="0"/>
              <a:t>hydrogen peroxide (H</a:t>
            </a:r>
            <a:r>
              <a:rPr lang="en-AU" i="1" baseline="-25000" dirty="0"/>
              <a:t>2</a:t>
            </a:r>
            <a:r>
              <a:rPr lang="en-AU" i="1" dirty="0"/>
              <a:t>O</a:t>
            </a:r>
            <a:r>
              <a:rPr lang="en-AU" i="1" baseline="-25000" dirty="0"/>
              <a:t>2</a:t>
            </a:r>
            <a:r>
              <a:rPr lang="en-AU" i="1" dirty="0"/>
              <a:t>). </a:t>
            </a:r>
            <a:endParaRPr lang="en-AU" i="1" dirty="0" smtClean="0"/>
          </a:p>
          <a:p>
            <a:pPr>
              <a:buFont typeface="Arial" panose="020B0604020202020204" pitchFamily="34" charset="0"/>
              <a:buChar char="•"/>
            </a:pPr>
            <a:r>
              <a:rPr lang="en-AU" i="1" dirty="0" smtClean="0"/>
              <a:t> Catalase </a:t>
            </a:r>
            <a:r>
              <a:rPr lang="en-AU" i="1" dirty="0"/>
              <a:t>speeds up the breakdown of toxic peroxides (like H</a:t>
            </a:r>
            <a:r>
              <a:rPr lang="en-AU" i="1" baseline="-25000" dirty="0"/>
              <a:t>2</a:t>
            </a:r>
            <a:r>
              <a:rPr lang="en-AU" i="1" dirty="0"/>
              <a:t>O</a:t>
            </a:r>
            <a:r>
              <a:rPr lang="en-AU" i="1" baseline="-25000" dirty="0"/>
              <a:t>2</a:t>
            </a:r>
            <a:r>
              <a:rPr lang="en-AU" i="1" dirty="0"/>
              <a:t>) which may form during respiration (metabolic energy production).  </a:t>
            </a:r>
            <a:endParaRPr lang="en-AU" i="1" dirty="0" smtClean="0"/>
          </a:p>
          <a:p>
            <a:pPr>
              <a:buFont typeface="Arial" panose="020B0604020202020204" pitchFamily="34" charset="0"/>
              <a:buChar char="•"/>
            </a:pPr>
            <a:r>
              <a:rPr lang="en-AU" dirty="0" smtClean="0"/>
              <a:t> The </a:t>
            </a:r>
            <a:r>
              <a:rPr lang="en-AU" dirty="0"/>
              <a:t>primary action of catalase is the decomposition of hydrogen peroxide (H</a:t>
            </a:r>
            <a:r>
              <a:rPr lang="en-AU" baseline="-25000" dirty="0"/>
              <a:t>2</a:t>
            </a:r>
            <a:r>
              <a:rPr lang="en-AU" dirty="0"/>
              <a:t>O</a:t>
            </a:r>
            <a:r>
              <a:rPr lang="en-AU" baseline="-25000" dirty="0"/>
              <a:t>2</a:t>
            </a:r>
            <a:r>
              <a:rPr lang="en-AU" dirty="0"/>
              <a:t>) to form water and oxygen.</a:t>
            </a:r>
          </a:p>
          <a:p>
            <a:pPr algn="ctr"/>
            <a:r>
              <a:rPr lang="en-AU" b="1" dirty="0"/>
              <a:t>2 H</a:t>
            </a:r>
            <a:r>
              <a:rPr lang="en-AU" b="1" baseline="-25000" dirty="0"/>
              <a:t>2</a:t>
            </a:r>
            <a:r>
              <a:rPr lang="en-AU" b="1" dirty="0"/>
              <a:t>O</a:t>
            </a:r>
            <a:r>
              <a:rPr lang="en-AU" b="1" baseline="-25000" dirty="0"/>
              <a:t>2</a:t>
            </a:r>
            <a:r>
              <a:rPr lang="en-AU" b="1" dirty="0"/>
              <a:t> → 2 H</a:t>
            </a:r>
            <a:r>
              <a:rPr lang="en-AU" b="1" baseline="-25000" dirty="0"/>
              <a:t>2</a:t>
            </a:r>
            <a:r>
              <a:rPr lang="en-AU" b="1" dirty="0"/>
              <a:t>O + O</a:t>
            </a:r>
            <a:r>
              <a:rPr lang="en-AU" b="1" baseline="-25000" dirty="0"/>
              <a:t>2</a:t>
            </a:r>
            <a:r>
              <a:rPr lang="en-AU" b="1" dirty="0"/>
              <a:t> (gas)</a:t>
            </a:r>
          </a:p>
          <a:p>
            <a:endParaRPr lang="en-AU" dirty="0"/>
          </a:p>
        </p:txBody>
      </p:sp>
      <p:pic>
        <p:nvPicPr>
          <p:cNvPr id="4" name="Picture 3" descr="Catalase Structure.png"/>
          <p:cNvPicPr/>
          <p:nvPr/>
        </p:nvPicPr>
        <p:blipFill>
          <a:blip r:embed="rId2">
            <a:extLst>
              <a:ext uri="{28A0092B-C50C-407E-A947-70E740481C1C}">
                <a14:useLocalDpi xmlns:a14="http://schemas.microsoft.com/office/drawing/2010/main" val="0"/>
              </a:ext>
            </a:extLst>
          </a:blip>
          <a:srcRect/>
          <a:stretch>
            <a:fillRect/>
          </a:stretch>
        </p:blipFill>
        <p:spPr bwMode="auto">
          <a:xfrm>
            <a:off x="6589828" y="2603101"/>
            <a:ext cx="2092355" cy="2015081"/>
          </a:xfrm>
          <a:prstGeom prst="rect">
            <a:avLst/>
          </a:prstGeom>
          <a:noFill/>
          <a:ln>
            <a:noFill/>
          </a:ln>
        </p:spPr>
      </p:pic>
      <p:sp>
        <p:nvSpPr>
          <p:cNvPr id="5" name="TextBox 4"/>
          <p:cNvSpPr txBox="1"/>
          <p:nvPr/>
        </p:nvSpPr>
        <p:spPr>
          <a:xfrm>
            <a:off x="7241309" y="4535053"/>
            <a:ext cx="1080655" cy="378691"/>
          </a:xfrm>
          <a:prstGeom prst="rect">
            <a:avLst/>
          </a:prstGeom>
          <a:noFill/>
        </p:spPr>
        <p:txBody>
          <a:bodyPr wrap="square" rtlCol="0">
            <a:spAutoFit/>
          </a:bodyPr>
          <a:lstStyle/>
          <a:p>
            <a:r>
              <a:rPr lang="en-AU" dirty="0"/>
              <a:t>c</a:t>
            </a:r>
            <a:r>
              <a:rPr lang="en-AU" dirty="0" smtClean="0"/>
              <a:t>atalase </a:t>
            </a:r>
            <a:endParaRPr lang="en-AU" dirty="0"/>
          </a:p>
        </p:txBody>
      </p:sp>
    </p:spTree>
    <p:extLst>
      <p:ext uri="{BB962C8B-B14F-4D97-AF65-F5344CB8AC3E}">
        <p14:creationId xmlns:p14="http://schemas.microsoft.com/office/powerpoint/2010/main" val="323458712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Experiment set up</a:t>
            </a:r>
            <a:endParaRPr lang="en-AU" dirty="0"/>
          </a:p>
        </p:txBody>
      </p:sp>
      <p:sp>
        <p:nvSpPr>
          <p:cNvPr id="3" name="Content Placeholder 2"/>
          <p:cNvSpPr>
            <a:spLocks noGrp="1"/>
          </p:cNvSpPr>
          <p:nvPr>
            <p:ph idx="1"/>
          </p:nvPr>
        </p:nvSpPr>
        <p:spPr>
          <a:xfrm>
            <a:off x="9454314" y="2381423"/>
            <a:ext cx="4656321" cy="4572924"/>
          </a:xfrm>
        </p:spPr>
        <p:txBody>
          <a:bodyPr/>
          <a:lstStyle/>
          <a:p>
            <a:endParaRPr lang="en-AU" dirty="0"/>
          </a:p>
        </p:txBody>
      </p:sp>
      <p:grpSp>
        <p:nvGrpSpPr>
          <p:cNvPr id="5" name="Group 4"/>
          <p:cNvGrpSpPr/>
          <p:nvPr/>
        </p:nvGrpSpPr>
        <p:grpSpPr>
          <a:xfrm>
            <a:off x="442101" y="2381423"/>
            <a:ext cx="8332445" cy="3195596"/>
            <a:chOff x="0" y="0"/>
            <a:chExt cx="5924550" cy="2324100"/>
          </a:xfrm>
        </p:grpSpPr>
        <p:pic>
          <p:nvPicPr>
            <p:cNvPr id="6" name="Picture 5" descr="fly vial reaction chambe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19150" y="0"/>
              <a:ext cx="2790825" cy="2324100"/>
            </a:xfrm>
            <a:prstGeom prst="rect">
              <a:avLst/>
            </a:prstGeom>
            <a:noFill/>
            <a:ln>
              <a:noFill/>
            </a:ln>
          </p:spPr>
        </p:pic>
        <p:cxnSp>
          <p:nvCxnSpPr>
            <p:cNvPr id="7" name="Straight Arrow Connector 6"/>
            <p:cNvCxnSpPr/>
            <p:nvPr/>
          </p:nvCxnSpPr>
          <p:spPr>
            <a:xfrm>
              <a:off x="476250" y="342900"/>
              <a:ext cx="619125" cy="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476250" y="1000125"/>
              <a:ext cx="419100" cy="1"/>
            </a:xfrm>
            <a:prstGeom prst="straightConnector1">
              <a:avLst/>
            </a:prstGeom>
            <a:noFill/>
            <a:ln w="9525" cap="flat" cmpd="sng" algn="ctr">
              <a:solidFill>
                <a:srgbClr val="4F81BD">
                  <a:shade val="95000"/>
                  <a:satMod val="105000"/>
                </a:srgbClr>
              </a:solidFill>
              <a:prstDash val="solid"/>
              <a:tailEnd type="arrow"/>
            </a:ln>
            <a:effectLst/>
          </p:spPr>
        </p:cxnSp>
        <p:cxnSp>
          <p:nvCxnSpPr>
            <p:cNvPr id="9" name="Straight Arrow Connector 8"/>
            <p:cNvCxnSpPr/>
            <p:nvPr/>
          </p:nvCxnSpPr>
          <p:spPr>
            <a:xfrm flipH="1">
              <a:off x="1866900" y="819150"/>
              <a:ext cx="42862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H="1">
              <a:off x="3714750" y="1609725"/>
              <a:ext cx="42862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a:off x="2981325" y="2114550"/>
              <a:ext cx="42862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Text Box 12"/>
            <p:cNvSpPr txBox="1"/>
            <p:nvPr/>
          </p:nvSpPr>
          <p:spPr>
            <a:xfrm>
              <a:off x="28575" y="200025"/>
              <a:ext cx="600075" cy="295275"/>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spcAft>
                  <a:spcPts val="1000"/>
                </a:spcAft>
              </a:pPr>
              <a:r>
                <a:rPr lang="en-AU" sz="1100">
                  <a:effectLst/>
                  <a:ea typeface="SimSun" panose="02010600030101010101" pitchFamily="2" charset="-122"/>
                  <a:cs typeface="Times New Roman" panose="02020603050405020304" pitchFamily="18" charset="0"/>
                </a:rPr>
                <a:t>stand</a:t>
              </a:r>
            </a:p>
          </p:txBody>
        </p:sp>
        <p:sp>
          <p:nvSpPr>
            <p:cNvPr id="13" name="Text Box 13"/>
            <p:cNvSpPr txBox="1"/>
            <p:nvPr/>
          </p:nvSpPr>
          <p:spPr>
            <a:xfrm>
              <a:off x="0" y="857250"/>
              <a:ext cx="600075" cy="295275"/>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spcAft>
                  <a:spcPts val="1000"/>
                </a:spcAft>
              </a:pPr>
              <a:r>
                <a:rPr lang="en-AU" sz="1100">
                  <a:effectLst/>
                  <a:ea typeface="SimSun" panose="02010600030101010101" pitchFamily="2" charset="-122"/>
                  <a:cs typeface="Times New Roman" panose="02020603050405020304" pitchFamily="18" charset="0"/>
                </a:rPr>
                <a:t>clamp</a:t>
              </a:r>
            </a:p>
          </p:txBody>
        </p:sp>
        <p:sp>
          <p:nvSpPr>
            <p:cNvPr id="14" name="Text Box 14"/>
            <p:cNvSpPr txBox="1"/>
            <p:nvPr/>
          </p:nvSpPr>
          <p:spPr>
            <a:xfrm>
              <a:off x="2238375" y="685800"/>
              <a:ext cx="2019300" cy="295275"/>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spcAft>
                  <a:spcPts val="1000"/>
                </a:spcAft>
              </a:pPr>
              <a:r>
                <a:rPr lang="en-AU" sz="1100">
                  <a:effectLst/>
                  <a:ea typeface="SimSun" panose="02010600030101010101" pitchFamily="2" charset="-122"/>
                  <a:cs typeface="Times New Roman" panose="02020603050405020304" pitchFamily="18" charset="0"/>
                </a:rPr>
                <a:t>graduated measuring cylinder</a:t>
              </a:r>
            </a:p>
          </p:txBody>
        </p:sp>
        <p:sp>
          <p:nvSpPr>
            <p:cNvPr id="15" name="Text Box 15"/>
            <p:cNvSpPr txBox="1"/>
            <p:nvPr/>
          </p:nvSpPr>
          <p:spPr>
            <a:xfrm>
              <a:off x="4076700" y="1466850"/>
              <a:ext cx="1371600" cy="295275"/>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spcAft>
                  <a:spcPts val="1000"/>
                </a:spcAft>
              </a:pPr>
              <a:r>
                <a:rPr lang="en-AU" sz="1100">
                  <a:effectLst/>
                  <a:ea typeface="SimSun" panose="02010600030101010101" pitchFamily="2" charset="-122"/>
                  <a:cs typeface="Times New Roman" panose="02020603050405020304" pitchFamily="18" charset="0"/>
                </a:rPr>
                <a:t>water bath</a:t>
              </a:r>
            </a:p>
          </p:txBody>
        </p:sp>
        <p:sp>
          <p:nvSpPr>
            <p:cNvPr id="16" name="Text Box 16"/>
            <p:cNvSpPr txBox="1"/>
            <p:nvPr/>
          </p:nvSpPr>
          <p:spPr>
            <a:xfrm>
              <a:off x="3333750" y="1981200"/>
              <a:ext cx="2590800" cy="295275"/>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spcAft>
                  <a:spcPts val="1000"/>
                </a:spcAft>
              </a:pPr>
              <a:r>
                <a:rPr lang="en-AU" sz="1100">
                  <a:effectLst/>
                  <a:ea typeface="SimSun" panose="02010600030101010101" pitchFamily="2" charset="-122"/>
                  <a:cs typeface="Times New Roman" panose="02020603050405020304" pitchFamily="18" charset="0"/>
                </a:rPr>
                <a:t>reaction chamber, with stopper and tube</a:t>
              </a:r>
            </a:p>
          </p:txBody>
        </p:sp>
      </p:grpSp>
    </p:spTree>
    <p:extLst>
      <p:ext uri="{BB962C8B-B14F-4D97-AF65-F5344CB8AC3E}">
        <p14:creationId xmlns:p14="http://schemas.microsoft.com/office/powerpoint/2010/main" val="335272917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PART A</a:t>
            </a:r>
            <a:endParaRPr lang="en-AU" dirty="0"/>
          </a:p>
        </p:txBody>
      </p:sp>
      <p:sp>
        <p:nvSpPr>
          <p:cNvPr id="3" name="Content Placeholder 2"/>
          <p:cNvSpPr>
            <a:spLocks noGrp="1"/>
          </p:cNvSpPr>
          <p:nvPr>
            <p:ph idx="1"/>
          </p:nvPr>
        </p:nvSpPr>
        <p:spPr>
          <a:xfrm>
            <a:off x="3908460" y="1187848"/>
            <a:ext cx="4856849" cy="4023360"/>
          </a:xfrm>
        </p:spPr>
        <p:txBody>
          <a:bodyPr>
            <a:noAutofit/>
          </a:bodyPr>
          <a:lstStyle/>
          <a:p>
            <a:pPr marL="457200" lvl="0" indent="-457200">
              <a:buFont typeface="+mj-lt"/>
              <a:buAutoNum type="arabicPeriod"/>
            </a:pPr>
            <a:r>
              <a:rPr lang="en-AU" dirty="0" smtClean="0"/>
              <a:t>Make the water bath 30 degrees.</a:t>
            </a:r>
          </a:p>
          <a:p>
            <a:pPr marL="457200" lvl="0" indent="-457200">
              <a:buFont typeface="+mj-lt"/>
              <a:buAutoNum type="arabicPeriod"/>
            </a:pPr>
            <a:r>
              <a:rPr lang="en-AU" dirty="0" smtClean="0"/>
              <a:t>Measure and pour 10mL of hydrogen peroxide (H</a:t>
            </a:r>
            <a:r>
              <a:rPr lang="en-AU" baseline="-25000" dirty="0" smtClean="0"/>
              <a:t>2</a:t>
            </a:r>
            <a:r>
              <a:rPr lang="en-AU" dirty="0" smtClean="0"/>
              <a:t>O</a:t>
            </a:r>
            <a:r>
              <a:rPr lang="en-AU" baseline="-25000" dirty="0" smtClean="0"/>
              <a:t>2</a:t>
            </a:r>
            <a:r>
              <a:rPr lang="en-AU" dirty="0" smtClean="0"/>
              <a:t>) into the unstoppered reaction chamber.</a:t>
            </a:r>
          </a:p>
          <a:p>
            <a:pPr marL="457200" indent="-457200">
              <a:buFont typeface="+mj-lt"/>
              <a:buAutoNum type="arabicPeriod"/>
            </a:pPr>
            <a:r>
              <a:rPr lang="en-AU" dirty="0" smtClean="0"/>
              <a:t>Pipette </a:t>
            </a:r>
            <a:r>
              <a:rPr lang="en-AU" b="1" dirty="0" smtClean="0"/>
              <a:t>1mL of stock catalase solution </a:t>
            </a:r>
            <a:r>
              <a:rPr lang="en-AU" dirty="0" smtClean="0"/>
              <a:t>(yeast solution) and </a:t>
            </a:r>
            <a:r>
              <a:rPr lang="en-AU" b="1" i="1" dirty="0" smtClean="0"/>
              <a:t>IMMEDIATELY </a:t>
            </a:r>
            <a:r>
              <a:rPr lang="en-AU" dirty="0" smtClean="0"/>
              <a:t>stopper the reaction chamber tightly, submerge it in the water bath and place the plastic tubing into the bottom of the measuring cylinder, so all the bubbles formed in the reaction chamber are captured in the inverted cylinder.</a:t>
            </a:r>
          </a:p>
          <a:p>
            <a:pPr marL="457200" indent="-457200">
              <a:buFont typeface="+mj-lt"/>
              <a:buAutoNum type="arabicPeriod"/>
            </a:pPr>
            <a:r>
              <a:rPr lang="en-AU" dirty="0" smtClean="0"/>
              <a:t>Measure the gas levels in the graduated cylinder at </a:t>
            </a:r>
            <a:r>
              <a:rPr lang="en-AU" b="1" dirty="0" smtClean="0"/>
              <a:t>30-second intervals </a:t>
            </a:r>
            <a:r>
              <a:rPr lang="en-AU" dirty="0" smtClean="0"/>
              <a:t>for 5 minutes.</a:t>
            </a:r>
          </a:p>
          <a:p>
            <a:pPr marL="457200" indent="-457200">
              <a:buFont typeface="+mj-lt"/>
              <a:buAutoNum type="arabicPeriod"/>
            </a:pPr>
            <a:r>
              <a:rPr lang="en-AU" dirty="0" smtClean="0"/>
              <a:t>Record the gas levels (mL) in a data table.</a:t>
            </a:r>
            <a:endParaRPr lang="en-AU" dirty="0"/>
          </a:p>
        </p:txBody>
      </p:sp>
      <p:pic>
        <p:nvPicPr>
          <p:cNvPr id="5" name="Picture 4" descr="fly vial reaction chambe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98764" y="2364509"/>
            <a:ext cx="3253829" cy="2649092"/>
          </a:xfrm>
          <a:prstGeom prst="rect">
            <a:avLst/>
          </a:prstGeom>
          <a:noFill/>
          <a:ln>
            <a:noFill/>
          </a:ln>
        </p:spPr>
      </p:pic>
    </p:spTree>
    <p:extLst>
      <p:ext uri="{BB962C8B-B14F-4D97-AF65-F5344CB8AC3E}">
        <p14:creationId xmlns:p14="http://schemas.microsoft.com/office/powerpoint/2010/main" val="333182658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PART b</a:t>
            </a:r>
            <a:endParaRPr lang="en-AU" dirty="0"/>
          </a:p>
        </p:txBody>
      </p:sp>
      <p:pic>
        <p:nvPicPr>
          <p:cNvPr id="5" name="Picture 4" descr="fly vial reaction chambe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44946" y="2084832"/>
            <a:ext cx="3253829" cy="2649092"/>
          </a:xfrm>
          <a:prstGeom prst="rect">
            <a:avLst/>
          </a:prstGeom>
          <a:noFill/>
          <a:ln>
            <a:noFill/>
          </a:ln>
        </p:spPr>
      </p:pic>
      <p:graphicFrame>
        <p:nvGraphicFramePr>
          <p:cNvPr id="6" name="Content Placeholder 5"/>
          <p:cNvGraphicFramePr>
            <a:graphicFrameLocks noGrp="1"/>
          </p:cNvGraphicFramePr>
          <p:nvPr>
            <p:ph idx="1"/>
            <p:extLst>
              <p:ext uri="{D42A27DB-BD31-4B8C-83A1-F6EECF244321}">
                <p14:modId xmlns:p14="http://schemas.microsoft.com/office/powerpoint/2010/main" val="3805661275"/>
              </p:ext>
            </p:extLst>
          </p:nvPr>
        </p:nvGraphicFramePr>
        <p:xfrm>
          <a:off x="4148570" y="2705846"/>
          <a:ext cx="4551363" cy="3680460"/>
        </p:xfrm>
        <a:graphic>
          <a:graphicData uri="http://schemas.openxmlformats.org/drawingml/2006/table">
            <a:tbl>
              <a:tblPr firstRow="1" firstCol="1" bandRow="1">
                <a:tableStyleId>{5C22544A-7EE6-4342-B048-85BDC9FD1C3A}</a:tableStyleId>
              </a:tblPr>
              <a:tblGrid>
                <a:gridCol w="569032">
                  <a:extLst>
                    <a:ext uri="{9D8B030D-6E8A-4147-A177-3AD203B41FA5}">
                      <a16:colId xmlns:a16="http://schemas.microsoft.com/office/drawing/2014/main" val="1216086822"/>
                    </a:ext>
                  </a:extLst>
                </a:gridCol>
                <a:gridCol w="3982331">
                  <a:extLst>
                    <a:ext uri="{9D8B030D-6E8A-4147-A177-3AD203B41FA5}">
                      <a16:colId xmlns:a16="http://schemas.microsoft.com/office/drawing/2014/main" val="288721090"/>
                    </a:ext>
                  </a:extLst>
                </a:gridCol>
              </a:tblGrid>
              <a:tr h="443096">
                <a:tc>
                  <a:txBody>
                    <a:bodyPr/>
                    <a:lstStyle/>
                    <a:p>
                      <a:pPr algn="ctr">
                        <a:lnSpc>
                          <a:spcPct val="115000"/>
                        </a:lnSpc>
                        <a:spcAft>
                          <a:spcPts val="0"/>
                        </a:spcAft>
                      </a:pPr>
                      <a:r>
                        <a:rPr lang="en-AU" sz="1400" b="0">
                          <a:solidFill>
                            <a:schemeClr val="tx1"/>
                          </a:solidFill>
                          <a:effectLst/>
                        </a:rPr>
                        <a:t>5°C</a:t>
                      </a:r>
                      <a:endParaRPr lang="en-AU" sz="1400" b="0">
                        <a:solidFill>
                          <a:schemeClr val="tx1"/>
                        </a:solidFill>
                        <a:effectLst/>
                        <a:latin typeface="Calibri" panose="020F0502020204030204" pitchFamily="34" charset="0"/>
                        <a:ea typeface="SimSun" panose="02010600030101010101" pitchFamily="2" charset="-122"/>
                        <a:cs typeface="Times New Roman" panose="02020603050405020304" pitchFamily="18" charset="0"/>
                      </a:endParaRPr>
                    </a:p>
                  </a:txBody>
                  <a:tcPr marL="48163" marR="4816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15000"/>
                        </a:lnSpc>
                        <a:spcAft>
                          <a:spcPts val="0"/>
                        </a:spcAft>
                      </a:pPr>
                      <a:r>
                        <a:rPr lang="en-AU" sz="1400" b="0" dirty="0">
                          <a:solidFill>
                            <a:schemeClr val="tx1"/>
                          </a:solidFill>
                          <a:effectLst/>
                        </a:rPr>
                        <a:t>Add ice to the water bath so that it is chilled to  5°C for 5 minutes before running the experiment.  Keep adding ice (if necessary) to keep the temperature at 5°C or colder.</a:t>
                      </a:r>
                    </a:p>
                    <a:p>
                      <a:pPr>
                        <a:lnSpc>
                          <a:spcPct val="115000"/>
                        </a:lnSpc>
                        <a:spcAft>
                          <a:spcPts val="0"/>
                        </a:spcAft>
                      </a:pPr>
                      <a:r>
                        <a:rPr lang="en-AU" sz="1400" b="0" dirty="0">
                          <a:solidFill>
                            <a:schemeClr val="tx1"/>
                          </a:solidFill>
                          <a:effectLst/>
                        </a:rPr>
                        <a:t> </a:t>
                      </a:r>
                      <a:endParaRPr lang="en-AU" sz="1400" b="0" dirty="0">
                        <a:solidFill>
                          <a:schemeClr val="tx1"/>
                        </a:solidFill>
                        <a:effectLst/>
                        <a:latin typeface="Calibri" panose="020F0502020204030204" pitchFamily="34" charset="0"/>
                        <a:ea typeface="SimSun" panose="02010600030101010101" pitchFamily="2" charset="-122"/>
                        <a:cs typeface="Times New Roman" panose="02020603050405020304" pitchFamily="18" charset="0"/>
                      </a:endParaRPr>
                    </a:p>
                  </a:txBody>
                  <a:tcPr marL="48163" marR="4816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95301902"/>
                  </a:ext>
                </a:extLst>
              </a:tr>
              <a:tr h="590794">
                <a:tc>
                  <a:txBody>
                    <a:bodyPr/>
                    <a:lstStyle/>
                    <a:p>
                      <a:pPr algn="ctr">
                        <a:lnSpc>
                          <a:spcPct val="115000"/>
                        </a:lnSpc>
                        <a:spcAft>
                          <a:spcPts val="0"/>
                        </a:spcAft>
                      </a:pPr>
                      <a:r>
                        <a:rPr lang="en-AU" sz="1400" b="0">
                          <a:solidFill>
                            <a:schemeClr val="tx1"/>
                          </a:solidFill>
                          <a:effectLst/>
                        </a:rPr>
                        <a:t>37°C</a:t>
                      </a:r>
                      <a:endParaRPr lang="en-AU" sz="1400" b="0">
                        <a:solidFill>
                          <a:schemeClr val="tx1"/>
                        </a:solidFill>
                        <a:effectLst/>
                        <a:latin typeface="Calibri" panose="020F0502020204030204" pitchFamily="34" charset="0"/>
                        <a:ea typeface="SimSun" panose="02010600030101010101" pitchFamily="2" charset="-122"/>
                        <a:cs typeface="Times New Roman" panose="02020603050405020304" pitchFamily="18" charset="0"/>
                      </a:endParaRPr>
                    </a:p>
                  </a:txBody>
                  <a:tcPr marL="48163" marR="4816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15000"/>
                        </a:lnSpc>
                        <a:spcAft>
                          <a:spcPts val="0"/>
                        </a:spcAft>
                      </a:pPr>
                      <a:r>
                        <a:rPr lang="en-AU" sz="1400" b="0" dirty="0">
                          <a:solidFill>
                            <a:schemeClr val="tx1"/>
                          </a:solidFill>
                          <a:effectLst/>
                        </a:rPr>
                        <a:t>Add hot water to the water bath so that it is heated to at least 37°C for 5 minutes before running the experiment. Keep adding hot water (if necessary) to keep the temperature at 37°C.</a:t>
                      </a:r>
                    </a:p>
                    <a:p>
                      <a:pPr>
                        <a:lnSpc>
                          <a:spcPct val="115000"/>
                        </a:lnSpc>
                        <a:spcAft>
                          <a:spcPts val="0"/>
                        </a:spcAft>
                      </a:pPr>
                      <a:r>
                        <a:rPr lang="en-AU" sz="1400" b="0" dirty="0">
                          <a:solidFill>
                            <a:schemeClr val="tx1"/>
                          </a:solidFill>
                          <a:effectLst/>
                        </a:rPr>
                        <a:t> </a:t>
                      </a:r>
                      <a:endParaRPr lang="en-AU" sz="1400" b="0" dirty="0">
                        <a:solidFill>
                          <a:schemeClr val="tx1"/>
                        </a:solidFill>
                        <a:effectLst/>
                        <a:latin typeface="Calibri" panose="020F0502020204030204" pitchFamily="34" charset="0"/>
                        <a:ea typeface="SimSun" panose="02010600030101010101" pitchFamily="2" charset="-122"/>
                        <a:cs typeface="Times New Roman" panose="02020603050405020304" pitchFamily="18" charset="0"/>
                      </a:endParaRPr>
                    </a:p>
                  </a:txBody>
                  <a:tcPr marL="48163" marR="4816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562719250"/>
                  </a:ext>
                </a:extLst>
              </a:tr>
              <a:tr h="590794">
                <a:tc>
                  <a:txBody>
                    <a:bodyPr/>
                    <a:lstStyle/>
                    <a:p>
                      <a:pPr algn="ctr">
                        <a:lnSpc>
                          <a:spcPct val="115000"/>
                        </a:lnSpc>
                        <a:spcAft>
                          <a:spcPts val="0"/>
                        </a:spcAft>
                      </a:pPr>
                      <a:r>
                        <a:rPr lang="en-AU" sz="1400" b="0" dirty="0" smtClean="0">
                          <a:solidFill>
                            <a:schemeClr val="tx1"/>
                          </a:solidFill>
                          <a:effectLst/>
                        </a:rPr>
                        <a:t>100°C</a:t>
                      </a:r>
                      <a:endParaRPr lang="en-AU" sz="1400" b="0" dirty="0">
                        <a:solidFill>
                          <a:schemeClr val="tx1"/>
                        </a:solidFill>
                        <a:effectLst/>
                      </a:endParaRPr>
                    </a:p>
                  </a:txBody>
                  <a:tcPr marL="48163" marR="4816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15000"/>
                        </a:lnSpc>
                        <a:spcAft>
                          <a:spcPts val="0"/>
                        </a:spcAft>
                      </a:pPr>
                      <a:r>
                        <a:rPr lang="en-AU" sz="1400" b="0" dirty="0">
                          <a:solidFill>
                            <a:schemeClr val="tx1"/>
                          </a:solidFill>
                          <a:effectLst/>
                        </a:rPr>
                        <a:t>Don’t use a water bath of boiling water as that is dangerous.</a:t>
                      </a:r>
                    </a:p>
                    <a:p>
                      <a:pPr>
                        <a:lnSpc>
                          <a:spcPct val="115000"/>
                        </a:lnSpc>
                        <a:spcAft>
                          <a:spcPts val="0"/>
                        </a:spcAft>
                      </a:pPr>
                      <a:r>
                        <a:rPr lang="en-AU" sz="1400" b="0" dirty="0">
                          <a:solidFill>
                            <a:schemeClr val="tx1"/>
                          </a:solidFill>
                          <a:effectLst/>
                        </a:rPr>
                        <a:t>Instead, use a solution of pre-boiled catalase.</a:t>
                      </a:r>
                    </a:p>
                    <a:p>
                      <a:pPr>
                        <a:lnSpc>
                          <a:spcPct val="115000"/>
                        </a:lnSpc>
                        <a:spcAft>
                          <a:spcPts val="0"/>
                        </a:spcAft>
                      </a:pPr>
                      <a:r>
                        <a:rPr lang="en-AU" sz="1400" b="0" dirty="0">
                          <a:solidFill>
                            <a:schemeClr val="tx1"/>
                          </a:solidFill>
                          <a:effectLst/>
                        </a:rPr>
                        <a:t>Run the experiment in room temperature water.</a:t>
                      </a:r>
                    </a:p>
                    <a:p>
                      <a:pPr>
                        <a:lnSpc>
                          <a:spcPct val="115000"/>
                        </a:lnSpc>
                        <a:spcAft>
                          <a:spcPts val="0"/>
                        </a:spcAft>
                      </a:pPr>
                      <a:r>
                        <a:rPr lang="en-AU" sz="1400" b="0" dirty="0">
                          <a:solidFill>
                            <a:schemeClr val="tx1"/>
                          </a:solidFill>
                          <a:effectLst/>
                        </a:rPr>
                        <a:t> </a:t>
                      </a:r>
                      <a:endParaRPr lang="en-AU" sz="1400" b="0" dirty="0">
                        <a:solidFill>
                          <a:schemeClr val="tx1"/>
                        </a:solidFill>
                        <a:effectLst/>
                        <a:latin typeface="Calibri" panose="020F0502020204030204" pitchFamily="34" charset="0"/>
                        <a:ea typeface="SimSun" panose="02010600030101010101" pitchFamily="2" charset="-122"/>
                        <a:cs typeface="Times New Roman" panose="02020603050405020304" pitchFamily="18" charset="0"/>
                      </a:endParaRPr>
                    </a:p>
                  </a:txBody>
                  <a:tcPr marL="48163" marR="48163"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250173850"/>
                  </a:ext>
                </a:extLst>
              </a:tr>
            </a:tbl>
          </a:graphicData>
        </a:graphic>
      </p:graphicFrame>
      <p:sp>
        <p:nvSpPr>
          <p:cNvPr id="7" name="Rectangle 1"/>
          <p:cNvSpPr>
            <a:spLocks noChangeArrowheads="1"/>
          </p:cNvSpPr>
          <p:nvPr/>
        </p:nvSpPr>
        <p:spPr bwMode="auto">
          <a:xfrm>
            <a:off x="418017" y="5141973"/>
            <a:ext cx="3380758"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defTabSz="914400" eaLnBrk="0" fontAlgn="base" hangingPunct="0">
              <a:spcBef>
                <a:spcPct val="0"/>
              </a:spcBef>
              <a:spcAft>
                <a:spcPct val="0"/>
              </a:spcAft>
            </a:pPr>
            <a:r>
              <a:rPr kumimoji="0" lang="en-AU" altLang="zh-CN" b="0" i="0" u="none" strike="noStrike" cap="none" normalizeH="0" baseline="0" dirty="0" smtClean="0">
                <a:ln>
                  <a:noFill/>
                </a:ln>
                <a:solidFill>
                  <a:schemeClr val="tx1"/>
                </a:solidFill>
                <a:effectLst/>
                <a:latin typeface="Calibri" panose="020F0502020204030204" pitchFamily="34" charset="0"/>
                <a:ea typeface="SimSun" panose="02010600030101010101" pitchFamily="2" charset="-122"/>
                <a:cs typeface="Arial" panose="020B0604020202020204" pitchFamily="34" charset="0"/>
              </a:rPr>
              <a:t>Repeat the experiment from Part A using 3 different temperatures: </a:t>
            </a:r>
            <a:r>
              <a:rPr kumimoji="0" lang="en-AU" altLang="zh-CN" b="0" i="0" u="none" strike="noStrike" cap="none" normalizeH="0" dirty="0" smtClean="0">
                <a:ln>
                  <a:noFill/>
                </a:ln>
                <a:solidFill>
                  <a:schemeClr val="tx1"/>
                </a:solidFill>
                <a:effectLst/>
                <a:latin typeface="Calibri" panose="020F0502020204030204" pitchFamily="34" charset="0"/>
                <a:ea typeface="SimSun" panose="02010600030101010101" pitchFamily="2" charset="-122"/>
                <a:cs typeface="Arial" panose="020B0604020202020204" pitchFamily="34" charset="0"/>
              </a:rPr>
              <a:t> 5 </a:t>
            </a:r>
            <a:r>
              <a:rPr lang="en-AU" altLang="zh-CN" baseline="30000" dirty="0" err="1" smtClean="0">
                <a:latin typeface="Calibri" panose="020F0502020204030204" pitchFamily="34" charset="0"/>
                <a:ea typeface="SimSun" panose="02010600030101010101" pitchFamily="2" charset="-122"/>
                <a:cs typeface="Arial" panose="020B0604020202020204" pitchFamily="34" charset="0"/>
              </a:rPr>
              <a:t>o</a:t>
            </a:r>
            <a:r>
              <a:rPr lang="en-AU" altLang="zh-CN" dirty="0" err="1" smtClean="0">
                <a:latin typeface="Calibri" panose="020F0502020204030204" pitchFamily="34" charset="0"/>
                <a:ea typeface="SimSun" panose="02010600030101010101" pitchFamily="2" charset="-122"/>
                <a:cs typeface="Arial" panose="020B0604020202020204" pitchFamily="34" charset="0"/>
              </a:rPr>
              <a:t>C</a:t>
            </a:r>
            <a:r>
              <a:rPr lang="en-AU" altLang="zh-CN" dirty="0" smtClean="0">
                <a:latin typeface="Calibri" panose="020F0502020204030204" pitchFamily="34" charset="0"/>
                <a:ea typeface="SimSun" panose="02010600030101010101" pitchFamily="2" charset="-122"/>
                <a:cs typeface="Arial" panose="020B0604020202020204" pitchFamily="34" charset="0"/>
              </a:rPr>
              <a:t> </a:t>
            </a:r>
            <a:r>
              <a:rPr kumimoji="0" lang="en-AU" altLang="zh-CN" b="0" i="0" u="none" strike="noStrike" cap="none" normalizeH="0" baseline="0" dirty="0" smtClean="0">
                <a:ln>
                  <a:noFill/>
                </a:ln>
                <a:solidFill>
                  <a:schemeClr val="tx1"/>
                </a:solidFill>
                <a:effectLst/>
                <a:latin typeface="Calibri" panose="020F0502020204030204" pitchFamily="34" charset="0"/>
                <a:ea typeface="SimSun" panose="02010600030101010101" pitchFamily="2" charset="-122"/>
                <a:cs typeface="Arial" panose="020B0604020202020204" pitchFamily="34" charset="0"/>
              </a:rPr>
              <a:t>, 37 </a:t>
            </a:r>
            <a:r>
              <a:rPr kumimoji="0" lang="en-AU" altLang="zh-CN" b="0" i="0" u="none" strike="noStrike" cap="none" normalizeH="0" baseline="30000" dirty="0" err="1" smtClean="0">
                <a:ln>
                  <a:noFill/>
                </a:ln>
                <a:solidFill>
                  <a:schemeClr val="tx1"/>
                </a:solidFill>
                <a:effectLst/>
                <a:latin typeface="Calibri" panose="020F0502020204030204" pitchFamily="34" charset="0"/>
                <a:ea typeface="SimSun" panose="02010600030101010101" pitchFamily="2" charset="-122"/>
                <a:cs typeface="Arial" panose="020B0604020202020204" pitchFamily="34" charset="0"/>
              </a:rPr>
              <a:t>o</a:t>
            </a:r>
            <a:r>
              <a:rPr kumimoji="0" lang="en-AU" altLang="zh-CN" b="0" i="0" u="none" strike="noStrike" cap="none" normalizeH="0" baseline="0" dirty="0" err="1" smtClean="0">
                <a:ln>
                  <a:noFill/>
                </a:ln>
                <a:solidFill>
                  <a:schemeClr val="tx1"/>
                </a:solidFill>
                <a:effectLst/>
                <a:latin typeface="Calibri" panose="020F0502020204030204" pitchFamily="34" charset="0"/>
                <a:ea typeface="SimSun" panose="02010600030101010101" pitchFamily="2" charset="-122"/>
                <a:cs typeface="Arial" panose="020B0604020202020204" pitchFamily="34" charset="0"/>
              </a:rPr>
              <a:t>C</a:t>
            </a:r>
            <a:r>
              <a:rPr kumimoji="0" lang="en-AU" altLang="zh-CN" b="0" i="0" u="none" strike="noStrike" cap="none" normalizeH="0" baseline="0" dirty="0" smtClean="0">
                <a:ln>
                  <a:noFill/>
                </a:ln>
                <a:solidFill>
                  <a:schemeClr val="tx1"/>
                </a:solidFill>
                <a:effectLst/>
                <a:latin typeface="Calibri" panose="020F0502020204030204" pitchFamily="34" charset="0"/>
                <a:ea typeface="SimSun" panose="02010600030101010101" pitchFamily="2" charset="-122"/>
                <a:cs typeface="Arial" panose="020B0604020202020204" pitchFamily="34" charset="0"/>
              </a:rPr>
              <a:t>, and 100</a:t>
            </a:r>
            <a:r>
              <a:rPr lang="en-AU" altLang="zh-CN" baseline="30000" dirty="0" smtClean="0">
                <a:latin typeface="Calibri" panose="020F0502020204030204" pitchFamily="34" charset="0"/>
                <a:ea typeface="SimSun" panose="02010600030101010101" pitchFamily="2" charset="-122"/>
                <a:cs typeface="Arial" panose="020B0604020202020204" pitchFamily="34" charset="0"/>
              </a:rPr>
              <a:t>o</a:t>
            </a:r>
            <a:r>
              <a:rPr lang="en-AU" altLang="zh-CN" dirty="0" smtClean="0">
                <a:latin typeface="Calibri" panose="020F0502020204030204" pitchFamily="34" charset="0"/>
                <a:ea typeface="SimSun" panose="02010600030101010101" pitchFamily="2" charset="-122"/>
                <a:cs typeface="Arial" panose="020B0604020202020204" pitchFamily="34" charset="0"/>
              </a:rPr>
              <a:t>C.</a:t>
            </a:r>
            <a:endParaRPr kumimoji="0" lang="en-AU" altLang="zh-CN" sz="9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AU" altLang="zh-CN"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3776776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results</a:t>
            </a:r>
            <a:endParaRPr lang="en-AU"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175745700"/>
              </p:ext>
            </p:extLst>
          </p:nvPr>
        </p:nvGraphicFramePr>
        <p:xfrm>
          <a:off x="443340" y="2286000"/>
          <a:ext cx="8118768" cy="3003664"/>
        </p:xfrm>
        <a:graphic>
          <a:graphicData uri="http://schemas.openxmlformats.org/drawingml/2006/table">
            <a:tbl>
              <a:tblPr firstRow="1" bandRow="1">
                <a:tableStyleId>{5C22544A-7EE6-4342-B048-85BDC9FD1C3A}</a:tableStyleId>
              </a:tblPr>
              <a:tblGrid>
                <a:gridCol w="676564">
                  <a:extLst>
                    <a:ext uri="{9D8B030D-6E8A-4147-A177-3AD203B41FA5}">
                      <a16:colId xmlns:a16="http://schemas.microsoft.com/office/drawing/2014/main" val="2548437129"/>
                    </a:ext>
                  </a:extLst>
                </a:gridCol>
                <a:gridCol w="676564">
                  <a:extLst>
                    <a:ext uri="{9D8B030D-6E8A-4147-A177-3AD203B41FA5}">
                      <a16:colId xmlns:a16="http://schemas.microsoft.com/office/drawing/2014/main" val="995319405"/>
                    </a:ext>
                  </a:extLst>
                </a:gridCol>
                <a:gridCol w="676564">
                  <a:extLst>
                    <a:ext uri="{9D8B030D-6E8A-4147-A177-3AD203B41FA5}">
                      <a16:colId xmlns:a16="http://schemas.microsoft.com/office/drawing/2014/main" val="2134758763"/>
                    </a:ext>
                  </a:extLst>
                </a:gridCol>
                <a:gridCol w="676564">
                  <a:extLst>
                    <a:ext uri="{9D8B030D-6E8A-4147-A177-3AD203B41FA5}">
                      <a16:colId xmlns:a16="http://schemas.microsoft.com/office/drawing/2014/main" val="2586474968"/>
                    </a:ext>
                  </a:extLst>
                </a:gridCol>
                <a:gridCol w="676564">
                  <a:extLst>
                    <a:ext uri="{9D8B030D-6E8A-4147-A177-3AD203B41FA5}">
                      <a16:colId xmlns:a16="http://schemas.microsoft.com/office/drawing/2014/main" val="216194560"/>
                    </a:ext>
                  </a:extLst>
                </a:gridCol>
                <a:gridCol w="676564">
                  <a:extLst>
                    <a:ext uri="{9D8B030D-6E8A-4147-A177-3AD203B41FA5}">
                      <a16:colId xmlns:a16="http://schemas.microsoft.com/office/drawing/2014/main" val="779546025"/>
                    </a:ext>
                  </a:extLst>
                </a:gridCol>
                <a:gridCol w="676564">
                  <a:extLst>
                    <a:ext uri="{9D8B030D-6E8A-4147-A177-3AD203B41FA5}">
                      <a16:colId xmlns:a16="http://schemas.microsoft.com/office/drawing/2014/main" val="3155659714"/>
                    </a:ext>
                  </a:extLst>
                </a:gridCol>
                <a:gridCol w="676564">
                  <a:extLst>
                    <a:ext uri="{9D8B030D-6E8A-4147-A177-3AD203B41FA5}">
                      <a16:colId xmlns:a16="http://schemas.microsoft.com/office/drawing/2014/main" val="4031685668"/>
                    </a:ext>
                  </a:extLst>
                </a:gridCol>
                <a:gridCol w="676564">
                  <a:extLst>
                    <a:ext uri="{9D8B030D-6E8A-4147-A177-3AD203B41FA5}">
                      <a16:colId xmlns:a16="http://schemas.microsoft.com/office/drawing/2014/main" val="2818542196"/>
                    </a:ext>
                  </a:extLst>
                </a:gridCol>
                <a:gridCol w="676564">
                  <a:extLst>
                    <a:ext uri="{9D8B030D-6E8A-4147-A177-3AD203B41FA5}">
                      <a16:colId xmlns:a16="http://schemas.microsoft.com/office/drawing/2014/main" val="4209605293"/>
                    </a:ext>
                  </a:extLst>
                </a:gridCol>
                <a:gridCol w="676564">
                  <a:extLst>
                    <a:ext uri="{9D8B030D-6E8A-4147-A177-3AD203B41FA5}">
                      <a16:colId xmlns:a16="http://schemas.microsoft.com/office/drawing/2014/main" val="4222447169"/>
                    </a:ext>
                  </a:extLst>
                </a:gridCol>
                <a:gridCol w="676564">
                  <a:extLst>
                    <a:ext uri="{9D8B030D-6E8A-4147-A177-3AD203B41FA5}">
                      <a16:colId xmlns:a16="http://schemas.microsoft.com/office/drawing/2014/main" val="2911242948"/>
                    </a:ext>
                  </a:extLst>
                </a:gridCol>
              </a:tblGrid>
              <a:tr h="355600">
                <a:tc>
                  <a:txBody>
                    <a:bodyPr/>
                    <a:lstStyle/>
                    <a:p>
                      <a:pPr algn="ctr"/>
                      <a:endParaRPr lang="en-AU" dirty="0">
                        <a:solidFill>
                          <a:schemeClr val="tx1"/>
                        </a:solidFill>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11">
                  <a:txBody>
                    <a:bodyPr/>
                    <a:lstStyle/>
                    <a:p>
                      <a:pPr algn="ctr"/>
                      <a:r>
                        <a:rPr lang="en-AU" dirty="0" smtClean="0">
                          <a:solidFill>
                            <a:schemeClr val="tx1"/>
                          </a:solidFill>
                        </a:rPr>
                        <a:t>Time</a:t>
                      </a:r>
                      <a:endParaRPr lang="en-AU"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A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A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A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A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A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A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A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A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A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A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378053623"/>
                  </a:ext>
                </a:extLst>
              </a:tr>
              <a:tr h="355600">
                <a:tc>
                  <a:txBody>
                    <a:bodyPr/>
                    <a:lstStyle/>
                    <a:p>
                      <a:pPr algn="ctr"/>
                      <a:r>
                        <a:rPr lang="en-AU" dirty="0" smtClean="0"/>
                        <a:t>Temp</a:t>
                      </a:r>
                      <a:endParaRPr lang="en-AU"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AU" dirty="0" smtClean="0"/>
                        <a:t>0</a:t>
                      </a:r>
                      <a:endParaRPr lang="en-AU"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AU" dirty="0" smtClean="0"/>
                        <a:t>0.5</a:t>
                      </a:r>
                      <a:endParaRPr lang="en-AU"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AU" dirty="0" smtClean="0"/>
                        <a:t>1</a:t>
                      </a:r>
                      <a:endParaRPr lang="en-AU"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AU" dirty="0" smtClean="0"/>
                        <a:t>1.5</a:t>
                      </a:r>
                      <a:endParaRPr lang="en-AU"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AU" dirty="0" smtClean="0"/>
                        <a:t>2</a:t>
                      </a:r>
                      <a:endParaRPr lang="en-AU"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AU" dirty="0" smtClean="0"/>
                        <a:t>2.5</a:t>
                      </a:r>
                      <a:endParaRPr lang="en-AU"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AU" dirty="0" smtClean="0"/>
                        <a:t>3</a:t>
                      </a:r>
                      <a:endParaRPr lang="en-AU"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AU" dirty="0" smtClean="0"/>
                        <a:t>3.5</a:t>
                      </a:r>
                      <a:endParaRPr lang="en-AU"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AU" dirty="0" smtClean="0"/>
                        <a:t>4</a:t>
                      </a:r>
                      <a:endParaRPr lang="en-AU"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AU" dirty="0" smtClean="0"/>
                        <a:t>4.5</a:t>
                      </a:r>
                      <a:endParaRPr lang="en-AU"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AU" dirty="0" smtClean="0"/>
                        <a:t>5</a:t>
                      </a:r>
                      <a:endParaRPr lang="en-AU"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893349300"/>
                  </a:ext>
                </a:extLst>
              </a:tr>
              <a:tr h="568036">
                <a:tc>
                  <a:txBody>
                    <a:bodyPr/>
                    <a:lstStyle/>
                    <a:p>
                      <a:pPr algn="ctr"/>
                      <a:r>
                        <a:rPr lang="en-AU" dirty="0" smtClean="0"/>
                        <a:t>Room</a:t>
                      </a:r>
                      <a:endParaRPr lang="en-AU"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AU"/>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AU"/>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AU"/>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AU"/>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AU"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AU"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AU"/>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AU"/>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AU"/>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AU"/>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AU"/>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994115814"/>
                  </a:ext>
                </a:extLst>
              </a:tr>
              <a:tr h="568036">
                <a:tc>
                  <a:txBody>
                    <a:bodyPr/>
                    <a:lstStyle/>
                    <a:p>
                      <a:pPr algn="ctr"/>
                      <a:r>
                        <a:rPr lang="en-AU" dirty="0" smtClean="0"/>
                        <a:t>5</a:t>
                      </a:r>
                      <a:endParaRPr lang="en-AU"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AU"/>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AU"/>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AU"/>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AU"/>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AU"/>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AU"/>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AU"/>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AU"/>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AU"/>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AU"/>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AU"/>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88329746"/>
                  </a:ext>
                </a:extLst>
              </a:tr>
              <a:tr h="568036">
                <a:tc>
                  <a:txBody>
                    <a:bodyPr/>
                    <a:lstStyle/>
                    <a:p>
                      <a:pPr algn="ctr"/>
                      <a:r>
                        <a:rPr lang="en-AU" dirty="0" smtClean="0"/>
                        <a:t>37</a:t>
                      </a:r>
                      <a:endParaRPr lang="en-AU"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AU"/>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AU"/>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AU"/>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AU"/>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AU"/>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AU"/>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AU"/>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AU"/>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AU"/>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AU"/>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AU"/>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345094979"/>
                  </a:ext>
                </a:extLst>
              </a:tr>
              <a:tr h="568036">
                <a:tc>
                  <a:txBody>
                    <a:bodyPr/>
                    <a:lstStyle/>
                    <a:p>
                      <a:pPr algn="ctr"/>
                      <a:r>
                        <a:rPr lang="en-AU" dirty="0" smtClean="0"/>
                        <a:t>100</a:t>
                      </a:r>
                      <a:endParaRPr lang="en-AU"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AU"/>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AU"/>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AU"/>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AU"/>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AU"/>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AU"/>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AU"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AU"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AU"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AU"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AU"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266618726"/>
                  </a:ext>
                </a:extLst>
              </a:tr>
            </a:tbl>
          </a:graphicData>
        </a:graphic>
      </p:graphicFrame>
      <p:sp>
        <p:nvSpPr>
          <p:cNvPr id="7" name="TextBox 6"/>
          <p:cNvSpPr txBox="1"/>
          <p:nvPr/>
        </p:nvSpPr>
        <p:spPr>
          <a:xfrm>
            <a:off x="443340" y="5412509"/>
            <a:ext cx="8118768" cy="830997"/>
          </a:xfrm>
          <a:prstGeom prst="rect">
            <a:avLst/>
          </a:prstGeom>
          <a:noFill/>
        </p:spPr>
        <p:txBody>
          <a:bodyPr wrap="square" rtlCol="0">
            <a:spAutoFit/>
          </a:bodyPr>
          <a:lstStyle/>
          <a:p>
            <a:pPr marL="285750" indent="-285750">
              <a:buFont typeface="Arial" panose="020B0604020202020204" pitchFamily="34" charset="0"/>
              <a:buChar char="•"/>
            </a:pPr>
            <a:r>
              <a:rPr lang="en-AU" sz="2400" dirty="0" smtClean="0"/>
              <a:t>Present your data as a compound line graph</a:t>
            </a:r>
          </a:p>
          <a:p>
            <a:pPr marL="285750" indent="-285750">
              <a:buFont typeface="Arial" panose="020B0604020202020204" pitchFamily="34" charset="0"/>
              <a:buChar char="•"/>
            </a:pPr>
            <a:r>
              <a:rPr lang="en-AU" sz="2400" dirty="0" smtClean="0"/>
              <a:t>Write a statement of results</a:t>
            </a:r>
            <a:endParaRPr lang="en-AU" sz="2400" dirty="0"/>
          </a:p>
        </p:txBody>
      </p:sp>
    </p:spTree>
    <p:extLst>
      <p:ext uri="{BB962C8B-B14F-4D97-AF65-F5344CB8AC3E}">
        <p14:creationId xmlns:p14="http://schemas.microsoft.com/office/powerpoint/2010/main" val="23825225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455F51"/>
      </a:dk2>
      <a:lt2>
        <a:srgbClr val="E3DED1"/>
      </a:lt2>
      <a:accent1>
        <a:srgbClr val="99CB38"/>
      </a:accent1>
      <a:accent2>
        <a:srgbClr val="63A537"/>
      </a:accent2>
      <a:accent3>
        <a:srgbClr val="E6D024"/>
      </a:accent3>
      <a:accent4>
        <a:srgbClr val="CC9700"/>
      </a:accent4>
      <a:accent5>
        <a:srgbClr val="4EB3CF"/>
      </a:accent5>
      <a:accent6>
        <a:srgbClr val="378DA6"/>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29F68FFC-748B-4FC3-BF39-7F84A6D5840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1435</TotalTime>
  <Words>450</Words>
  <Application>Microsoft Office PowerPoint</Application>
  <PresentationFormat>On-screen Show (4:3)</PresentationFormat>
  <Paragraphs>62</Paragraphs>
  <Slides>7</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7</vt:i4>
      </vt:variant>
    </vt:vector>
  </HeadingPairs>
  <TitlesOfParts>
    <vt:vector size="16" baseType="lpstr">
      <vt:lpstr>SimSun</vt:lpstr>
      <vt:lpstr>Arial</vt:lpstr>
      <vt:lpstr>Calibri</vt:lpstr>
      <vt:lpstr>华文仿宋</vt:lpstr>
      <vt:lpstr>Times New Roman</vt:lpstr>
      <vt:lpstr>Tw Cen MT</vt:lpstr>
      <vt:lpstr>Tw Cen MT Condensed</vt:lpstr>
      <vt:lpstr>Wingdings 3</vt:lpstr>
      <vt:lpstr>Integral</vt:lpstr>
      <vt:lpstr>Enzyme experiment</vt:lpstr>
      <vt:lpstr>Enzymes</vt:lpstr>
      <vt:lpstr>Background information</vt:lpstr>
      <vt:lpstr>Experiment set up</vt:lpstr>
      <vt:lpstr>PART A</vt:lpstr>
      <vt:lpstr>PART b</vt:lpstr>
      <vt:lpstr>results</vt:lpstr>
    </vt:vector>
  </TitlesOfParts>
  <Company>Queensland Government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Enzyme experiment</dc:title>
  <dc:creator>MILLERS, Caitlin (cgmil0)</dc:creator>
  <cp:lastModifiedBy>MILLERS, Caitlin (cgmil0)</cp:lastModifiedBy>
  <cp:revision>10</cp:revision>
  <dcterms:created xsi:type="dcterms:W3CDTF">2019-02-25T22:06:27Z</dcterms:created>
  <dcterms:modified xsi:type="dcterms:W3CDTF">2019-02-26T22:01:45Z</dcterms:modified>
</cp:coreProperties>
</file>