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88" r:id="rId3"/>
    <p:sldId id="284" r:id="rId4"/>
    <p:sldId id="285" r:id="rId5"/>
    <p:sldId id="283" r:id="rId6"/>
    <p:sldId id="259" r:id="rId7"/>
    <p:sldId id="257" r:id="rId8"/>
    <p:sldId id="263" r:id="rId9"/>
    <p:sldId id="258" r:id="rId10"/>
    <p:sldId id="286" r:id="rId11"/>
    <p:sldId id="287" r:id="rId12"/>
    <p:sldId id="261" r:id="rId13"/>
    <p:sldId id="270" r:id="rId14"/>
    <p:sldId id="264" r:id="rId15"/>
    <p:sldId id="268" r:id="rId16"/>
    <p:sldId id="271" r:id="rId17"/>
    <p:sldId id="289" r:id="rId18"/>
    <p:sldId id="275" r:id="rId19"/>
    <p:sldId id="290" r:id="rId20"/>
    <p:sldId id="281" r:id="rId21"/>
    <p:sldId id="282" r:id="rId22"/>
    <p:sldId id="291"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3" autoAdjust="0"/>
    <p:restoredTop sz="94660"/>
  </p:normalViewPr>
  <p:slideViewPr>
    <p:cSldViewPr snapToGrid="0">
      <p:cViewPr varScale="1">
        <p:scale>
          <a:sx n="69" d="100"/>
          <a:sy n="69" d="100"/>
        </p:scale>
        <p:origin x="48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8D6EA67A-6839-4CB1-88F0-748434BF33EC}" type="datetimeFigureOut">
              <a:rPr lang="en-AU" smtClean="0"/>
              <a:t>19/03/2019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11F406-36AD-49A1-B48E-FE77E7B2BABE}" type="slidenum">
              <a:rPr lang="en-AU" smtClean="0"/>
              <a:t>‹#›</a:t>
            </a:fld>
            <a:endParaRPr lang="en-AU"/>
          </a:p>
        </p:txBody>
      </p:sp>
      <p:cxnSp>
        <p:nvCxnSpPr>
          <p:cNvPr id="13" name="Straight Connector 12"/>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2"/>
            <a:ext cx="12192000" cy="4572001"/>
          </a:xfrm>
          <a:prstGeom prst="rect">
            <a:avLst/>
          </a:prstGeom>
          <a:blipFill dpi="0" rotWithShape="1">
            <a:blip r:embed="rId2">
              <a:duotone>
                <a:schemeClr val="accent1">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4476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6EA67A-6839-4CB1-88F0-748434BF33EC}" type="datetimeFigureOut">
              <a:rPr lang="en-AU" smtClean="0"/>
              <a:t>19/03/2019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11F406-36AD-49A1-B48E-FE77E7B2BABE}" type="slidenum">
              <a:rPr lang="en-AU" smtClean="0"/>
              <a:t>‹#›</a:t>
            </a:fld>
            <a:endParaRPr lang="en-AU"/>
          </a:p>
        </p:txBody>
      </p:sp>
    </p:spTree>
    <p:extLst>
      <p:ext uri="{BB962C8B-B14F-4D97-AF65-F5344CB8AC3E}">
        <p14:creationId xmlns:p14="http://schemas.microsoft.com/office/powerpoint/2010/main" val="2327033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2"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6EA67A-6839-4CB1-88F0-748434BF33EC}" type="datetimeFigureOut">
              <a:rPr lang="en-AU" smtClean="0"/>
              <a:t>19/03/2019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11F406-36AD-49A1-B48E-FE77E7B2BABE}" type="slidenum">
              <a:rPr lang="en-AU" smtClean="0"/>
              <a:t>‹#›</a:t>
            </a:fld>
            <a:endParaRPr lang="en-A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6827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D6EA67A-6839-4CB1-88F0-748434BF33EC}" type="datetimeFigureOut">
              <a:rPr lang="en-AU" smtClean="0"/>
              <a:t>19/03/2019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11F406-36AD-49A1-B48E-FE77E7B2BABE}" type="slidenum">
              <a:rPr lang="en-AU" smtClean="0"/>
              <a:t>‹#›</a:t>
            </a:fld>
            <a:endParaRPr lang="en-AU"/>
          </a:p>
        </p:txBody>
      </p:sp>
    </p:spTree>
    <p:extLst>
      <p:ext uri="{BB962C8B-B14F-4D97-AF65-F5344CB8AC3E}">
        <p14:creationId xmlns:p14="http://schemas.microsoft.com/office/powerpoint/2010/main" val="386605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6EA67A-6839-4CB1-88F0-748434BF33EC}" type="datetimeFigureOut">
              <a:rPr lang="en-AU" smtClean="0"/>
              <a:t>19/03/2019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411F406-36AD-49A1-B48E-FE77E7B2BABE}" type="slidenum">
              <a:rPr lang="en-AU" smtClean="0"/>
              <a:t>‹#›</a:t>
            </a:fld>
            <a:endParaRPr lang="en-AU"/>
          </a:p>
        </p:txBody>
      </p:sp>
      <p:cxnSp>
        <p:nvCxnSpPr>
          <p:cNvPr id="12" name="Straight Connector 11"/>
          <p:cNvCxnSpPr/>
          <p:nvPr/>
        </p:nvCxnSpPr>
        <p:spPr>
          <a:xfrm flipV="1">
            <a:off x="8386843"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blipFill dpi="0" rotWithShape="1">
            <a:blip r:embed="rId2">
              <a:duotone>
                <a:schemeClr val="accent3">
                  <a:shade val="45000"/>
                  <a:satMod val="135000"/>
                </a:schemeClr>
                <a:prstClr val="white"/>
              </a:duotone>
            </a:blip>
            <a:srcRect/>
            <a:tile tx="-133350" ty="-6350" sx="50000" sy="50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963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D6EA67A-6839-4CB1-88F0-748434BF33EC}" type="datetimeFigureOut">
              <a:rPr lang="en-AU" smtClean="0"/>
              <a:t>19/03/2019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411F406-36AD-49A1-B48E-FE77E7B2BABE}" type="slidenum">
              <a:rPr lang="en-AU" smtClean="0"/>
              <a:t>‹#›</a:t>
            </a:fld>
            <a:endParaRPr lang="en-AU"/>
          </a:p>
        </p:txBody>
      </p:sp>
    </p:spTree>
    <p:extLst>
      <p:ext uri="{BB962C8B-B14F-4D97-AF65-F5344CB8AC3E}">
        <p14:creationId xmlns:p14="http://schemas.microsoft.com/office/powerpoint/2010/main" val="2344816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D6EA67A-6839-4CB1-88F0-748434BF33EC}" type="datetimeFigureOut">
              <a:rPr lang="en-AU" smtClean="0"/>
              <a:t>19/03/2019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411F406-36AD-49A1-B48E-FE77E7B2BABE}" type="slidenum">
              <a:rPr lang="en-AU" smtClean="0"/>
              <a:t>‹#›</a:t>
            </a:fld>
            <a:endParaRPr lang="en-AU"/>
          </a:p>
        </p:txBody>
      </p:sp>
    </p:spTree>
    <p:extLst>
      <p:ext uri="{BB962C8B-B14F-4D97-AF65-F5344CB8AC3E}">
        <p14:creationId xmlns:p14="http://schemas.microsoft.com/office/powerpoint/2010/main" val="3648422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D6EA67A-6839-4CB1-88F0-748434BF33EC}" type="datetimeFigureOut">
              <a:rPr lang="en-AU" smtClean="0"/>
              <a:t>19/03/2019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411F406-36AD-49A1-B48E-FE77E7B2BABE}" type="slidenum">
              <a:rPr lang="en-AU" smtClean="0"/>
              <a:t>‹#›</a:t>
            </a:fld>
            <a:endParaRPr lang="en-AU"/>
          </a:p>
        </p:txBody>
      </p:sp>
    </p:spTree>
    <p:extLst>
      <p:ext uri="{BB962C8B-B14F-4D97-AF65-F5344CB8AC3E}">
        <p14:creationId xmlns:p14="http://schemas.microsoft.com/office/powerpoint/2010/main" val="202341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6EA67A-6839-4CB1-88F0-748434BF33EC}" type="datetimeFigureOut">
              <a:rPr lang="en-AU" smtClean="0"/>
              <a:t>19/03/2019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411F406-36AD-49A1-B48E-FE77E7B2BABE}" type="slidenum">
              <a:rPr lang="en-AU" smtClean="0"/>
              <a:t>‹#›</a:t>
            </a:fld>
            <a:endParaRPr lang="en-AU"/>
          </a:p>
        </p:txBody>
      </p:sp>
    </p:spTree>
    <p:extLst>
      <p:ext uri="{BB962C8B-B14F-4D97-AF65-F5344CB8AC3E}">
        <p14:creationId xmlns:p14="http://schemas.microsoft.com/office/powerpoint/2010/main" val="1413685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6EA67A-6839-4CB1-88F0-748434BF33EC}" type="datetimeFigureOut">
              <a:rPr lang="en-AU" smtClean="0"/>
              <a:t>19/03/2019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411F406-36AD-49A1-B48E-FE77E7B2BABE}" type="slidenum">
              <a:rPr lang="en-AU" smtClean="0"/>
              <a:t>‹#›</a:t>
            </a:fld>
            <a:endParaRPr lang="en-AU"/>
          </a:p>
        </p:txBody>
      </p:sp>
    </p:spTree>
    <p:extLst>
      <p:ext uri="{BB962C8B-B14F-4D97-AF65-F5344CB8AC3E}">
        <p14:creationId xmlns:p14="http://schemas.microsoft.com/office/powerpoint/2010/main" val="4039875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6EA67A-6839-4CB1-88F0-748434BF33EC}" type="datetimeFigureOut">
              <a:rPr lang="en-AU" smtClean="0"/>
              <a:t>19/03/2019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411F406-36AD-49A1-B48E-FE77E7B2BABE}"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755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9"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30"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D6EA67A-6839-4CB1-88F0-748434BF33EC}" type="datetimeFigureOut">
              <a:rPr lang="en-AU" smtClean="0"/>
              <a:t>19/03/2019</a:t>
            </a:fld>
            <a:endParaRPr lang="en-AU"/>
          </a:p>
        </p:txBody>
      </p:sp>
      <p:sp>
        <p:nvSpPr>
          <p:cNvPr id="5" name="Footer Placeholder 4"/>
          <p:cNvSpPr>
            <a:spLocks noGrp="1"/>
          </p:cNvSpPr>
          <p:nvPr>
            <p:ph type="ftr" sz="quarter" idx="3"/>
          </p:nvPr>
        </p:nvSpPr>
        <p:spPr>
          <a:xfrm>
            <a:off x="4842933"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411F406-36AD-49A1-B48E-FE77E7B2BABE}" type="slidenum">
              <a:rPr lang="en-AU" smtClean="0"/>
              <a:t>‹#›</a:t>
            </a:fld>
            <a:endParaRPr lang="en-AU"/>
          </a:p>
        </p:txBody>
      </p:sp>
      <p:cxnSp>
        <p:nvCxnSpPr>
          <p:cNvPr id="8" name="Straight Connector 7"/>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96533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gif"/><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AU" dirty="0" smtClean="0"/>
              <a:t>Manipulating data</a:t>
            </a:r>
            <a:endParaRPr lang="en-AU" dirty="0"/>
          </a:p>
        </p:txBody>
      </p:sp>
      <p:sp>
        <p:nvSpPr>
          <p:cNvPr id="3" name="Subtitle 2"/>
          <p:cNvSpPr>
            <a:spLocks noGrp="1"/>
          </p:cNvSpPr>
          <p:nvPr>
            <p:ph type="subTitle" idx="1"/>
          </p:nvPr>
        </p:nvSpPr>
        <p:spPr/>
        <p:txBody>
          <a:bodyPr/>
          <a:lstStyle/>
          <a:p>
            <a:r>
              <a:rPr lang="en-AU" dirty="0" smtClean="0"/>
              <a:t>Year 11 Biology	</a:t>
            </a:r>
          </a:p>
          <a:p>
            <a:r>
              <a:rPr lang="en-AU" dirty="0" smtClean="0"/>
              <a:t>Bremer SHS</a:t>
            </a:r>
            <a:endParaRPr lang="en-AU" dirty="0"/>
          </a:p>
        </p:txBody>
      </p:sp>
    </p:spTree>
    <p:extLst>
      <p:ext uri="{BB962C8B-B14F-4D97-AF65-F5344CB8AC3E}">
        <p14:creationId xmlns:p14="http://schemas.microsoft.com/office/powerpoint/2010/main" val="4240404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Standard deviation (example)</a:t>
            </a:r>
            <a:endParaRPr lang="en-AU" dirty="0"/>
          </a:p>
        </p:txBody>
      </p:sp>
      <p:sp>
        <p:nvSpPr>
          <p:cNvPr id="4" name="TextBox 3"/>
          <p:cNvSpPr txBox="1"/>
          <p:nvPr/>
        </p:nvSpPr>
        <p:spPr>
          <a:xfrm>
            <a:off x="214443" y="4518872"/>
            <a:ext cx="2656551" cy="923330"/>
          </a:xfrm>
          <a:prstGeom prst="rect">
            <a:avLst/>
          </a:prstGeom>
          <a:noFill/>
        </p:spPr>
        <p:txBody>
          <a:bodyPr wrap="square" rtlCol="0">
            <a:spAutoFit/>
          </a:bodyPr>
          <a:lstStyle/>
          <a:p>
            <a:r>
              <a:rPr lang="en-AU" b="1" dirty="0" smtClean="0"/>
              <a:t>Step 1: </a:t>
            </a:r>
            <a:r>
              <a:rPr lang="en-AU" dirty="0" smtClean="0"/>
              <a:t>Click in the place that you would like your calculation to appear. </a:t>
            </a:r>
            <a:endParaRPr lang="en-AU" dirty="0"/>
          </a:p>
        </p:txBody>
      </p:sp>
      <p:pic>
        <p:nvPicPr>
          <p:cNvPr id="7" name="Picture 6"/>
          <p:cNvPicPr>
            <a:picLocks noChangeAspect="1"/>
          </p:cNvPicPr>
          <p:nvPr/>
        </p:nvPicPr>
        <p:blipFill>
          <a:blip r:embed="rId2"/>
          <a:stretch>
            <a:fillRect/>
          </a:stretch>
        </p:blipFill>
        <p:spPr>
          <a:xfrm>
            <a:off x="2765317" y="4518872"/>
            <a:ext cx="1886279" cy="2152662"/>
          </a:xfrm>
          <a:prstGeom prst="rect">
            <a:avLst/>
          </a:prstGeom>
        </p:spPr>
      </p:pic>
      <p:sp>
        <p:nvSpPr>
          <p:cNvPr id="8" name="TextBox 7"/>
          <p:cNvSpPr txBox="1"/>
          <p:nvPr/>
        </p:nvSpPr>
        <p:spPr>
          <a:xfrm>
            <a:off x="214443" y="5717325"/>
            <a:ext cx="2299027" cy="646331"/>
          </a:xfrm>
          <a:prstGeom prst="rect">
            <a:avLst/>
          </a:prstGeom>
          <a:noFill/>
        </p:spPr>
        <p:txBody>
          <a:bodyPr wrap="none" rtlCol="0">
            <a:spAutoFit/>
          </a:bodyPr>
          <a:lstStyle/>
          <a:p>
            <a:r>
              <a:rPr lang="en-AU" b="1" dirty="0" smtClean="0"/>
              <a:t>Step 2: </a:t>
            </a:r>
            <a:r>
              <a:rPr lang="en-AU" dirty="0" smtClean="0"/>
              <a:t>Go to AutoSum</a:t>
            </a:r>
          </a:p>
          <a:p>
            <a:r>
              <a:rPr lang="en-AU" dirty="0" smtClean="0"/>
              <a:t>Click More Functions. </a:t>
            </a:r>
            <a:endParaRPr lang="en-AU" dirty="0"/>
          </a:p>
        </p:txBody>
      </p:sp>
      <p:sp>
        <p:nvSpPr>
          <p:cNvPr id="9" name="Right Arrow 8"/>
          <p:cNvSpPr/>
          <p:nvPr/>
        </p:nvSpPr>
        <p:spPr>
          <a:xfrm rot="18818859">
            <a:off x="2099763" y="5131693"/>
            <a:ext cx="1088613" cy="401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 name="Picture 9"/>
          <p:cNvPicPr>
            <a:picLocks noChangeAspect="1"/>
          </p:cNvPicPr>
          <p:nvPr/>
        </p:nvPicPr>
        <p:blipFill>
          <a:blip r:embed="rId3"/>
          <a:stretch>
            <a:fillRect/>
          </a:stretch>
        </p:blipFill>
        <p:spPr>
          <a:xfrm>
            <a:off x="281928" y="2020949"/>
            <a:ext cx="4437853" cy="2288387"/>
          </a:xfrm>
          <a:prstGeom prst="rect">
            <a:avLst/>
          </a:prstGeom>
        </p:spPr>
      </p:pic>
      <p:sp>
        <p:nvSpPr>
          <p:cNvPr id="11" name="Right Arrow 10"/>
          <p:cNvSpPr/>
          <p:nvPr/>
        </p:nvSpPr>
        <p:spPr>
          <a:xfrm rot="18818859">
            <a:off x="1084464" y="4108912"/>
            <a:ext cx="583655" cy="401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2" name="Picture 11"/>
          <p:cNvPicPr>
            <a:picLocks noChangeAspect="1"/>
          </p:cNvPicPr>
          <p:nvPr/>
        </p:nvPicPr>
        <p:blipFill>
          <a:blip r:embed="rId4"/>
          <a:stretch>
            <a:fillRect/>
          </a:stretch>
        </p:blipFill>
        <p:spPr>
          <a:xfrm>
            <a:off x="5073696" y="1903253"/>
            <a:ext cx="2623638" cy="2169983"/>
          </a:xfrm>
          <a:prstGeom prst="rect">
            <a:avLst/>
          </a:prstGeom>
        </p:spPr>
      </p:pic>
      <p:sp>
        <p:nvSpPr>
          <p:cNvPr id="13" name="TextBox 12"/>
          <p:cNvSpPr txBox="1"/>
          <p:nvPr/>
        </p:nvSpPr>
        <p:spPr>
          <a:xfrm>
            <a:off x="8159595" y="2082390"/>
            <a:ext cx="2804980" cy="646331"/>
          </a:xfrm>
          <a:prstGeom prst="rect">
            <a:avLst/>
          </a:prstGeom>
          <a:noFill/>
        </p:spPr>
        <p:txBody>
          <a:bodyPr wrap="square" rtlCol="0">
            <a:spAutoFit/>
          </a:bodyPr>
          <a:lstStyle/>
          <a:p>
            <a:r>
              <a:rPr lang="en-AU" b="1" dirty="0" smtClean="0"/>
              <a:t>Step 3: </a:t>
            </a:r>
            <a:r>
              <a:rPr lang="en-AU" dirty="0" smtClean="0"/>
              <a:t>Select STDEV.</a:t>
            </a:r>
          </a:p>
          <a:p>
            <a:r>
              <a:rPr lang="en-AU" dirty="0" smtClean="0"/>
              <a:t>Click ok.  </a:t>
            </a:r>
          </a:p>
        </p:txBody>
      </p:sp>
      <p:sp>
        <p:nvSpPr>
          <p:cNvPr id="14" name="TextBox 13"/>
          <p:cNvSpPr txBox="1"/>
          <p:nvPr/>
        </p:nvSpPr>
        <p:spPr>
          <a:xfrm>
            <a:off x="8159595" y="3120341"/>
            <a:ext cx="3431032" cy="1200329"/>
          </a:xfrm>
          <a:prstGeom prst="rect">
            <a:avLst/>
          </a:prstGeom>
          <a:noFill/>
        </p:spPr>
        <p:txBody>
          <a:bodyPr wrap="square" rtlCol="0">
            <a:spAutoFit/>
          </a:bodyPr>
          <a:lstStyle/>
          <a:p>
            <a:r>
              <a:rPr lang="en-AU" b="1" dirty="0"/>
              <a:t>Step 4: </a:t>
            </a:r>
            <a:r>
              <a:rPr lang="en-AU" dirty="0"/>
              <a:t>Click this </a:t>
            </a:r>
            <a:r>
              <a:rPr lang="en-AU" dirty="0" smtClean="0"/>
              <a:t>‘cell’ button</a:t>
            </a:r>
            <a:r>
              <a:rPr lang="en-AU" dirty="0"/>
              <a:t>, highlight the data and click it again. </a:t>
            </a:r>
          </a:p>
          <a:p>
            <a:endParaRPr lang="en-AU" dirty="0"/>
          </a:p>
        </p:txBody>
      </p:sp>
      <p:pic>
        <p:nvPicPr>
          <p:cNvPr id="15" name="Picture 14"/>
          <p:cNvPicPr>
            <a:picLocks noChangeAspect="1"/>
          </p:cNvPicPr>
          <p:nvPr/>
        </p:nvPicPr>
        <p:blipFill>
          <a:blip r:embed="rId5"/>
          <a:stretch>
            <a:fillRect/>
          </a:stretch>
        </p:blipFill>
        <p:spPr>
          <a:xfrm>
            <a:off x="4963405" y="4180434"/>
            <a:ext cx="4478130" cy="2523536"/>
          </a:xfrm>
          <a:prstGeom prst="rect">
            <a:avLst/>
          </a:prstGeom>
        </p:spPr>
      </p:pic>
      <p:sp>
        <p:nvSpPr>
          <p:cNvPr id="16" name="Right Arrow 15"/>
          <p:cNvSpPr/>
          <p:nvPr/>
        </p:nvSpPr>
        <p:spPr>
          <a:xfrm rot="7907580">
            <a:off x="7213731" y="3953802"/>
            <a:ext cx="1237865" cy="401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9781309" y="4396509"/>
            <a:ext cx="2133600" cy="19671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b="1" dirty="0" smtClean="0"/>
              <a:t>Your magic number should be  19.969775!</a:t>
            </a:r>
          </a:p>
        </p:txBody>
      </p:sp>
    </p:spTree>
    <p:extLst>
      <p:ext uri="{BB962C8B-B14F-4D97-AF65-F5344CB8AC3E}">
        <p14:creationId xmlns:p14="http://schemas.microsoft.com/office/powerpoint/2010/main" val="147121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ppt_x"/>
                                          </p:val>
                                        </p:tav>
                                        <p:tav tm="100000">
                                          <p:val>
                                            <p:strVal val="#ppt_x"/>
                                          </p:val>
                                        </p:tav>
                                      </p:tavLst>
                                    </p:anim>
                                    <p:anim calcmode="lin" valueType="num">
                                      <p:cBhvr additive="base">
                                        <p:cTn id="22" dur="500" fill="hold"/>
                                        <p:tgtEl>
                                          <p:spTgt spid="12"/>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ppt_x"/>
                                          </p:val>
                                        </p:tav>
                                        <p:tav tm="100000">
                                          <p:val>
                                            <p:strVal val="#ppt_x"/>
                                          </p:val>
                                        </p:tav>
                                      </p:tavLst>
                                    </p:anim>
                                    <p:anim calcmode="lin" valueType="num">
                                      <p:cBhvr additive="base">
                                        <p:cTn id="2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6"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wipe(down)">
                                      <p:cBhvr>
                                        <p:cTn id="45" dur="580">
                                          <p:stCondLst>
                                            <p:cond delay="0"/>
                                          </p:stCondLst>
                                        </p:cTn>
                                        <p:tgtEl>
                                          <p:spTgt spid="17"/>
                                        </p:tgtEl>
                                      </p:cBhvr>
                                    </p:animEffect>
                                    <p:anim calcmode="lin" valueType="num">
                                      <p:cBhvr>
                                        <p:cTn id="46"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47"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48"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49"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50"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51" dur="26">
                                          <p:stCondLst>
                                            <p:cond delay="650"/>
                                          </p:stCondLst>
                                        </p:cTn>
                                        <p:tgtEl>
                                          <p:spTgt spid="17"/>
                                        </p:tgtEl>
                                      </p:cBhvr>
                                      <p:to x="100000" y="60000"/>
                                    </p:animScale>
                                    <p:animScale>
                                      <p:cBhvr>
                                        <p:cTn id="52" dur="166" decel="50000">
                                          <p:stCondLst>
                                            <p:cond delay="676"/>
                                          </p:stCondLst>
                                        </p:cTn>
                                        <p:tgtEl>
                                          <p:spTgt spid="17"/>
                                        </p:tgtEl>
                                      </p:cBhvr>
                                      <p:to x="100000" y="100000"/>
                                    </p:animScale>
                                    <p:animScale>
                                      <p:cBhvr>
                                        <p:cTn id="53" dur="26">
                                          <p:stCondLst>
                                            <p:cond delay="1312"/>
                                          </p:stCondLst>
                                        </p:cTn>
                                        <p:tgtEl>
                                          <p:spTgt spid="17"/>
                                        </p:tgtEl>
                                      </p:cBhvr>
                                      <p:to x="100000" y="80000"/>
                                    </p:animScale>
                                    <p:animScale>
                                      <p:cBhvr>
                                        <p:cTn id="54" dur="166" decel="50000">
                                          <p:stCondLst>
                                            <p:cond delay="1338"/>
                                          </p:stCondLst>
                                        </p:cTn>
                                        <p:tgtEl>
                                          <p:spTgt spid="17"/>
                                        </p:tgtEl>
                                      </p:cBhvr>
                                      <p:to x="100000" y="100000"/>
                                    </p:animScale>
                                    <p:animScale>
                                      <p:cBhvr>
                                        <p:cTn id="55" dur="26">
                                          <p:stCondLst>
                                            <p:cond delay="1642"/>
                                          </p:stCondLst>
                                        </p:cTn>
                                        <p:tgtEl>
                                          <p:spTgt spid="17"/>
                                        </p:tgtEl>
                                      </p:cBhvr>
                                      <p:to x="100000" y="90000"/>
                                    </p:animScale>
                                    <p:animScale>
                                      <p:cBhvr>
                                        <p:cTn id="56" dur="166" decel="50000">
                                          <p:stCondLst>
                                            <p:cond delay="1668"/>
                                          </p:stCondLst>
                                        </p:cTn>
                                        <p:tgtEl>
                                          <p:spTgt spid="17"/>
                                        </p:tgtEl>
                                      </p:cBhvr>
                                      <p:to x="100000" y="100000"/>
                                    </p:animScale>
                                    <p:animScale>
                                      <p:cBhvr>
                                        <p:cTn id="57" dur="26">
                                          <p:stCondLst>
                                            <p:cond delay="1808"/>
                                          </p:stCondLst>
                                        </p:cTn>
                                        <p:tgtEl>
                                          <p:spTgt spid="17"/>
                                        </p:tgtEl>
                                      </p:cBhvr>
                                      <p:to x="100000" y="95000"/>
                                    </p:animScale>
                                    <p:animScale>
                                      <p:cBhvr>
                                        <p:cTn id="58" dur="166" decel="50000">
                                          <p:stCondLst>
                                            <p:cond delay="1834"/>
                                          </p:stCondLst>
                                        </p:cTn>
                                        <p:tgtEl>
                                          <p:spTgt spid="1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3" grpId="0"/>
      <p:bldP spid="14" grpId="0"/>
      <p:bldP spid="16" grpId="0" animBg="1"/>
      <p:bldP spid="1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Are there any outliers?</a:t>
            </a:r>
            <a:endParaRPr lang="en-AU" dirty="0"/>
          </a:p>
        </p:txBody>
      </p:sp>
      <p:sp>
        <p:nvSpPr>
          <p:cNvPr id="3" name="Content Placeholder 2"/>
          <p:cNvSpPr>
            <a:spLocks noGrp="1"/>
          </p:cNvSpPr>
          <p:nvPr>
            <p:ph idx="1"/>
          </p:nvPr>
        </p:nvSpPr>
        <p:spPr>
          <a:xfrm>
            <a:off x="941002" y="1888836"/>
            <a:ext cx="7362489" cy="1981990"/>
          </a:xfrm>
        </p:spPr>
        <p:txBody>
          <a:bodyPr>
            <a:normAutofit/>
          </a:bodyPr>
          <a:lstStyle/>
          <a:p>
            <a:r>
              <a:rPr lang="en-AU" dirty="0" smtClean="0"/>
              <a:t>If </a:t>
            </a:r>
            <a:r>
              <a:rPr lang="en-AU" dirty="0"/>
              <a:t>any data lies outside 2 SD from the mean than that data is not scientifically accurate and can be removed from the data set. This is called an anomaly or outlier. Once the outlier has been removed, you now use the new data set to complete the calculations. </a:t>
            </a:r>
            <a:endParaRPr lang="en-AU" dirty="0" smtClean="0"/>
          </a:p>
          <a:p>
            <a:endParaRPr lang="en-AU" dirty="0"/>
          </a:p>
        </p:txBody>
      </p:sp>
      <p:pic>
        <p:nvPicPr>
          <p:cNvPr id="4" name="Picture 3"/>
          <p:cNvPicPr>
            <a:picLocks noChangeAspect="1"/>
          </p:cNvPicPr>
          <p:nvPr/>
        </p:nvPicPr>
        <p:blipFill>
          <a:blip r:embed="rId2"/>
          <a:stretch>
            <a:fillRect/>
          </a:stretch>
        </p:blipFill>
        <p:spPr>
          <a:xfrm>
            <a:off x="8386617" y="1707983"/>
            <a:ext cx="2995033" cy="1597804"/>
          </a:xfrm>
          <a:prstGeom prst="rect">
            <a:avLst/>
          </a:prstGeom>
        </p:spPr>
      </p:pic>
      <p:pic>
        <p:nvPicPr>
          <p:cNvPr id="5" name="Picture 4"/>
          <p:cNvPicPr>
            <a:picLocks noChangeAspect="1"/>
          </p:cNvPicPr>
          <p:nvPr/>
        </p:nvPicPr>
        <p:blipFill>
          <a:blip r:embed="rId3"/>
          <a:stretch>
            <a:fillRect/>
          </a:stretch>
        </p:blipFill>
        <p:spPr>
          <a:xfrm>
            <a:off x="6205727" y="3598101"/>
            <a:ext cx="4979508" cy="2942103"/>
          </a:xfrm>
          <a:prstGeom prst="rect">
            <a:avLst/>
          </a:prstGeom>
        </p:spPr>
      </p:pic>
      <p:sp>
        <p:nvSpPr>
          <p:cNvPr id="7" name="TextBox 6"/>
          <p:cNvSpPr txBox="1"/>
          <p:nvPr/>
        </p:nvSpPr>
        <p:spPr>
          <a:xfrm>
            <a:off x="941002" y="3563503"/>
            <a:ext cx="4582344" cy="1846659"/>
          </a:xfrm>
          <a:prstGeom prst="rect">
            <a:avLst/>
          </a:prstGeom>
          <a:noFill/>
        </p:spPr>
        <p:txBody>
          <a:bodyPr wrap="square" rtlCol="0">
            <a:spAutoFit/>
          </a:bodyPr>
          <a:lstStyle/>
          <a:p>
            <a:r>
              <a:rPr lang="en-AU" sz="2400" dirty="0" smtClean="0"/>
              <a:t>Work </a:t>
            </a:r>
            <a:r>
              <a:rPr lang="en-AU" sz="2400" dirty="0"/>
              <a:t>out the upper and lower limits of your data </a:t>
            </a:r>
            <a:r>
              <a:rPr lang="en-AU" sz="2400" dirty="0" smtClean="0"/>
              <a:t>set</a:t>
            </a:r>
            <a:r>
              <a:rPr lang="en-AU" sz="2400" dirty="0"/>
              <a:t> </a:t>
            </a:r>
            <a:r>
              <a:rPr lang="en-AU" sz="2400" dirty="0" smtClean="0"/>
              <a:t>by adding or subtracting the standard deviation twice from the mean. </a:t>
            </a:r>
            <a:endParaRPr lang="en-AU" sz="2400" dirty="0"/>
          </a:p>
          <a:p>
            <a:endParaRPr lang="en-AU" dirty="0"/>
          </a:p>
        </p:txBody>
      </p:sp>
      <p:pic>
        <p:nvPicPr>
          <p:cNvPr id="9" name="Picture 8"/>
          <p:cNvPicPr>
            <a:picLocks noChangeAspect="1"/>
          </p:cNvPicPr>
          <p:nvPr/>
        </p:nvPicPr>
        <p:blipFill>
          <a:blip r:embed="rId4"/>
          <a:stretch>
            <a:fillRect/>
          </a:stretch>
        </p:blipFill>
        <p:spPr>
          <a:xfrm>
            <a:off x="6205727" y="3598101"/>
            <a:ext cx="5175923" cy="3027276"/>
          </a:xfrm>
          <a:prstGeom prst="rect">
            <a:avLst/>
          </a:prstGeom>
        </p:spPr>
      </p:pic>
      <p:sp>
        <p:nvSpPr>
          <p:cNvPr id="10" name="Down Arrow 9"/>
          <p:cNvSpPr/>
          <p:nvPr/>
        </p:nvSpPr>
        <p:spPr>
          <a:xfrm rot="17862329">
            <a:off x="4493557" y="4436123"/>
            <a:ext cx="581891" cy="2769016"/>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Oval 10"/>
          <p:cNvSpPr/>
          <p:nvPr/>
        </p:nvSpPr>
        <p:spPr>
          <a:xfrm>
            <a:off x="1378668" y="5111739"/>
            <a:ext cx="1607127" cy="153107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smtClean="0"/>
              <a:t>No Outliers!</a:t>
            </a:r>
          </a:p>
          <a:p>
            <a:pPr algn="ctr"/>
            <a:r>
              <a:rPr lang="en-AU" dirty="0" smtClean="0"/>
              <a:t>Wahoo!</a:t>
            </a:r>
            <a:endParaRPr lang="en-AU" dirty="0"/>
          </a:p>
        </p:txBody>
      </p:sp>
    </p:spTree>
    <p:extLst>
      <p:ext uri="{BB962C8B-B14F-4D97-AF65-F5344CB8AC3E}">
        <p14:creationId xmlns:p14="http://schemas.microsoft.com/office/powerpoint/2010/main" val="114354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1000" fill="hold"/>
                                        <p:tgtEl>
                                          <p:spTgt spid="11"/>
                                        </p:tgtEl>
                                        <p:attrNameLst>
                                          <p:attrName>ppt_w</p:attrName>
                                        </p:attrNameLst>
                                      </p:cBhvr>
                                      <p:tavLst>
                                        <p:tav tm="0">
                                          <p:val>
                                            <p:fltVal val="0"/>
                                          </p:val>
                                        </p:tav>
                                        <p:tav tm="100000">
                                          <p:val>
                                            <p:strVal val="#ppt_w"/>
                                          </p:val>
                                        </p:tav>
                                      </p:tavLst>
                                    </p:anim>
                                    <p:anim calcmode="lin" valueType="num">
                                      <p:cBhvr>
                                        <p:cTn id="15" dur="1000" fill="hold"/>
                                        <p:tgtEl>
                                          <p:spTgt spid="11"/>
                                        </p:tgtEl>
                                        <p:attrNameLst>
                                          <p:attrName>ppt_h</p:attrName>
                                        </p:attrNameLst>
                                      </p:cBhvr>
                                      <p:tavLst>
                                        <p:tav tm="0">
                                          <p:val>
                                            <p:fltVal val="0"/>
                                          </p:val>
                                        </p:tav>
                                        <p:tav tm="100000">
                                          <p:val>
                                            <p:strVal val="#ppt_h"/>
                                          </p:val>
                                        </p:tav>
                                      </p:tavLst>
                                    </p:anim>
                                    <p:anim calcmode="lin" valueType="num">
                                      <p:cBhvr>
                                        <p:cTn id="16" dur="1000" fill="hold"/>
                                        <p:tgtEl>
                                          <p:spTgt spid="11"/>
                                        </p:tgtEl>
                                        <p:attrNameLst>
                                          <p:attrName>style.rotation</p:attrName>
                                        </p:attrNameLst>
                                      </p:cBhvr>
                                      <p:tavLst>
                                        <p:tav tm="0">
                                          <p:val>
                                            <p:fltVal val="90"/>
                                          </p:val>
                                        </p:tav>
                                        <p:tav tm="100000">
                                          <p:val>
                                            <p:fltVal val="0"/>
                                          </p:val>
                                        </p:tav>
                                      </p:tavLst>
                                    </p:anim>
                                    <p:animEffect transition="in" filter="fade">
                                      <p:cBhvr>
                                        <p:cTn id="1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Standard error</a:t>
            </a:r>
            <a:endParaRPr lang="en-AU"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AU" dirty="0"/>
              <a:t>When you take a sample and calculate the mean, it is important to remember that this is only an estimate of the true mean for the whole of the population you are measuring. </a:t>
            </a:r>
          </a:p>
          <a:p>
            <a:pPr>
              <a:buFont typeface="Wingdings" panose="05000000000000000000" pitchFamily="2" charset="2"/>
              <a:buChar char="Ø"/>
            </a:pPr>
            <a:r>
              <a:rPr lang="en-AU" dirty="0"/>
              <a:t>If you took a second sample, you would probably arrive at a slightly different estimate of the mean. </a:t>
            </a:r>
          </a:p>
          <a:p>
            <a:pPr>
              <a:buFont typeface="Wingdings" panose="05000000000000000000" pitchFamily="2" charset="2"/>
              <a:buChar char="Ø"/>
            </a:pPr>
            <a:r>
              <a:rPr lang="en-AU" dirty="0"/>
              <a:t>There is no reason to suppose that the real mean will be exactly equal to the sample mean. </a:t>
            </a:r>
          </a:p>
          <a:p>
            <a:pPr>
              <a:buFont typeface="Wingdings" panose="05000000000000000000" pitchFamily="2" charset="2"/>
              <a:buChar char="Ø"/>
            </a:pPr>
            <a:r>
              <a:rPr lang="en-AU" dirty="0"/>
              <a:t>It is likely to be close to it, however, and the amount by which it is likely to differ from the estimate can be found from the standard error.</a:t>
            </a:r>
          </a:p>
          <a:p>
            <a:endParaRPr lang="en-AU" dirty="0"/>
          </a:p>
        </p:txBody>
      </p:sp>
    </p:spTree>
    <p:extLst>
      <p:ext uri="{BB962C8B-B14F-4D97-AF65-F5344CB8AC3E}">
        <p14:creationId xmlns:p14="http://schemas.microsoft.com/office/powerpoint/2010/main" val="4550760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3962" y="888520"/>
            <a:ext cx="9720072" cy="1499616"/>
          </a:xfrm>
        </p:spPr>
        <p:txBody>
          <a:bodyPr>
            <a:normAutofit fontScale="90000"/>
          </a:bodyPr>
          <a:lstStyle/>
          <a:p>
            <a:r>
              <a:rPr lang="en-AU" dirty="0" smtClean="0"/>
              <a:t>The Standard Error of a mean is calculated using the following formula:</a:t>
            </a:r>
            <a:br>
              <a:rPr lang="en-AU" dirty="0" smtClean="0"/>
            </a:br>
            <a:endParaRPr lang="en-AU" dirty="0"/>
          </a:p>
        </p:txBody>
      </p:sp>
      <p:pic>
        <p:nvPicPr>
          <p:cNvPr id="4" name="Content Placeholder 3"/>
          <p:cNvPicPr>
            <a:picLocks noGrp="1" noChangeAspect="1"/>
          </p:cNvPicPr>
          <p:nvPr>
            <p:ph idx="1"/>
          </p:nvPr>
        </p:nvPicPr>
        <p:blipFill>
          <a:blip r:embed="rId2"/>
          <a:stretch>
            <a:fillRect/>
          </a:stretch>
        </p:blipFill>
        <p:spPr>
          <a:xfrm>
            <a:off x="8385311" y="3037744"/>
            <a:ext cx="2792210" cy="1792379"/>
          </a:xfrm>
          <a:prstGeom prst="rect">
            <a:avLst/>
          </a:prstGeom>
        </p:spPr>
      </p:pic>
      <p:sp>
        <p:nvSpPr>
          <p:cNvPr id="5" name="TextBox 4"/>
          <p:cNvSpPr txBox="1"/>
          <p:nvPr/>
        </p:nvSpPr>
        <p:spPr>
          <a:xfrm>
            <a:off x="723916" y="2388136"/>
            <a:ext cx="7357902" cy="3600986"/>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AU" sz="2400" dirty="0"/>
              <a:t>The Standard Error value gives us the range that the mean falls within. </a:t>
            </a:r>
          </a:p>
          <a:p>
            <a:pPr marL="342900" indent="-342900">
              <a:buClr>
                <a:schemeClr val="accent1"/>
              </a:buClr>
              <a:buFont typeface="Wingdings" panose="05000000000000000000" pitchFamily="2" charset="2"/>
              <a:buChar char="Ø"/>
            </a:pPr>
            <a:r>
              <a:rPr lang="en-AU" sz="2400" dirty="0"/>
              <a:t>So once the SE is calculated, you calculate the upper SE value by adding the SE to the mean, and calculate the lower SE value by subtracting the SE from the mean. </a:t>
            </a:r>
          </a:p>
          <a:p>
            <a:pPr marL="342900" indent="-342900">
              <a:buClr>
                <a:schemeClr val="accent1"/>
              </a:buClr>
              <a:buFont typeface="Wingdings" panose="05000000000000000000" pitchFamily="2" charset="2"/>
              <a:buChar char="Ø"/>
            </a:pPr>
            <a:r>
              <a:rPr lang="en-AU" sz="2400" dirty="0"/>
              <a:t>The range between these 2 numbers is where the true mean will lie.  These values can then be graphed along as a bar </a:t>
            </a:r>
          </a:p>
          <a:p>
            <a:endParaRPr lang="en-AU" dirty="0"/>
          </a:p>
          <a:p>
            <a:endParaRPr lang="en-AU" dirty="0"/>
          </a:p>
        </p:txBody>
      </p:sp>
    </p:spTree>
    <p:extLst>
      <p:ext uri="{BB962C8B-B14F-4D97-AF65-F5344CB8AC3E}">
        <p14:creationId xmlns:p14="http://schemas.microsoft.com/office/powerpoint/2010/main" val="373853328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7" y="585216"/>
            <a:ext cx="10382781" cy="1499616"/>
          </a:xfrm>
        </p:spPr>
        <p:txBody>
          <a:bodyPr>
            <a:normAutofit/>
          </a:bodyPr>
          <a:lstStyle/>
          <a:p>
            <a:r>
              <a:rPr lang="en-AU" sz="3600" dirty="0" smtClean="0"/>
              <a:t>TO CALCULATE MEAN, STANDARD DEVIATION AND STANDARD ERROR…</a:t>
            </a:r>
            <a:endParaRPr lang="en-AU" sz="3600" dirty="0"/>
          </a:p>
        </p:txBody>
      </p:sp>
      <p:sp>
        <p:nvSpPr>
          <p:cNvPr id="5" name="TextBox 4"/>
          <p:cNvSpPr txBox="1"/>
          <p:nvPr/>
        </p:nvSpPr>
        <p:spPr>
          <a:xfrm>
            <a:off x="4779034" y="2260119"/>
            <a:ext cx="6694098" cy="646331"/>
          </a:xfrm>
          <a:prstGeom prst="rect">
            <a:avLst/>
          </a:prstGeom>
          <a:noFill/>
        </p:spPr>
        <p:txBody>
          <a:bodyPr wrap="square" rtlCol="0">
            <a:spAutoFit/>
          </a:bodyPr>
          <a:lstStyle/>
          <a:p>
            <a:endParaRPr lang="en-AU" dirty="0"/>
          </a:p>
          <a:p>
            <a:r>
              <a:rPr lang="en-AU" dirty="0"/>
              <a:t> </a:t>
            </a:r>
          </a:p>
        </p:txBody>
      </p:sp>
      <p:sp>
        <p:nvSpPr>
          <p:cNvPr id="7" name="TextBox 6"/>
          <p:cNvSpPr txBox="1"/>
          <p:nvPr/>
        </p:nvSpPr>
        <p:spPr>
          <a:xfrm>
            <a:off x="2020530" y="3154496"/>
            <a:ext cx="1996163" cy="1200329"/>
          </a:xfrm>
          <a:prstGeom prst="rect">
            <a:avLst/>
          </a:prstGeom>
          <a:noFill/>
        </p:spPr>
        <p:txBody>
          <a:bodyPr wrap="square" rtlCol="0">
            <a:spAutoFit/>
          </a:bodyPr>
          <a:lstStyle/>
          <a:p>
            <a:r>
              <a:rPr lang="en-AU" b="1" dirty="0" smtClean="0"/>
              <a:t>Step 1: </a:t>
            </a:r>
            <a:r>
              <a:rPr lang="en-AU" dirty="0" smtClean="0"/>
              <a:t>Go to the data tab and click </a:t>
            </a:r>
            <a:r>
              <a:rPr lang="en-AU" dirty="0"/>
              <a:t>on Data </a:t>
            </a:r>
            <a:r>
              <a:rPr lang="en-AU" dirty="0" smtClean="0"/>
              <a:t>Analysis.</a:t>
            </a:r>
            <a:endParaRPr lang="en-AU" dirty="0"/>
          </a:p>
          <a:p>
            <a:endParaRPr lang="en-AU" dirty="0"/>
          </a:p>
        </p:txBody>
      </p:sp>
      <p:sp>
        <p:nvSpPr>
          <p:cNvPr id="8" name="TextBox 7"/>
          <p:cNvSpPr txBox="1"/>
          <p:nvPr/>
        </p:nvSpPr>
        <p:spPr>
          <a:xfrm>
            <a:off x="322164" y="6113149"/>
            <a:ext cx="3823854" cy="646331"/>
          </a:xfrm>
          <a:prstGeom prst="rect">
            <a:avLst/>
          </a:prstGeom>
          <a:noFill/>
        </p:spPr>
        <p:txBody>
          <a:bodyPr wrap="square" rtlCol="0">
            <a:spAutoFit/>
          </a:bodyPr>
          <a:lstStyle/>
          <a:p>
            <a:r>
              <a:rPr lang="en-AU" b="1" dirty="0" smtClean="0"/>
              <a:t>Step 2: </a:t>
            </a:r>
            <a:r>
              <a:rPr lang="en-AU" dirty="0" smtClean="0"/>
              <a:t>Click </a:t>
            </a:r>
            <a:r>
              <a:rPr lang="en-AU" dirty="0"/>
              <a:t>on </a:t>
            </a:r>
            <a:r>
              <a:rPr lang="en-AU" dirty="0" smtClean="0"/>
              <a:t>Descriptive Statistics</a:t>
            </a:r>
            <a:endParaRPr lang="en-AU" dirty="0"/>
          </a:p>
          <a:p>
            <a:endParaRPr lang="en-AU" dirty="0"/>
          </a:p>
        </p:txBody>
      </p:sp>
      <p:sp>
        <p:nvSpPr>
          <p:cNvPr id="3" name="Rectangle 2"/>
          <p:cNvSpPr/>
          <p:nvPr/>
        </p:nvSpPr>
        <p:spPr>
          <a:xfrm>
            <a:off x="4486174" y="5737091"/>
            <a:ext cx="6986958" cy="923330"/>
          </a:xfrm>
          <a:prstGeom prst="rect">
            <a:avLst/>
          </a:prstGeom>
        </p:spPr>
        <p:txBody>
          <a:bodyPr wrap="square">
            <a:spAutoFit/>
          </a:bodyPr>
          <a:lstStyle/>
          <a:p>
            <a:r>
              <a:rPr lang="en-AU" b="1" dirty="0" smtClean="0"/>
              <a:t>Step 3: </a:t>
            </a:r>
            <a:r>
              <a:rPr lang="en-AU" dirty="0"/>
              <a:t>Click on the </a:t>
            </a:r>
            <a:r>
              <a:rPr lang="en-AU" dirty="0" smtClean="0">
                <a:solidFill>
                  <a:srgbClr val="7030A0"/>
                </a:solidFill>
              </a:rPr>
              <a:t>‘cell’ button </a:t>
            </a:r>
            <a:r>
              <a:rPr lang="en-AU" dirty="0" smtClean="0"/>
              <a:t>and </a:t>
            </a:r>
            <a:r>
              <a:rPr lang="en-AU" dirty="0">
                <a:solidFill>
                  <a:srgbClr val="0070C0"/>
                </a:solidFill>
              </a:rPr>
              <a:t>highlight all the </a:t>
            </a:r>
            <a:r>
              <a:rPr lang="en-AU" dirty="0" smtClean="0">
                <a:solidFill>
                  <a:srgbClr val="0070C0"/>
                </a:solidFill>
              </a:rPr>
              <a:t>data </a:t>
            </a:r>
            <a:r>
              <a:rPr lang="en-AU" dirty="0" smtClean="0"/>
              <a:t>then click the </a:t>
            </a:r>
            <a:r>
              <a:rPr lang="en-AU" dirty="0" smtClean="0">
                <a:solidFill>
                  <a:srgbClr val="7030A0"/>
                </a:solidFill>
              </a:rPr>
              <a:t>‘cell’ </a:t>
            </a:r>
            <a:r>
              <a:rPr lang="en-AU" dirty="0" smtClean="0"/>
              <a:t>button again. Tick </a:t>
            </a:r>
            <a:r>
              <a:rPr lang="en-AU" dirty="0">
                <a:solidFill>
                  <a:srgbClr val="33CC33"/>
                </a:solidFill>
              </a:rPr>
              <a:t>Summary </a:t>
            </a:r>
            <a:r>
              <a:rPr lang="en-AU" dirty="0" smtClean="0">
                <a:solidFill>
                  <a:srgbClr val="33CC33"/>
                </a:solidFill>
              </a:rPr>
              <a:t>statistics </a:t>
            </a:r>
            <a:r>
              <a:rPr lang="en-AU" dirty="0" smtClean="0"/>
              <a:t>(by clicking in the box) </a:t>
            </a:r>
            <a:r>
              <a:rPr lang="en-AU" dirty="0"/>
              <a:t>and then press </a:t>
            </a:r>
            <a:r>
              <a:rPr lang="en-AU" dirty="0" smtClean="0"/>
              <a:t>ok. </a:t>
            </a:r>
            <a:endParaRPr lang="en-AU" dirty="0"/>
          </a:p>
        </p:txBody>
      </p:sp>
      <p:pic>
        <p:nvPicPr>
          <p:cNvPr id="4" name="Picture 3"/>
          <p:cNvPicPr>
            <a:picLocks noChangeAspect="1"/>
          </p:cNvPicPr>
          <p:nvPr/>
        </p:nvPicPr>
        <p:blipFill>
          <a:blip r:embed="rId2"/>
          <a:stretch>
            <a:fillRect/>
          </a:stretch>
        </p:blipFill>
        <p:spPr>
          <a:xfrm>
            <a:off x="322164" y="1950017"/>
            <a:ext cx="3025631" cy="830289"/>
          </a:xfrm>
          <a:prstGeom prst="rect">
            <a:avLst/>
          </a:prstGeom>
        </p:spPr>
      </p:pic>
      <p:pic>
        <p:nvPicPr>
          <p:cNvPr id="9" name="Picture 8"/>
          <p:cNvPicPr>
            <a:picLocks noChangeAspect="1"/>
          </p:cNvPicPr>
          <p:nvPr/>
        </p:nvPicPr>
        <p:blipFill>
          <a:blip r:embed="rId3"/>
          <a:stretch>
            <a:fillRect/>
          </a:stretch>
        </p:blipFill>
        <p:spPr>
          <a:xfrm>
            <a:off x="361507" y="2847100"/>
            <a:ext cx="1635946" cy="1690936"/>
          </a:xfrm>
          <a:prstGeom prst="rect">
            <a:avLst/>
          </a:prstGeom>
        </p:spPr>
      </p:pic>
      <p:sp>
        <p:nvSpPr>
          <p:cNvPr id="10" name="Oval 9"/>
          <p:cNvSpPr/>
          <p:nvPr/>
        </p:nvSpPr>
        <p:spPr>
          <a:xfrm>
            <a:off x="2023963" y="1950017"/>
            <a:ext cx="720437" cy="677045"/>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1" name="Oval 10"/>
          <p:cNvSpPr/>
          <p:nvPr/>
        </p:nvSpPr>
        <p:spPr>
          <a:xfrm>
            <a:off x="322164" y="3177634"/>
            <a:ext cx="1353128" cy="1029868"/>
          </a:xfrm>
          <a:prstGeom prst="ellipse">
            <a:avLst/>
          </a:prstGeom>
          <a:noFill/>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pic>
        <p:nvPicPr>
          <p:cNvPr id="12" name="Picture 11"/>
          <p:cNvPicPr>
            <a:picLocks noChangeAspect="1"/>
          </p:cNvPicPr>
          <p:nvPr/>
        </p:nvPicPr>
        <p:blipFill>
          <a:blip r:embed="rId4"/>
          <a:stretch>
            <a:fillRect/>
          </a:stretch>
        </p:blipFill>
        <p:spPr>
          <a:xfrm>
            <a:off x="512827" y="4604830"/>
            <a:ext cx="2969251" cy="1455427"/>
          </a:xfrm>
          <a:prstGeom prst="rect">
            <a:avLst/>
          </a:prstGeom>
        </p:spPr>
      </p:pic>
      <p:pic>
        <p:nvPicPr>
          <p:cNvPr id="13" name="Picture 12"/>
          <p:cNvPicPr>
            <a:picLocks noChangeAspect="1"/>
          </p:cNvPicPr>
          <p:nvPr/>
        </p:nvPicPr>
        <p:blipFill>
          <a:blip r:embed="rId5"/>
          <a:stretch>
            <a:fillRect/>
          </a:stretch>
        </p:blipFill>
        <p:spPr>
          <a:xfrm>
            <a:off x="4347631" y="2005267"/>
            <a:ext cx="7538675" cy="3498785"/>
          </a:xfrm>
          <a:prstGeom prst="rect">
            <a:avLst/>
          </a:prstGeom>
        </p:spPr>
      </p:pic>
      <p:sp>
        <p:nvSpPr>
          <p:cNvPr id="14" name="Oval 13"/>
          <p:cNvSpPr/>
          <p:nvPr/>
        </p:nvSpPr>
        <p:spPr>
          <a:xfrm>
            <a:off x="10400145" y="2627062"/>
            <a:ext cx="332510" cy="420938"/>
          </a:xfrm>
          <a:prstGeom prst="ellipse">
            <a:avLst/>
          </a:prstGeom>
          <a:noFill/>
          <a:ln w="5715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5" name="Rectangle 14"/>
          <p:cNvSpPr/>
          <p:nvPr/>
        </p:nvSpPr>
        <p:spPr>
          <a:xfrm>
            <a:off x="5136801" y="3546305"/>
            <a:ext cx="2704871" cy="753308"/>
          </a:xfrm>
          <a:prstGeom prst="rect">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6" name="Oval 15"/>
          <p:cNvSpPr/>
          <p:nvPr/>
        </p:nvSpPr>
        <p:spPr>
          <a:xfrm>
            <a:off x="8198776" y="4274296"/>
            <a:ext cx="1016895" cy="330534"/>
          </a:xfrm>
          <a:prstGeom prst="ellipse">
            <a:avLst/>
          </a:prstGeom>
          <a:noFill/>
          <a:ln>
            <a:solidFill>
              <a:srgbClr val="33CC3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21276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1000"/>
                                        <p:tgtEl>
                                          <p:spTgt spid="11"/>
                                        </p:tgtEl>
                                      </p:cBhvr>
                                    </p:animEffect>
                                    <p:anim calcmode="lin" valueType="num">
                                      <p:cBhvr>
                                        <p:cTn id="13" dur="1000" fill="hold"/>
                                        <p:tgtEl>
                                          <p:spTgt spid="11"/>
                                        </p:tgtEl>
                                        <p:attrNameLst>
                                          <p:attrName>ppt_x</p:attrName>
                                        </p:attrNameLst>
                                      </p:cBhvr>
                                      <p:tavLst>
                                        <p:tav tm="0">
                                          <p:val>
                                            <p:strVal val="#ppt_x"/>
                                          </p:val>
                                        </p:tav>
                                        <p:tav tm="100000">
                                          <p:val>
                                            <p:strVal val="#ppt_x"/>
                                          </p:val>
                                        </p:tav>
                                      </p:tavLst>
                                    </p:anim>
                                    <p:anim calcmode="lin" valueType="num">
                                      <p:cBhvr>
                                        <p:cTn id="1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1000"/>
                                        <p:tgtEl>
                                          <p:spTgt spid="8"/>
                                        </p:tgtEl>
                                      </p:cBhvr>
                                    </p:animEffect>
                                    <p:anim calcmode="lin" valueType="num">
                                      <p:cBhvr>
                                        <p:cTn id="20" dur="1000" fill="hold"/>
                                        <p:tgtEl>
                                          <p:spTgt spid="8"/>
                                        </p:tgtEl>
                                        <p:attrNameLst>
                                          <p:attrName>ppt_x</p:attrName>
                                        </p:attrNameLst>
                                      </p:cBhvr>
                                      <p:tavLst>
                                        <p:tav tm="0">
                                          <p:val>
                                            <p:strVal val="#ppt_x"/>
                                          </p:val>
                                        </p:tav>
                                        <p:tav tm="100000">
                                          <p:val>
                                            <p:strVal val="#ppt_x"/>
                                          </p:val>
                                        </p:tav>
                                      </p:tavLst>
                                    </p:anim>
                                    <p:anim calcmode="lin" valueType="num">
                                      <p:cBhvr>
                                        <p:cTn id="21" dur="1000" fill="hold"/>
                                        <p:tgtEl>
                                          <p:spTgt spid="8"/>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1000"/>
                                        <p:tgtEl>
                                          <p:spTgt spid="12"/>
                                        </p:tgtEl>
                                      </p:cBhvr>
                                    </p:animEffect>
                                    <p:anim calcmode="lin" valueType="num">
                                      <p:cBhvr>
                                        <p:cTn id="25" dur="1000" fill="hold"/>
                                        <p:tgtEl>
                                          <p:spTgt spid="12"/>
                                        </p:tgtEl>
                                        <p:attrNameLst>
                                          <p:attrName>ppt_x</p:attrName>
                                        </p:attrNameLst>
                                      </p:cBhvr>
                                      <p:tavLst>
                                        <p:tav tm="0">
                                          <p:val>
                                            <p:strVal val="#ppt_x"/>
                                          </p:val>
                                        </p:tav>
                                        <p:tav tm="100000">
                                          <p:val>
                                            <p:strVal val="#ppt_x"/>
                                          </p:val>
                                        </p:tav>
                                      </p:tavLst>
                                    </p:anim>
                                    <p:anim calcmode="lin" valueType="num">
                                      <p:cBhvr>
                                        <p:cTn id="2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 calcmode="lin" valueType="num">
                                      <p:cBhvr additive="base">
                                        <p:cTn id="44" dur="500" fill="hold"/>
                                        <p:tgtEl>
                                          <p:spTgt spid="14"/>
                                        </p:tgtEl>
                                        <p:attrNameLst>
                                          <p:attrName>ppt_x</p:attrName>
                                        </p:attrNameLst>
                                      </p:cBhvr>
                                      <p:tavLst>
                                        <p:tav tm="0">
                                          <p:val>
                                            <p:strVal val="#ppt_x"/>
                                          </p:val>
                                        </p:tav>
                                        <p:tav tm="100000">
                                          <p:val>
                                            <p:strVal val="#ppt_x"/>
                                          </p:val>
                                        </p:tav>
                                      </p:tavLst>
                                    </p:anim>
                                    <p:anim calcmode="lin" valueType="num">
                                      <p:cBhvr additive="base">
                                        <p:cTn id="45" dur="500" fill="hold"/>
                                        <p:tgtEl>
                                          <p:spTgt spid="14"/>
                                        </p:tgtEl>
                                        <p:attrNameLst>
                                          <p:attrName>ppt_y</p:attrName>
                                        </p:attrNameLst>
                                      </p:cBhvr>
                                      <p:tavLst>
                                        <p:tav tm="0">
                                          <p:val>
                                            <p:strVal val="1+#ppt_h/2"/>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fade">
                                      <p:cBhvr>
                                        <p:cTn id="48" dur="1000"/>
                                        <p:tgtEl>
                                          <p:spTgt spid="3"/>
                                        </p:tgtEl>
                                      </p:cBhvr>
                                    </p:animEffect>
                                    <p:anim calcmode="lin" valueType="num">
                                      <p:cBhvr>
                                        <p:cTn id="49" dur="1000" fill="hold"/>
                                        <p:tgtEl>
                                          <p:spTgt spid="3"/>
                                        </p:tgtEl>
                                        <p:attrNameLst>
                                          <p:attrName>ppt_x</p:attrName>
                                        </p:attrNameLst>
                                      </p:cBhvr>
                                      <p:tavLst>
                                        <p:tav tm="0">
                                          <p:val>
                                            <p:strVal val="#ppt_x"/>
                                          </p:val>
                                        </p:tav>
                                        <p:tav tm="100000">
                                          <p:val>
                                            <p:strVal val="#ppt_x"/>
                                          </p:val>
                                        </p:tav>
                                      </p:tavLst>
                                    </p:anim>
                                    <p:anim calcmode="lin" valueType="num">
                                      <p:cBhvr>
                                        <p:cTn id="5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 grpId="0"/>
      <p:bldP spid="10" grpId="0" animBg="1"/>
      <p:bldP spid="11" grpId="0" animBg="1"/>
      <p:bldP spid="14" grpId="0" animBg="1"/>
      <p:bldP spid="15" grpId="0" animBg="1"/>
      <p:bldP spid="1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Descriptive summary</a:t>
            </a:r>
            <a:endParaRPr lang="en-AU" dirty="0"/>
          </a:p>
        </p:txBody>
      </p:sp>
      <p:pic>
        <p:nvPicPr>
          <p:cNvPr id="3" name="Picture 2"/>
          <p:cNvPicPr>
            <a:picLocks noChangeAspect="1"/>
          </p:cNvPicPr>
          <p:nvPr/>
        </p:nvPicPr>
        <p:blipFill>
          <a:blip r:embed="rId2"/>
          <a:stretch>
            <a:fillRect/>
          </a:stretch>
        </p:blipFill>
        <p:spPr>
          <a:xfrm>
            <a:off x="9292070" y="2844810"/>
            <a:ext cx="2669020" cy="2616480"/>
          </a:xfrm>
          <a:prstGeom prst="rect">
            <a:avLst/>
          </a:prstGeom>
        </p:spPr>
      </p:pic>
      <p:pic>
        <p:nvPicPr>
          <p:cNvPr id="6" name="Picture 5"/>
          <p:cNvPicPr>
            <a:picLocks noChangeAspect="1"/>
          </p:cNvPicPr>
          <p:nvPr/>
        </p:nvPicPr>
        <p:blipFill>
          <a:blip r:embed="rId3"/>
          <a:stretch>
            <a:fillRect/>
          </a:stretch>
        </p:blipFill>
        <p:spPr>
          <a:xfrm>
            <a:off x="773834" y="1900387"/>
            <a:ext cx="8058150" cy="4505325"/>
          </a:xfrm>
          <a:prstGeom prst="rect">
            <a:avLst/>
          </a:prstGeom>
        </p:spPr>
      </p:pic>
    </p:spTree>
    <p:extLst>
      <p:ext uri="{BB962C8B-B14F-4D97-AF65-F5344CB8AC3E}">
        <p14:creationId xmlns:p14="http://schemas.microsoft.com/office/powerpoint/2010/main" val="194405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300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Graphing your data </a:t>
            </a:r>
            <a:endParaRPr lang="en-AU" dirty="0"/>
          </a:p>
        </p:txBody>
      </p:sp>
      <p:sp>
        <p:nvSpPr>
          <p:cNvPr id="3" name="Content Placeholder 2"/>
          <p:cNvSpPr>
            <a:spLocks noGrp="1"/>
          </p:cNvSpPr>
          <p:nvPr>
            <p:ph idx="1"/>
          </p:nvPr>
        </p:nvSpPr>
        <p:spPr>
          <a:xfrm>
            <a:off x="783984" y="1861127"/>
            <a:ext cx="10336598" cy="1233055"/>
          </a:xfrm>
        </p:spPr>
        <p:txBody>
          <a:bodyPr/>
          <a:lstStyle/>
          <a:p>
            <a:r>
              <a:rPr lang="en-AU" dirty="0" smtClean="0"/>
              <a:t>Once you have your table complete now it is time to graph your data.</a:t>
            </a:r>
          </a:p>
          <a:p>
            <a:r>
              <a:rPr lang="en-AU" dirty="0" smtClean="0"/>
              <a:t>Important note- unless you are extrapolating or interpolating the line, when displaying your data in a graph, make it a </a:t>
            </a:r>
            <a:r>
              <a:rPr lang="en-AU" b="1" u="sng" dirty="0" smtClean="0"/>
              <a:t>column graph.</a:t>
            </a:r>
          </a:p>
          <a:p>
            <a:pPr marL="0" indent="0">
              <a:buNone/>
            </a:pPr>
            <a:endParaRPr lang="en-AU" dirty="0"/>
          </a:p>
        </p:txBody>
      </p:sp>
      <p:pic>
        <p:nvPicPr>
          <p:cNvPr id="5" name="Picture 4"/>
          <p:cNvPicPr>
            <a:picLocks noChangeAspect="1"/>
          </p:cNvPicPr>
          <p:nvPr/>
        </p:nvPicPr>
        <p:blipFill>
          <a:blip r:embed="rId2"/>
          <a:stretch>
            <a:fillRect/>
          </a:stretch>
        </p:blipFill>
        <p:spPr>
          <a:xfrm>
            <a:off x="466291" y="3158667"/>
            <a:ext cx="2849563" cy="2932884"/>
          </a:xfrm>
          <a:prstGeom prst="rect">
            <a:avLst/>
          </a:prstGeom>
        </p:spPr>
      </p:pic>
      <p:sp>
        <p:nvSpPr>
          <p:cNvPr id="6" name="TextBox 5"/>
          <p:cNvSpPr txBox="1"/>
          <p:nvPr/>
        </p:nvSpPr>
        <p:spPr>
          <a:xfrm>
            <a:off x="565431" y="6294535"/>
            <a:ext cx="2937792" cy="369332"/>
          </a:xfrm>
          <a:prstGeom prst="rect">
            <a:avLst/>
          </a:prstGeom>
          <a:noFill/>
        </p:spPr>
        <p:txBody>
          <a:bodyPr wrap="none" rtlCol="0">
            <a:spAutoFit/>
          </a:bodyPr>
          <a:lstStyle/>
          <a:p>
            <a:r>
              <a:rPr lang="en-AU" b="1" dirty="0" smtClean="0"/>
              <a:t>Step 1: </a:t>
            </a:r>
            <a:r>
              <a:rPr lang="en-AU" dirty="0" smtClean="0"/>
              <a:t>Go back to sheet one.</a:t>
            </a:r>
            <a:endParaRPr lang="en-AU" dirty="0"/>
          </a:p>
        </p:txBody>
      </p:sp>
      <p:pic>
        <p:nvPicPr>
          <p:cNvPr id="7" name="Picture 6"/>
          <p:cNvPicPr>
            <a:picLocks noChangeAspect="1"/>
          </p:cNvPicPr>
          <p:nvPr/>
        </p:nvPicPr>
        <p:blipFill>
          <a:blip r:embed="rId3"/>
          <a:stretch>
            <a:fillRect/>
          </a:stretch>
        </p:blipFill>
        <p:spPr>
          <a:xfrm>
            <a:off x="3641768" y="3470090"/>
            <a:ext cx="3937289" cy="2448536"/>
          </a:xfrm>
          <a:prstGeom prst="rect">
            <a:avLst/>
          </a:prstGeom>
        </p:spPr>
      </p:pic>
      <p:sp>
        <p:nvSpPr>
          <p:cNvPr id="8" name="Rectangle 7"/>
          <p:cNvSpPr/>
          <p:nvPr/>
        </p:nvSpPr>
        <p:spPr>
          <a:xfrm>
            <a:off x="3873847" y="6294535"/>
            <a:ext cx="3473130" cy="369332"/>
          </a:xfrm>
          <a:prstGeom prst="rect">
            <a:avLst/>
          </a:prstGeom>
        </p:spPr>
        <p:txBody>
          <a:bodyPr wrap="none">
            <a:spAutoFit/>
          </a:bodyPr>
          <a:lstStyle/>
          <a:p>
            <a:r>
              <a:rPr lang="en-AU" b="1" dirty="0"/>
              <a:t>Step </a:t>
            </a:r>
            <a:r>
              <a:rPr lang="en-AU" b="1" dirty="0" smtClean="0"/>
              <a:t>2: </a:t>
            </a:r>
            <a:r>
              <a:rPr lang="en-AU" dirty="0" smtClean="0"/>
              <a:t>Highlight your mean values. </a:t>
            </a:r>
            <a:endParaRPr lang="en-AU" dirty="0"/>
          </a:p>
        </p:txBody>
      </p:sp>
      <p:sp>
        <p:nvSpPr>
          <p:cNvPr id="9" name="Rectangle 8"/>
          <p:cNvSpPr/>
          <p:nvPr/>
        </p:nvSpPr>
        <p:spPr>
          <a:xfrm>
            <a:off x="7717601" y="6294535"/>
            <a:ext cx="4307893" cy="369332"/>
          </a:xfrm>
          <a:prstGeom prst="rect">
            <a:avLst/>
          </a:prstGeom>
        </p:spPr>
        <p:txBody>
          <a:bodyPr wrap="square">
            <a:spAutoFit/>
          </a:bodyPr>
          <a:lstStyle/>
          <a:p>
            <a:r>
              <a:rPr lang="en-AU" b="1" dirty="0"/>
              <a:t>Step 3</a:t>
            </a:r>
            <a:r>
              <a:rPr lang="en-AU" b="1" dirty="0" smtClean="0"/>
              <a:t>: </a:t>
            </a:r>
            <a:r>
              <a:rPr lang="en-AU" dirty="0" smtClean="0"/>
              <a:t>Go to insert and select </a:t>
            </a:r>
            <a:r>
              <a:rPr lang="en-AU" dirty="0" smtClean="0">
                <a:solidFill>
                  <a:srgbClr val="33CC33"/>
                </a:solidFill>
              </a:rPr>
              <a:t>column graph</a:t>
            </a:r>
            <a:r>
              <a:rPr lang="en-AU" dirty="0" smtClean="0"/>
              <a:t>.  </a:t>
            </a:r>
            <a:endParaRPr lang="en-AU" dirty="0"/>
          </a:p>
        </p:txBody>
      </p:sp>
      <p:pic>
        <p:nvPicPr>
          <p:cNvPr id="10" name="Picture 9"/>
          <p:cNvPicPr>
            <a:picLocks noChangeAspect="1"/>
          </p:cNvPicPr>
          <p:nvPr/>
        </p:nvPicPr>
        <p:blipFill>
          <a:blip r:embed="rId4"/>
          <a:stretch>
            <a:fillRect/>
          </a:stretch>
        </p:blipFill>
        <p:spPr>
          <a:xfrm>
            <a:off x="7721671" y="3592945"/>
            <a:ext cx="4137748" cy="1917898"/>
          </a:xfrm>
          <a:prstGeom prst="rect">
            <a:avLst/>
          </a:prstGeom>
        </p:spPr>
      </p:pic>
      <p:sp>
        <p:nvSpPr>
          <p:cNvPr id="11" name="Oval 10"/>
          <p:cNvSpPr/>
          <p:nvPr/>
        </p:nvSpPr>
        <p:spPr>
          <a:xfrm>
            <a:off x="9790545" y="3592945"/>
            <a:ext cx="434110" cy="471055"/>
          </a:xfrm>
          <a:prstGeom prst="ellipse">
            <a:avLst/>
          </a:prstGeom>
          <a:noFill/>
          <a:ln>
            <a:solidFill>
              <a:srgbClr val="33CC3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415934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anim calcmode="lin" valueType="num">
                                      <p:cBhvr>
                                        <p:cTn id="28" dur="1000" fill="hold"/>
                                        <p:tgtEl>
                                          <p:spTgt spid="9"/>
                                        </p:tgtEl>
                                        <p:attrNameLst>
                                          <p:attrName>ppt_x</p:attrName>
                                        </p:attrNameLst>
                                      </p:cBhvr>
                                      <p:tavLst>
                                        <p:tav tm="0">
                                          <p:val>
                                            <p:strVal val="#ppt_x"/>
                                          </p:val>
                                        </p:tav>
                                        <p:tav tm="100000">
                                          <p:val>
                                            <p:strVal val="#ppt_x"/>
                                          </p:val>
                                        </p:tav>
                                      </p:tavLst>
                                    </p:anim>
                                    <p:anim calcmode="lin" valueType="num">
                                      <p:cBhvr>
                                        <p:cTn id="2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Adding error bars</a:t>
            </a:r>
            <a:endParaRPr lang="en-AU" dirty="0"/>
          </a:p>
        </p:txBody>
      </p:sp>
      <p:sp>
        <p:nvSpPr>
          <p:cNvPr id="3" name="Content Placeholder 2"/>
          <p:cNvSpPr>
            <a:spLocks noGrp="1"/>
          </p:cNvSpPr>
          <p:nvPr>
            <p:ph idx="1"/>
          </p:nvPr>
        </p:nvSpPr>
        <p:spPr>
          <a:xfrm>
            <a:off x="375660" y="4809791"/>
            <a:ext cx="4575032" cy="919018"/>
          </a:xfrm>
        </p:spPr>
        <p:txBody>
          <a:bodyPr>
            <a:normAutofit/>
          </a:bodyPr>
          <a:lstStyle/>
          <a:p>
            <a:r>
              <a:rPr lang="en-AU" sz="1800" b="1" dirty="0" smtClean="0"/>
              <a:t>Step 1: </a:t>
            </a:r>
            <a:r>
              <a:rPr lang="en-AU" sz="1800" dirty="0" smtClean="0"/>
              <a:t>Copy the standard error calculations from sheet 2 in to sheet 1. </a:t>
            </a:r>
            <a:endParaRPr lang="en-AU" sz="1800" dirty="0"/>
          </a:p>
        </p:txBody>
      </p:sp>
      <p:pic>
        <p:nvPicPr>
          <p:cNvPr id="4" name="Picture 3"/>
          <p:cNvPicPr>
            <a:picLocks noChangeAspect="1"/>
          </p:cNvPicPr>
          <p:nvPr/>
        </p:nvPicPr>
        <p:blipFill>
          <a:blip r:embed="rId2"/>
          <a:stretch>
            <a:fillRect/>
          </a:stretch>
        </p:blipFill>
        <p:spPr>
          <a:xfrm>
            <a:off x="443037" y="1799735"/>
            <a:ext cx="4575032" cy="2937791"/>
          </a:xfrm>
          <a:prstGeom prst="rect">
            <a:avLst/>
          </a:prstGeom>
        </p:spPr>
      </p:pic>
      <p:sp>
        <p:nvSpPr>
          <p:cNvPr id="5" name="Rectangle 4"/>
          <p:cNvSpPr/>
          <p:nvPr/>
        </p:nvSpPr>
        <p:spPr>
          <a:xfrm>
            <a:off x="2232169" y="5494496"/>
            <a:ext cx="3011055" cy="1200329"/>
          </a:xfrm>
          <a:prstGeom prst="rect">
            <a:avLst/>
          </a:prstGeom>
        </p:spPr>
        <p:txBody>
          <a:bodyPr wrap="square">
            <a:spAutoFit/>
          </a:bodyPr>
          <a:lstStyle/>
          <a:p>
            <a:r>
              <a:rPr lang="en-AU" b="1" dirty="0"/>
              <a:t>Step </a:t>
            </a:r>
            <a:r>
              <a:rPr lang="en-AU" b="1" dirty="0" smtClean="0"/>
              <a:t>2: </a:t>
            </a:r>
            <a:r>
              <a:rPr lang="en-AU" dirty="0" smtClean="0"/>
              <a:t>Click on your graph and then click the </a:t>
            </a:r>
            <a:r>
              <a:rPr lang="en-AU" dirty="0" smtClean="0">
                <a:solidFill>
                  <a:schemeClr val="accent6"/>
                </a:solidFill>
              </a:rPr>
              <a:t>+</a:t>
            </a:r>
            <a:r>
              <a:rPr lang="en-AU" dirty="0" smtClean="0"/>
              <a:t> button at the side of the graph. Click axis titles</a:t>
            </a:r>
            <a:endParaRPr lang="en-AU" dirty="0"/>
          </a:p>
        </p:txBody>
      </p:sp>
      <p:pic>
        <p:nvPicPr>
          <p:cNvPr id="7" name="Picture 6"/>
          <p:cNvPicPr>
            <a:picLocks noChangeAspect="1"/>
          </p:cNvPicPr>
          <p:nvPr/>
        </p:nvPicPr>
        <p:blipFill>
          <a:blip r:embed="rId3"/>
          <a:stretch>
            <a:fillRect/>
          </a:stretch>
        </p:blipFill>
        <p:spPr>
          <a:xfrm>
            <a:off x="231919" y="5483230"/>
            <a:ext cx="2000250" cy="1211594"/>
          </a:xfrm>
          <a:prstGeom prst="rect">
            <a:avLst/>
          </a:prstGeom>
        </p:spPr>
      </p:pic>
      <p:sp>
        <p:nvSpPr>
          <p:cNvPr id="8" name="Oval 7"/>
          <p:cNvSpPr/>
          <p:nvPr/>
        </p:nvSpPr>
        <p:spPr>
          <a:xfrm>
            <a:off x="2087418" y="5467521"/>
            <a:ext cx="144751" cy="261288"/>
          </a:xfrm>
          <a:prstGeom prst="ellipse">
            <a:avLst/>
          </a:prstGeom>
          <a:noFill/>
          <a:ln w="38100"/>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9" name="Rectangle 8"/>
          <p:cNvSpPr/>
          <p:nvPr/>
        </p:nvSpPr>
        <p:spPr>
          <a:xfrm>
            <a:off x="5421947" y="3965729"/>
            <a:ext cx="2853081" cy="646331"/>
          </a:xfrm>
          <a:prstGeom prst="rect">
            <a:avLst/>
          </a:prstGeom>
        </p:spPr>
        <p:txBody>
          <a:bodyPr wrap="square">
            <a:spAutoFit/>
          </a:bodyPr>
          <a:lstStyle/>
          <a:p>
            <a:r>
              <a:rPr lang="en-AU" b="1" dirty="0" smtClean="0"/>
              <a:t>Step 3: </a:t>
            </a:r>
            <a:r>
              <a:rPr lang="en-AU" dirty="0" smtClean="0"/>
              <a:t>Click </a:t>
            </a:r>
            <a:r>
              <a:rPr lang="en-AU" dirty="0"/>
              <a:t>on error bars, go to more options.</a:t>
            </a:r>
          </a:p>
        </p:txBody>
      </p:sp>
      <p:pic>
        <p:nvPicPr>
          <p:cNvPr id="10" name="Picture 9"/>
          <p:cNvPicPr>
            <a:picLocks noChangeAspect="1"/>
          </p:cNvPicPr>
          <p:nvPr/>
        </p:nvPicPr>
        <p:blipFill>
          <a:blip r:embed="rId4"/>
          <a:stretch>
            <a:fillRect/>
          </a:stretch>
        </p:blipFill>
        <p:spPr>
          <a:xfrm>
            <a:off x="5243224" y="1812808"/>
            <a:ext cx="2495634" cy="2057987"/>
          </a:xfrm>
          <a:prstGeom prst="rect">
            <a:avLst/>
          </a:prstGeom>
        </p:spPr>
      </p:pic>
      <p:pic>
        <p:nvPicPr>
          <p:cNvPr id="11" name="Picture 10"/>
          <p:cNvPicPr>
            <a:picLocks noChangeAspect="1"/>
          </p:cNvPicPr>
          <p:nvPr/>
        </p:nvPicPr>
        <p:blipFill>
          <a:blip r:embed="rId5"/>
          <a:stretch>
            <a:fillRect/>
          </a:stretch>
        </p:blipFill>
        <p:spPr>
          <a:xfrm>
            <a:off x="8382177" y="1715308"/>
            <a:ext cx="2853081" cy="2155487"/>
          </a:xfrm>
          <a:prstGeom prst="rect">
            <a:avLst/>
          </a:prstGeom>
        </p:spPr>
      </p:pic>
      <p:sp>
        <p:nvSpPr>
          <p:cNvPr id="12" name="Rectangle 11"/>
          <p:cNvSpPr/>
          <p:nvPr/>
        </p:nvSpPr>
        <p:spPr>
          <a:xfrm>
            <a:off x="8131920" y="3991950"/>
            <a:ext cx="3967035" cy="646331"/>
          </a:xfrm>
          <a:prstGeom prst="rect">
            <a:avLst/>
          </a:prstGeom>
        </p:spPr>
        <p:txBody>
          <a:bodyPr wrap="square">
            <a:spAutoFit/>
          </a:bodyPr>
          <a:lstStyle/>
          <a:p>
            <a:r>
              <a:rPr lang="en-AU" b="1" dirty="0" smtClean="0"/>
              <a:t>Step 4: </a:t>
            </a:r>
            <a:r>
              <a:rPr lang="en-AU" dirty="0" smtClean="0"/>
              <a:t>Scroll down and click specify values.</a:t>
            </a:r>
            <a:endParaRPr lang="en-AU" dirty="0"/>
          </a:p>
        </p:txBody>
      </p:sp>
      <p:pic>
        <p:nvPicPr>
          <p:cNvPr id="13" name="Picture 12"/>
          <p:cNvPicPr>
            <a:picLocks noChangeAspect="1"/>
          </p:cNvPicPr>
          <p:nvPr/>
        </p:nvPicPr>
        <p:blipFill>
          <a:blip r:embed="rId6"/>
          <a:stretch>
            <a:fillRect/>
          </a:stretch>
        </p:blipFill>
        <p:spPr>
          <a:xfrm>
            <a:off x="5243224" y="4828451"/>
            <a:ext cx="5105039" cy="1539427"/>
          </a:xfrm>
          <a:prstGeom prst="rect">
            <a:avLst/>
          </a:prstGeom>
        </p:spPr>
      </p:pic>
      <p:sp>
        <p:nvSpPr>
          <p:cNvPr id="14" name="TextBox 13"/>
          <p:cNvSpPr txBox="1"/>
          <p:nvPr/>
        </p:nvSpPr>
        <p:spPr>
          <a:xfrm>
            <a:off x="10356150" y="4940498"/>
            <a:ext cx="1758215" cy="1754326"/>
          </a:xfrm>
          <a:prstGeom prst="rect">
            <a:avLst/>
          </a:prstGeom>
          <a:noFill/>
        </p:spPr>
        <p:txBody>
          <a:bodyPr wrap="square" rtlCol="0">
            <a:spAutoFit/>
          </a:bodyPr>
          <a:lstStyle/>
          <a:p>
            <a:r>
              <a:rPr lang="en-AU" b="1" dirty="0" smtClean="0"/>
              <a:t>Step 5: </a:t>
            </a:r>
            <a:r>
              <a:rPr lang="en-AU" dirty="0" smtClean="0"/>
              <a:t>click the </a:t>
            </a:r>
            <a:r>
              <a:rPr lang="en-AU" dirty="0" smtClean="0">
                <a:solidFill>
                  <a:srgbClr val="33CC33"/>
                </a:solidFill>
              </a:rPr>
              <a:t>‘cell’ </a:t>
            </a:r>
            <a:r>
              <a:rPr lang="en-AU" dirty="0" smtClean="0"/>
              <a:t>boxes and highlight the SE for positive and negative values. Click ok.  </a:t>
            </a:r>
            <a:endParaRPr lang="en-AU" dirty="0"/>
          </a:p>
        </p:txBody>
      </p:sp>
      <p:sp>
        <p:nvSpPr>
          <p:cNvPr id="15" name="Oval 14"/>
          <p:cNvSpPr/>
          <p:nvPr/>
        </p:nvSpPr>
        <p:spPr>
          <a:xfrm>
            <a:off x="9442383" y="5494496"/>
            <a:ext cx="231006" cy="482792"/>
          </a:xfrm>
          <a:prstGeom prst="ellipse">
            <a:avLst/>
          </a:prstGeom>
          <a:noFill/>
          <a:ln>
            <a:solidFill>
              <a:srgbClr val="33CC3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57413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1000"/>
                                        <p:tgtEl>
                                          <p:spTgt spid="5"/>
                                        </p:tgtEl>
                                      </p:cBhvr>
                                    </p:animEffect>
                                    <p:anim calcmode="lin" valueType="num">
                                      <p:cBhvr>
                                        <p:cTn id="26" dur="1000" fill="hold"/>
                                        <p:tgtEl>
                                          <p:spTgt spid="5"/>
                                        </p:tgtEl>
                                        <p:attrNameLst>
                                          <p:attrName>ppt_x</p:attrName>
                                        </p:attrNameLst>
                                      </p:cBhvr>
                                      <p:tavLst>
                                        <p:tav tm="0">
                                          <p:val>
                                            <p:strVal val="#ppt_x"/>
                                          </p:val>
                                        </p:tav>
                                        <p:tav tm="100000">
                                          <p:val>
                                            <p:strVal val="#ppt_x"/>
                                          </p:val>
                                        </p:tav>
                                      </p:tavLst>
                                    </p:anim>
                                    <p:anim calcmode="lin" valueType="num">
                                      <p:cBhvr>
                                        <p:cTn id="2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 calcmode="lin" valueType="num">
                                      <p:cBhvr additive="base">
                                        <p:cTn id="32" dur="500" fill="hold"/>
                                        <p:tgtEl>
                                          <p:spTgt spid="10"/>
                                        </p:tgtEl>
                                        <p:attrNameLst>
                                          <p:attrName>ppt_x</p:attrName>
                                        </p:attrNameLst>
                                      </p:cBhvr>
                                      <p:tavLst>
                                        <p:tav tm="0">
                                          <p:val>
                                            <p:strVal val="#ppt_x"/>
                                          </p:val>
                                        </p:tav>
                                        <p:tav tm="100000">
                                          <p:val>
                                            <p:strVal val="#ppt_x"/>
                                          </p:val>
                                        </p:tav>
                                      </p:tavLst>
                                    </p:anim>
                                    <p:anim calcmode="lin" valueType="num">
                                      <p:cBhvr additive="base">
                                        <p:cTn id="33" dur="500" fill="hold"/>
                                        <p:tgtEl>
                                          <p:spTgt spid="10"/>
                                        </p:tgtEl>
                                        <p:attrNameLst>
                                          <p:attrName>ppt_y</p:attrName>
                                        </p:attrNameLst>
                                      </p:cBhvr>
                                      <p:tavLst>
                                        <p:tav tm="0">
                                          <p:val>
                                            <p:strVal val="1+#ppt_h/2"/>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fade">
                                      <p:cBhvr>
                                        <p:cTn id="36" dur="1000"/>
                                        <p:tgtEl>
                                          <p:spTgt spid="9"/>
                                        </p:tgtEl>
                                      </p:cBhvr>
                                    </p:animEffect>
                                    <p:anim calcmode="lin" valueType="num">
                                      <p:cBhvr>
                                        <p:cTn id="37" dur="1000" fill="hold"/>
                                        <p:tgtEl>
                                          <p:spTgt spid="9"/>
                                        </p:tgtEl>
                                        <p:attrNameLst>
                                          <p:attrName>ppt_x</p:attrName>
                                        </p:attrNameLst>
                                      </p:cBhvr>
                                      <p:tavLst>
                                        <p:tav tm="0">
                                          <p:val>
                                            <p:strVal val="#ppt_x"/>
                                          </p:val>
                                        </p:tav>
                                        <p:tav tm="100000">
                                          <p:val>
                                            <p:strVal val="#ppt_x"/>
                                          </p:val>
                                        </p:tav>
                                      </p:tavLst>
                                    </p:anim>
                                    <p:anim calcmode="lin" valueType="num">
                                      <p:cBhvr>
                                        <p:cTn id="3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1000"/>
                                        <p:tgtEl>
                                          <p:spTgt spid="11"/>
                                        </p:tgtEl>
                                      </p:cBhvr>
                                    </p:animEffect>
                                    <p:anim calcmode="lin" valueType="num">
                                      <p:cBhvr>
                                        <p:cTn id="44" dur="1000" fill="hold"/>
                                        <p:tgtEl>
                                          <p:spTgt spid="11"/>
                                        </p:tgtEl>
                                        <p:attrNameLst>
                                          <p:attrName>ppt_x</p:attrName>
                                        </p:attrNameLst>
                                      </p:cBhvr>
                                      <p:tavLst>
                                        <p:tav tm="0">
                                          <p:val>
                                            <p:strVal val="#ppt_x"/>
                                          </p:val>
                                        </p:tav>
                                        <p:tav tm="100000">
                                          <p:val>
                                            <p:strVal val="#ppt_x"/>
                                          </p:val>
                                        </p:tav>
                                      </p:tavLst>
                                    </p:anim>
                                    <p:anim calcmode="lin" valueType="num">
                                      <p:cBhvr>
                                        <p:cTn id="45" dur="1000" fill="hold"/>
                                        <p:tgtEl>
                                          <p:spTgt spid="1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1000"/>
                                        <p:tgtEl>
                                          <p:spTgt spid="12"/>
                                        </p:tgtEl>
                                      </p:cBhvr>
                                    </p:animEffect>
                                    <p:anim calcmode="lin" valueType="num">
                                      <p:cBhvr>
                                        <p:cTn id="49" dur="1000" fill="hold"/>
                                        <p:tgtEl>
                                          <p:spTgt spid="12"/>
                                        </p:tgtEl>
                                        <p:attrNameLst>
                                          <p:attrName>ppt_x</p:attrName>
                                        </p:attrNameLst>
                                      </p:cBhvr>
                                      <p:tavLst>
                                        <p:tav tm="0">
                                          <p:val>
                                            <p:strVal val="#ppt_x"/>
                                          </p:val>
                                        </p:tav>
                                        <p:tav tm="100000">
                                          <p:val>
                                            <p:strVal val="#ppt_x"/>
                                          </p:val>
                                        </p:tav>
                                      </p:tavLst>
                                    </p:anim>
                                    <p:anim calcmode="lin" valueType="num">
                                      <p:cBhvr>
                                        <p:cTn id="5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13"/>
                                        </p:tgtEl>
                                        <p:attrNameLst>
                                          <p:attrName>style.visibility</p:attrName>
                                        </p:attrNameLst>
                                      </p:cBhvr>
                                      <p:to>
                                        <p:strVal val="visible"/>
                                      </p:to>
                                    </p:set>
                                    <p:animEffect transition="in" filter="fade">
                                      <p:cBhvr>
                                        <p:cTn id="55" dur="1000"/>
                                        <p:tgtEl>
                                          <p:spTgt spid="13"/>
                                        </p:tgtEl>
                                      </p:cBhvr>
                                    </p:animEffect>
                                    <p:anim calcmode="lin" valueType="num">
                                      <p:cBhvr>
                                        <p:cTn id="56" dur="1000" fill="hold"/>
                                        <p:tgtEl>
                                          <p:spTgt spid="13"/>
                                        </p:tgtEl>
                                        <p:attrNameLst>
                                          <p:attrName>ppt_x</p:attrName>
                                        </p:attrNameLst>
                                      </p:cBhvr>
                                      <p:tavLst>
                                        <p:tav tm="0">
                                          <p:val>
                                            <p:strVal val="#ppt_x"/>
                                          </p:val>
                                        </p:tav>
                                        <p:tav tm="100000">
                                          <p:val>
                                            <p:strVal val="#ppt_x"/>
                                          </p:val>
                                        </p:tav>
                                      </p:tavLst>
                                    </p:anim>
                                    <p:anim calcmode="lin" valueType="num">
                                      <p:cBhvr>
                                        <p:cTn id="57" dur="1000" fill="hold"/>
                                        <p:tgtEl>
                                          <p:spTgt spid="13"/>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1000"/>
                                        <p:tgtEl>
                                          <p:spTgt spid="14"/>
                                        </p:tgtEl>
                                      </p:cBhvr>
                                    </p:animEffect>
                                    <p:anim calcmode="lin" valueType="num">
                                      <p:cBhvr>
                                        <p:cTn id="61" dur="1000" fill="hold"/>
                                        <p:tgtEl>
                                          <p:spTgt spid="14"/>
                                        </p:tgtEl>
                                        <p:attrNameLst>
                                          <p:attrName>ppt_x</p:attrName>
                                        </p:attrNameLst>
                                      </p:cBhvr>
                                      <p:tavLst>
                                        <p:tav tm="0">
                                          <p:val>
                                            <p:strVal val="#ppt_x"/>
                                          </p:val>
                                        </p:tav>
                                        <p:tav tm="100000">
                                          <p:val>
                                            <p:strVal val="#ppt_x"/>
                                          </p:val>
                                        </p:tav>
                                      </p:tavLst>
                                    </p:anim>
                                    <p:anim calcmode="lin" valueType="num">
                                      <p:cBhvr>
                                        <p:cTn id="62" dur="1000" fill="hold"/>
                                        <p:tgtEl>
                                          <p:spTgt spid="14"/>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animBg="1"/>
      <p:bldP spid="9" grpId="0"/>
      <p:bldP spid="12" grpId="0"/>
      <p:bldP spid="14" grpId="0"/>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57412"/>
            <a:ext cx="9720072" cy="1499616"/>
          </a:xfrm>
        </p:spPr>
        <p:txBody>
          <a:bodyPr>
            <a:normAutofit fontScale="90000"/>
          </a:bodyPr>
          <a:lstStyle/>
          <a:p>
            <a:pPr algn="ctr"/>
            <a:r>
              <a:rPr lang="en-AU" dirty="0" smtClean="0"/>
              <a:t>Comparative statistics-</a:t>
            </a:r>
            <a:br>
              <a:rPr lang="en-AU" dirty="0" smtClean="0"/>
            </a:br>
            <a:r>
              <a:rPr lang="en-AU" dirty="0" smtClean="0"/>
              <a:t>Comparing more than 3 groups of data</a:t>
            </a:r>
            <a:br>
              <a:rPr lang="en-AU" dirty="0" smtClean="0"/>
            </a:br>
            <a:r>
              <a:rPr lang="en-AU" dirty="0" err="1" smtClean="0">
                <a:solidFill>
                  <a:schemeClr val="accent6">
                    <a:lumMod val="75000"/>
                  </a:schemeClr>
                </a:solidFill>
              </a:rPr>
              <a:t>Anova</a:t>
            </a:r>
            <a:r>
              <a:rPr lang="en-AU" dirty="0" smtClean="0"/>
              <a:t> </a:t>
            </a:r>
            <a:endParaRPr lang="en-AU" dirty="0"/>
          </a:p>
        </p:txBody>
      </p:sp>
      <p:sp>
        <p:nvSpPr>
          <p:cNvPr id="3" name="Content Placeholder 2"/>
          <p:cNvSpPr>
            <a:spLocks noGrp="1"/>
          </p:cNvSpPr>
          <p:nvPr>
            <p:ph idx="1"/>
          </p:nvPr>
        </p:nvSpPr>
        <p:spPr>
          <a:xfrm>
            <a:off x="1024128" y="1871932"/>
            <a:ext cx="9720073" cy="4856672"/>
          </a:xfrm>
        </p:spPr>
        <p:txBody>
          <a:bodyPr>
            <a:normAutofit fontScale="92500" lnSpcReduction="10000"/>
          </a:bodyPr>
          <a:lstStyle/>
          <a:p>
            <a:r>
              <a:rPr lang="en-AU" dirty="0" smtClean="0"/>
              <a:t>A single factor (or one-way ANOVA) is used to compare between more than 3 groups of data. This tests whether a null hypothesis is correct or not. </a:t>
            </a:r>
          </a:p>
          <a:p>
            <a:r>
              <a:rPr lang="en-AU" dirty="0" smtClean="0"/>
              <a:t>A null hypothesis (H</a:t>
            </a:r>
            <a:r>
              <a:rPr lang="en-AU" baseline="-25000" dirty="0" smtClean="0"/>
              <a:t>0</a:t>
            </a:r>
            <a:r>
              <a:rPr lang="en-AU" dirty="0" smtClean="0"/>
              <a:t>) is a hypothesis that there is no difference in results between any of the variables, </a:t>
            </a:r>
            <a:r>
              <a:rPr lang="en-AU" dirty="0" err="1" smtClean="0"/>
              <a:t>eg</a:t>
            </a:r>
            <a:r>
              <a:rPr lang="en-AU" dirty="0" smtClean="0"/>
              <a:t> that the means of all the variables (temperatures) are the same. </a:t>
            </a:r>
          </a:p>
          <a:p>
            <a:r>
              <a:rPr lang="en-AU" dirty="0" smtClean="0"/>
              <a:t>So an example of a null hypothesis is that no matter what the temperature, the enzyme action will be the same. </a:t>
            </a:r>
          </a:p>
          <a:p>
            <a:r>
              <a:rPr lang="en-AU" dirty="0" smtClean="0"/>
              <a:t>If the null hypothesis is disproved, we can say that at least 1of the means is different to the rest. </a:t>
            </a:r>
            <a:r>
              <a:rPr lang="en-AU" dirty="0" err="1" smtClean="0"/>
              <a:t>Eg</a:t>
            </a:r>
            <a:r>
              <a:rPr lang="en-AU" dirty="0" smtClean="0"/>
              <a:t> at least 1 temperature shows significantly more enzyme action and gas production than the others. </a:t>
            </a:r>
          </a:p>
          <a:p>
            <a:r>
              <a:rPr lang="en-AU" dirty="0" smtClean="0"/>
              <a:t>If you wish to determine which means were different, you can use multiple t-tests as well as an ANOVA. </a:t>
            </a:r>
          </a:p>
          <a:p>
            <a:r>
              <a:rPr lang="en-AU" dirty="0" smtClean="0"/>
              <a:t>If your hypothesis states that temperature affects the amount of enzyme action, an ANOVA is all you need to do. </a:t>
            </a:r>
          </a:p>
          <a:p>
            <a:r>
              <a:rPr lang="en-AU" dirty="0" smtClean="0"/>
              <a:t>If your hypothesis states that as the temperature moves further from body temp, the amount of enzyme action decreases, than you need to do multiple t- tests. </a:t>
            </a:r>
            <a:endParaRPr lang="en-AU" dirty="0"/>
          </a:p>
        </p:txBody>
      </p:sp>
    </p:spTree>
    <p:extLst>
      <p:ext uri="{BB962C8B-B14F-4D97-AF65-F5344CB8AC3E}">
        <p14:creationId xmlns:p14="http://schemas.microsoft.com/office/powerpoint/2010/main" val="1331647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err="1" smtClean="0"/>
              <a:t>Anova</a:t>
            </a:r>
            <a:r>
              <a:rPr lang="en-AU" dirty="0" smtClean="0"/>
              <a:t> (example)</a:t>
            </a:r>
            <a:endParaRPr lang="en-AU" dirty="0"/>
          </a:p>
        </p:txBody>
      </p:sp>
      <p:sp>
        <p:nvSpPr>
          <p:cNvPr id="4" name="Rectangle 3"/>
          <p:cNvSpPr/>
          <p:nvPr/>
        </p:nvSpPr>
        <p:spPr>
          <a:xfrm>
            <a:off x="761279" y="3220311"/>
            <a:ext cx="3593394" cy="646331"/>
          </a:xfrm>
          <a:prstGeom prst="rect">
            <a:avLst/>
          </a:prstGeom>
        </p:spPr>
        <p:txBody>
          <a:bodyPr wrap="square">
            <a:spAutoFit/>
          </a:bodyPr>
          <a:lstStyle/>
          <a:p>
            <a:r>
              <a:rPr lang="en-AU" b="1" dirty="0" smtClean="0"/>
              <a:t>Step 1: </a:t>
            </a:r>
            <a:r>
              <a:rPr lang="en-AU" dirty="0" smtClean="0"/>
              <a:t>Click </a:t>
            </a:r>
            <a:r>
              <a:rPr lang="en-AU" dirty="0"/>
              <a:t>on Data Analysis and click on ANOVA: single </a:t>
            </a:r>
            <a:r>
              <a:rPr lang="en-AU" dirty="0" smtClean="0"/>
              <a:t>factor.</a:t>
            </a:r>
            <a:endParaRPr lang="en-AU" dirty="0"/>
          </a:p>
        </p:txBody>
      </p:sp>
      <p:pic>
        <p:nvPicPr>
          <p:cNvPr id="5" name="Picture 4"/>
          <p:cNvPicPr>
            <a:picLocks noChangeAspect="1"/>
          </p:cNvPicPr>
          <p:nvPr/>
        </p:nvPicPr>
        <p:blipFill>
          <a:blip r:embed="rId2"/>
          <a:stretch>
            <a:fillRect/>
          </a:stretch>
        </p:blipFill>
        <p:spPr>
          <a:xfrm>
            <a:off x="761279" y="1653130"/>
            <a:ext cx="3305167" cy="1537287"/>
          </a:xfrm>
          <a:prstGeom prst="rect">
            <a:avLst/>
          </a:prstGeom>
        </p:spPr>
      </p:pic>
      <p:pic>
        <p:nvPicPr>
          <p:cNvPr id="6" name="Picture 5"/>
          <p:cNvPicPr>
            <a:picLocks noChangeAspect="1"/>
          </p:cNvPicPr>
          <p:nvPr/>
        </p:nvPicPr>
        <p:blipFill>
          <a:blip r:embed="rId3"/>
          <a:stretch>
            <a:fillRect/>
          </a:stretch>
        </p:blipFill>
        <p:spPr>
          <a:xfrm>
            <a:off x="813859" y="3866642"/>
            <a:ext cx="6858386" cy="2289567"/>
          </a:xfrm>
          <a:prstGeom prst="rect">
            <a:avLst/>
          </a:prstGeom>
        </p:spPr>
      </p:pic>
      <p:sp>
        <p:nvSpPr>
          <p:cNvPr id="7" name="Rectangle 6"/>
          <p:cNvSpPr/>
          <p:nvPr/>
        </p:nvSpPr>
        <p:spPr>
          <a:xfrm>
            <a:off x="753066" y="6156209"/>
            <a:ext cx="6967807" cy="646331"/>
          </a:xfrm>
          <a:prstGeom prst="rect">
            <a:avLst/>
          </a:prstGeom>
        </p:spPr>
        <p:txBody>
          <a:bodyPr wrap="square">
            <a:spAutoFit/>
          </a:bodyPr>
          <a:lstStyle/>
          <a:p>
            <a:r>
              <a:rPr lang="en-AU" b="1" dirty="0" smtClean="0"/>
              <a:t>Step 2: </a:t>
            </a:r>
            <a:r>
              <a:rPr lang="en-AU" dirty="0" smtClean="0"/>
              <a:t>Click </a:t>
            </a:r>
            <a:r>
              <a:rPr lang="en-AU" dirty="0"/>
              <a:t>on </a:t>
            </a:r>
            <a:r>
              <a:rPr lang="en-AU" dirty="0" smtClean="0"/>
              <a:t>the cells button, highlight all </a:t>
            </a:r>
            <a:r>
              <a:rPr lang="en-AU" dirty="0"/>
              <a:t>the </a:t>
            </a:r>
            <a:r>
              <a:rPr lang="en-AU" dirty="0" smtClean="0"/>
              <a:t>data, click cells button again. Then </a:t>
            </a:r>
            <a:r>
              <a:rPr lang="en-AU" dirty="0"/>
              <a:t>click on </a:t>
            </a:r>
            <a:r>
              <a:rPr lang="en-AU" dirty="0" smtClean="0"/>
              <a:t>ok. </a:t>
            </a:r>
            <a:endParaRPr lang="en-AU" dirty="0"/>
          </a:p>
        </p:txBody>
      </p:sp>
      <p:sp>
        <p:nvSpPr>
          <p:cNvPr id="11" name="Rectangle 10"/>
          <p:cNvSpPr/>
          <p:nvPr/>
        </p:nvSpPr>
        <p:spPr>
          <a:xfrm>
            <a:off x="9598503" y="1335024"/>
            <a:ext cx="2323179" cy="1754326"/>
          </a:xfrm>
          <a:prstGeom prst="rect">
            <a:avLst/>
          </a:prstGeom>
        </p:spPr>
        <p:txBody>
          <a:bodyPr wrap="square">
            <a:spAutoFit/>
          </a:bodyPr>
          <a:lstStyle/>
          <a:p>
            <a:r>
              <a:rPr lang="en-AU" dirty="0" smtClean="0"/>
              <a:t>Step 3: The </a:t>
            </a:r>
            <a:r>
              <a:rPr lang="en-AU" dirty="0"/>
              <a:t>only value you want is the </a:t>
            </a:r>
            <a:r>
              <a:rPr lang="en-AU" dirty="0" smtClean="0">
                <a:solidFill>
                  <a:srgbClr val="FF0000"/>
                </a:solidFill>
              </a:rPr>
              <a:t>P-value. </a:t>
            </a:r>
            <a:r>
              <a:rPr lang="en-AU" dirty="0" smtClean="0"/>
              <a:t>Convert it to decimal by clicking on the value, select </a:t>
            </a:r>
            <a:r>
              <a:rPr lang="en-AU" dirty="0" smtClean="0">
                <a:solidFill>
                  <a:srgbClr val="0070C0"/>
                </a:solidFill>
              </a:rPr>
              <a:t>this button</a:t>
            </a:r>
            <a:r>
              <a:rPr lang="en-AU" dirty="0" smtClean="0"/>
              <a:t> and click number.</a:t>
            </a:r>
            <a:endParaRPr lang="en-AU" dirty="0"/>
          </a:p>
        </p:txBody>
      </p:sp>
      <p:pic>
        <p:nvPicPr>
          <p:cNvPr id="13" name="Picture 12"/>
          <p:cNvPicPr>
            <a:picLocks noChangeAspect="1"/>
          </p:cNvPicPr>
          <p:nvPr/>
        </p:nvPicPr>
        <p:blipFill>
          <a:blip r:embed="rId4"/>
          <a:stretch>
            <a:fillRect/>
          </a:stretch>
        </p:blipFill>
        <p:spPr>
          <a:xfrm>
            <a:off x="4860595" y="1110856"/>
            <a:ext cx="4606484" cy="2584216"/>
          </a:xfrm>
          <a:prstGeom prst="rect">
            <a:avLst/>
          </a:prstGeom>
        </p:spPr>
      </p:pic>
      <p:sp>
        <p:nvSpPr>
          <p:cNvPr id="14" name="Oval 13"/>
          <p:cNvSpPr/>
          <p:nvPr/>
        </p:nvSpPr>
        <p:spPr>
          <a:xfrm>
            <a:off x="8257309" y="1335024"/>
            <a:ext cx="295564" cy="244394"/>
          </a:xfrm>
          <a:prstGeom prst="ellipse">
            <a:avLst/>
          </a:prstGeom>
          <a:noFill/>
          <a:ln w="57150"/>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5" name="Oval 14"/>
          <p:cNvSpPr/>
          <p:nvPr/>
        </p:nvSpPr>
        <p:spPr>
          <a:xfrm>
            <a:off x="7010400" y="3366349"/>
            <a:ext cx="710473" cy="341398"/>
          </a:xfrm>
          <a:prstGeom prst="ellipse">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pic>
        <p:nvPicPr>
          <p:cNvPr id="16" name="Picture 15"/>
          <p:cNvPicPr>
            <a:picLocks noChangeAspect="1"/>
          </p:cNvPicPr>
          <p:nvPr/>
        </p:nvPicPr>
        <p:blipFill>
          <a:blip r:embed="rId5"/>
          <a:stretch>
            <a:fillRect/>
          </a:stretch>
        </p:blipFill>
        <p:spPr>
          <a:xfrm>
            <a:off x="7871320" y="4220712"/>
            <a:ext cx="1923349" cy="1796617"/>
          </a:xfrm>
          <a:prstGeom prst="rect">
            <a:avLst/>
          </a:prstGeom>
        </p:spPr>
      </p:pic>
      <p:sp>
        <p:nvSpPr>
          <p:cNvPr id="17" name="TextBox 16"/>
          <p:cNvSpPr txBox="1"/>
          <p:nvPr/>
        </p:nvSpPr>
        <p:spPr>
          <a:xfrm>
            <a:off x="9993744" y="4664364"/>
            <a:ext cx="1927937" cy="1477328"/>
          </a:xfrm>
          <a:prstGeom prst="rect">
            <a:avLst/>
          </a:prstGeom>
          <a:noFill/>
        </p:spPr>
        <p:txBody>
          <a:bodyPr wrap="square" rtlCol="0">
            <a:spAutoFit/>
          </a:bodyPr>
          <a:lstStyle/>
          <a:p>
            <a:r>
              <a:rPr lang="en-AU" b="1" dirty="0" smtClean="0"/>
              <a:t>Step 4: </a:t>
            </a:r>
            <a:r>
              <a:rPr lang="en-AU" dirty="0" smtClean="0"/>
              <a:t>Click </a:t>
            </a:r>
            <a:r>
              <a:rPr lang="en-AU" dirty="0" smtClean="0">
                <a:solidFill>
                  <a:srgbClr val="0070C0"/>
                </a:solidFill>
              </a:rPr>
              <a:t>this button</a:t>
            </a:r>
            <a:r>
              <a:rPr lang="en-AU" dirty="0" smtClean="0"/>
              <a:t> until you have a decimal value you can read. </a:t>
            </a:r>
            <a:endParaRPr lang="en-AU" dirty="0"/>
          </a:p>
        </p:txBody>
      </p:sp>
      <p:sp>
        <p:nvSpPr>
          <p:cNvPr id="18" name="Oval 17"/>
          <p:cNvSpPr/>
          <p:nvPr/>
        </p:nvSpPr>
        <p:spPr>
          <a:xfrm>
            <a:off x="8922327" y="4839855"/>
            <a:ext cx="314037" cy="424872"/>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9" name="TextBox 18"/>
          <p:cNvSpPr txBox="1"/>
          <p:nvPr/>
        </p:nvSpPr>
        <p:spPr>
          <a:xfrm>
            <a:off x="7239524" y="279859"/>
            <a:ext cx="4717958" cy="369332"/>
          </a:xfrm>
          <a:prstGeom prst="rect">
            <a:avLst/>
          </a:prstGeom>
          <a:noFill/>
        </p:spPr>
        <p:txBody>
          <a:bodyPr wrap="none" rtlCol="0">
            <a:spAutoFit/>
          </a:bodyPr>
          <a:lstStyle/>
          <a:p>
            <a:r>
              <a:rPr lang="en-AU" dirty="0" smtClean="0"/>
              <a:t>P= LESS THAN 0.05 = SIGNIFICANT DIFFERENCE</a:t>
            </a:r>
            <a:endParaRPr lang="en-AU" dirty="0"/>
          </a:p>
        </p:txBody>
      </p:sp>
    </p:spTree>
    <p:extLst>
      <p:ext uri="{BB962C8B-B14F-4D97-AF65-F5344CB8AC3E}">
        <p14:creationId xmlns:p14="http://schemas.microsoft.com/office/powerpoint/2010/main" val="858372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ppt_x"/>
                                          </p:val>
                                        </p:tav>
                                        <p:tav tm="100000">
                                          <p:val>
                                            <p:strVal val="#ppt_x"/>
                                          </p:val>
                                        </p:tav>
                                      </p:tavLst>
                                    </p:anim>
                                    <p:anim calcmode="lin" valueType="num">
                                      <p:cBhvr additive="base">
                                        <p:cTn id="22" dur="500" fill="hold"/>
                                        <p:tgtEl>
                                          <p:spTgt spid="11"/>
                                        </p:tgtEl>
                                        <p:attrNameLst>
                                          <p:attrName>ppt_y</p:attrName>
                                        </p:attrNameLst>
                                      </p:cBhvr>
                                      <p:tavLst>
                                        <p:tav tm="0">
                                          <p:val>
                                            <p:strVal val="1+#ppt_h/2"/>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anim calcmode="lin" valueType="num">
                                      <p:cBhvr>
                                        <p:cTn id="26" dur="1000" fill="hold"/>
                                        <p:tgtEl>
                                          <p:spTgt spid="14"/>
                                        </p:tgtEl>
                                        <p:attrNameLst>
                                          <p:attrName>ppt_x</p:attrName>
                                        </p:attrNameLst>
                                      </p:cBhvr>
                                      <p:tavLst>
                                        <p:tav tm="0">
                                          <p:val>
                                            <p:strVal val="#ppt_x"/>
                                          </p:val>
                                        </p:tav>
                                        <p:tav tm="100000">
                                          <p:val>
                                            <p:strVal val="#ppt_x"/>
                                          </p:val>
                                        </p:tav>
                                      </p:tavLst>
                                    </p:anim>
                                    <p:anim calcmode="lin" valueType="num">
                                      <p:cBhvr>
                                        <p:cTn id="27" dur="1000" fill="hold"/>
                                        <p:tgtEl>
                                          <p:spTgt spid="14"/>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1000"/>
                                        <p:tgtEl>
                                          <p:spTgt spid="15"/>
                                        </p:tgtEl>
                                      </p:cBhvr>
                                    </p:animEffect>
                                    <p:anim calcmode="lin" valueType="num">
                                      <p:cBhvr>
                                        <p:cTn id="31" dur="1000" fill="hold"/>
                                        <p:tgtEl>
                                          <p:spTgt spid="15"/>
                                        </p:tgtEl>
                                        <p:attrNameLst>
                                          <p:attrName>ppt_x</p:attrName>
                                        </p:attrNameLst>
                                      </p:cBhvr>
                                      <p:tavLst>
                                        <p:tav tm="0">
                                          <p:val>
                                            <p:strVal val="#ppt_x"/>
                                          </p:val>
                                        </p:tav>
                                        <p:tav tm="100000">
                                          <p:val>
                                            <p:strVal val="#ppt_x"/>
                                          </p:val>
                                        </p:tav>
                                      </p:tavLst>
                                    </p:anim>
                                    <p:anim calcmode="lin" valueType="num">
                                      <p:cBhvr>
                                        <p:cTn id="32"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par>
                                <p:cTn id="39" presetID="42"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1000"/>
                                        <p:tgtEl>
                                          <p:spTgt spid="18"/>
                                        </p:tgtEl>
                                      </p:cBhvr>
                                    </p:animEffect>
                                    <p:anim calcmode="lin" valueType="num">
                                      <p:cBhvr>
                                        <p:cTn id="42" dur="1000" fill="hold"/>
                                        <p:tgtEl>
                                          <p:spTgt spid="18"/>
                                        </p:tgtEl>
                                        <p:attrNameLst>
                                          <p:attrName>ppt_x</p:attrName>
                                        </p:attrNameLst>
                                      </p:cBhvr>
                                      <p:tavLst>
                                        <p:tav tm="0">
                                          <p:val>
                                            <p:strVal val="#ppt_x"/>
                                          </p:val>
                                        </p:tav>
                                        <p:tav tm="100000">
                                          <p:val>
                                            <p:strVal val="#ppt_x"/>
                                          </p:val>
                                        </p:tav>
                                      </p:tavLst>
                                    </p:anim>
                                    <p:anim calcmode="lin" valueType="num">
                                      <p:cBhvr>
                                        <p:cTn id="43" dur="1000" fill="hold"/>
                                        <p:tgtEl>
                                          <p:spTgt spid="18"/>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1000"/>
                                        <p:tgtEl>
                                          <p:spTgt spid="17"/>
                                        </p:tgtEl>
                                      </p:cBhvr>
                                    </p:animEffect>
                                    <p:anim calcmode="lin" valueType="num">
                                      <p:cBhvr>
                                        <p:cTn id="47" dur="1000" fill="hold"/>
                                        <p:tgtEl>
                                          <p:spTgt spid="17"/>
                                        </p:tgtEl>
                                        <p:attrNameLst>
                                          <p:attrName>ppt_x</p:attrName>
                                        </p:attrNameLst>
                                      </p:cBhvr>
                                      <p:tavLst>
                                        <p:tav tm="0">
                                          <p:val>
                                            <p:strVal val="#ppt_x"/>
                                          </p:val>
                                        </p:tav>
                                        <p:tav tm="100000">
                                          <p:val>
                                            <p:strVal val="#ppt_x"/>
                                          </p:val>
                                        </p:tav>
                                      </p:tavLst>
                                    </p:anim>
                                    <p:anim calcmode="lin" valueType="num">
                                      <p:cBhvr>
                                        <p:cTn id="4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anim calcmode="lin" valueType="num">
                                      <p:cBhvr additive="base">
                                        <p:cTn id="53" dur="500" fill="hold"/>
                                        <p:tgtEl>
                                          <p:spTgt spid="19"/>
                                        </p:tgtEl>
                                        <p:attrNameLst>
                                          <p:attrName>ppt_x</p:attrName>
                                        </p:attrNameLst>
                                      </p:cBhvr>
                                      <p:tavLst>
                                        <p:tav tm="0">
                                          <p:val>
                                            <p:strVal val="#ppt_x"/>
                                          </p:val>
                                        </p:tav>
                                        <p:tav tm="100000">
                                          <p:val>
                                            <p:strVal val="#ppt_x"/>
                                          </p:val>
                                        </p:tav>
                                      </p:tavLst>
                                    </p:anim>
                                    <p:anim calcmode="lin" valueType="num">
                                      <p:cBhvr additive="base">
                                        <p:cTn id="5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1" grpId="0"/>
      <p:bldP spid="14" grpId="0" animBg="1"/>
      <p:bldP spid="15" grpId="0" animBg="1"/>
      <p:bldP spid="17" grpId="0"/>
      <p:bldP spid="18" grpId="0" animBg="1"/>
      <p:bldP spid="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Welcome to statistics!</a:t>
            </a:r>
            <a:endParaRPr lang="en-AU" dirty="0"/>
          </a:p>
        </p:txBody>
      </p:sp>
      <p:sp>
        <p:nvSpPr>
          <p:cNvPr id="3" name="Content Placeholder 2"/>
          <p:cNvSpPr>
            <a:spLocks noGrp="1"/>
          </p:cNvSpPr>
          <p:nvPr>
            <p:ph idx="1"/>
          </p:nvPr>
        </p:nvSpPr>
        <p:spPr/>
        <p:txBody>
          <a:bodyPr/>
          <a:lstStyle/>
          <a:p>
            <a:endParaRPr lang="en-AU"/>
          </a:p>
        </p:txBody>
      </p:sp>
      <p:pic>
        <p:nvPicPr>
          <p:cNvPr id="4" name="Picture 3"/>
          <p:cNvPicPr>
            <a:picLocks noChangeAspect="1"/>
          </p:cNvPicPr>
          <p:nvPr/>
        </p:nvPicPr>
        <p:blipFill>
          <a:blip r:embed="rId2"/>
          <a:stretch>
            <a:fillRect/>
          </a:stretch>
        </p:blipFill>
        <p:spPr>
          <a:xfrm>
            <a:off x="1936375" y="1851890"/>
            <a:ext cx="8238900" cy="4779819"/>
          </a:xfrm>
          <a:prstGeom prst="rect">
            <a:avLst/>
          </a:prstGeom>
        </p:spPr>
      </p:pic>
    </p:spTree>
    <p:extLst>
      <p:ext uri="{BB962C8B-B14F-4D97-AF65-F5344CB8AC3E}">
        <p14:creationId xmlns:p14="http://schemas.microsoft.com/office/powerpoint/2010/main" val="9380744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is the P- value important </a:t>
            </a:r>
            <a:endParaRPr lang="en-AU" dirty="0"/>
          </a:p>
        </p:txBody>
      </p:sp>
      <p:sp>
        <p:nvSpPr>
          <p:cNvPr id="3" name="Content Placeholder 2"/>
          <p:cNvSpPr>
            <a:spLocks noGrp="1"/>
          </p:cNvSpPr>
          <p:nvPr>
            <p:ph idx="1"/>
          </p:nvPr>
        </p:nvSpPr>
        <p:spPr>
          <a:xfrm>
            <a:off x="1024129" y="2286000"/>
            <a:ext cx="9135871" cy="4023360"/>
          </a:xfrm>
        </p:spPr>
        <p:txBody>
          <a:bodyPr>
            <a:normAutofit fontScale="92500"/>
          </a:bodyPr>
          <a:lstStyle/>
          <a:p>
            <a:pPr>
              <a:buFont typeface="Wingdings" panose="05000000000000000000" pitchFamily="2" charset="2"/>
              <a:buChar char="Ø"/>
            </a:pPr>
            <a:r>
              <a:rPr lang="en-AU" dirty="0" smtClean="0"/>
              <a:t>If your P-value is greater than 0.05, than the null hypothesis is correct and there is no significant difference between the means. </a:t>
            </a:r>
          </a:p>
          <a:p>
            <a:pPr>
              <a:buFont typeface="Wingdings" panose="05000000000000000000" pitchFamily="2" charset="2"/>
              <a:buChar char="Ø"/>
            </a:pPr>
            <a:r>
              <a:rPr lang="en-AU" dirty="0" smtClean="0"/>
              <a:t>If your P-value is smaller than 0.05, than the null hypothesis should be rejected and there is significant difference between 1 or more of the variables. </a:t>
            </a:r>
          </a:p>
          <a:p>
            <a:pPr>
              <a:buFont typeface="Wingdings" panose="05000000000000000000" pitchFamily="2" charset="2"/>
              <a:buChar char="Ø"/>
            </a:pPr>
            <a:endParaRPr lang="en-AU" dirty="0" smtClean="0"/>
          </a:p>
          <a:p>
            <a:pPr>
              <a:buFont typeface="Wingdings" panose="05000000000000000000" pitchFamily="2" charset="2"/>
              <a:buChar char="Ø"/>
            </a:pPr>
            <a:r>
              <a:rPr lang="en-AU" dirty="0" smtClean="0"/>
              <a:t>To know what variables are different, more testing may need to be done in the form of t-tests. </a:t>
            </a:r>
          </a:p>
          <a:p>
            <a:pPr>
              <a:buFont typeface="Wingdings" panose="05000000000000000000" pitchFamily="2" charset="2"/>
              <a:buChar char="Ø"/>
            </a:pPr>
            <a:r>
              <a:rPr lang="en-AU" dirty="0" smtClean="0"/>
              <a:t>Or look at the error lines in your graph. If the error lines on your graph are far apart from one another, it may indicate that those means are different to one another. </a:t>
            </a:r>
            <a:r>
              <a:rPr lang="en-AU" dirty="0"/>
              <a:t>B</a:t>
            </a:r>
            <a:r>
              <a:rPr lang="en-AU" dirty="0" smtClean="0"/>
              <a:t>ut if the error bars overlap, that could indicate that the means are not significantly different and the differences in the means are due to chance. T- tests are more accurate though. </a:t>
            </a:r>
          </a:p>
          <a:p>
            <a:pPr marL="0" indent="0">
              <a:buNone/>
            </a:pPr>
            <a:endParaRPr lang="en-AU" dirty="0"/>
          </a:p>
        </p:txBody>
      </p:sp>
    </p:spTree>
    <p:extLst>
      <p:ext uri="{BB962C8B-B14F-4D97-AF65-F5344CB8AC3E}">
        <p14:creationId xmlns:p14="http://schemas.microsoft.com/office/powerpoint/2010/main" val="200613012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T-tests </a:t>
            </a:r>
            <a:endParaRPr lang="en-AU" dirty="0"/>
          </a:p>
        </p:txBody>
      </p:sp>
      <p:sp>
        <p:nvSpPr>
          <p:cNvPr id="3" name="Content Placeholder 2"/>
          <p:cNvSpPr>
            <a:spLocks noGrp="1"/>
          </p:cNvSpPr>
          <p:nvPr>
            <p:ph idx="1"/>
          </p:nvPr>
        </p:nvSpPr>
        <p:spPr>
          <a:xfrm>
            <a:off x="731898" y="1974915"/>
            <a:ext cx="9720073" cy="4023360"/>
          </a:xfrm>
        </p:spPr>
        <p:txBody>
          <a:bodyPr/>
          <a:lstStyle/>
          <a:p>
            <a:r>
              <a:rPr lang="en-AU" dirty="0"/>
              <a:t>T- tests are used to directly compare 2 sets of data to determine if there is a significant difference between the 2 sets. It is very similar to an ANOVA test, where we are trying to calculate a P </a:t>
            </a:r>
            <a:r>
              <a:rPr lang="en-AU" dirty="0" smtClean="0"/>
              <a:t>value.</a:t>
            </a:r>
          </a:p>
          <a:p>
            <a:r>
              <a:rPr lang="en-AU" dirty="0"/>
              <a:t>L</a:t>
            </a:r>
            <a:r>
              <a:rPr lang="en-AU" dirty="0" smtClean="0"/>
              <a:t>ike </a:t>
            </a:r>
            <a:r>
              <a:rPr lang="en-AU" dirty="0"/>
              <a:t>an ANOVA if the P value is less than 0.05 than the null hypothesis is disproved and there is a significant difference between the means. But the t-test allows us to directly compare </a:t>
            </a:r>
            <a:r>
              <a:rPr lang="en-AU" dirty="0" err="1"/>
              <a:t>eg</a:t>
            </a:r>
            <a:r>
              <a:rPr lang="en-AU" dirty="0"/>
              <a:t> body temp and 5 degrees, or body temp and 25 degrees.  </a:t>
            </a:r>
            <a:endParaRPr lang="en-AU" dirty="0"/>
          </a:p>
        </p:txBody>
      </p:sp>
    </p:spTree>
    <p:extLst>
      <p:ext uri="{BB962C8B-B14F-4D97-AF65-F5344CB8AC3E}">
        <p14:creationId xmlns:p14="http://schemas.microsoft.com/office/powerpoint/2010/main" val="367785147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T-test example</a:t>
            </a:r>
            <a:endParaRPr lang="en-AU" dirty="0"/>
          </a:p>
        </p:txBody>
      </p:sp>
      <p:sp>
        <p:nvSpPr>
          <p:cNvPr id="3" name="Content Placeholder 2"/>
          <p:cNvSpPr>
            <a:spLocks noGrp="1"/>
          </p:cNvSpPr>
          <p:nvPr>
            <p:ph idx="1"/>
          </p:nvPr>
        </p:nvSpPr>
        <p:spPr>
          <a:xfrm>
            <a:off x="4047709" y="2121746"/>
            <a:ext cx="3252307" cy="1399309"/>
          </a:xfrm>
        </p:spPr>
        <p:txBody>
          <a:bodyPr>
            <a:normAutofit/>
          </a:bodyPr>
          <a:lstStyle/>
          <a:p>
            <a:r>
              <a:rPr lang="en-AU" sz="1800" b="1" dirty="0" smtClean="0"/>
              <a:t>Step 1 </a:t>
            </a:r>
            <a:r>
              <a:rPr lang="en-AU" sz="1800" dirty="0" smtClean="0"/>
              <a:t>– Click on the data tab, click on data analysis, </a:t>
            </a:r>
            <a:r>
              <a:rPr lang="en-AU" sz="1800" dirty="0"/>
              <a:t>choose t-test two sample assuming equal </a:t>
            </a:r>
            <a:r>
              <a:rPr lang="en-AU" sz="1800" dirty="0" smtClean="0"/>
              <a:t>variances </a:t>
            </a:r>
            <a:r>
              <a:rPr lang="en-AU" sz="1800" dirty="0"/>
              <a:t>and click </a:t>
            </a:r>
            <a:r>
              <a:rPr lang="en-AU" sz="1800" dirty="0" smtClean="0"/>
              <a:t>ok.</a:t>
            </a:r>
            <a:endParaRPr lang="en-AU" sz="1800" dirty="0"/>
          </a:p>
        </p:txBody>
      </p:sp>
      <p:pic>
        <p:nvPicPr>
          <p:cNvPr id="4" name="Picture 3"/>
          <p:cNvPicPr>
            <a:picLocks noChangeAspect="1"/>
          </p:cNvPicPr>
          <p:nvPr/>
        </p:nvPicPr>
        <p:blipFill>
          <a:blip r:embed="rId2"/>
          <a:stretch>
            <a:fillRect/>
          </a:stretch>
        </p:blipFill>
        <p:spPr>
          <a:xfrm>
            <a:off x="303009" y="1895763"/>
            <a:ext cx="3552825" cy="1828800"/>
          </a:xfrm>
          <a:prstGeom prst="rect">
            <a:avLst/>
          </a:prstGeom>
        </p:spPr>
      </p:pic>
      <p:pic>
        <p:nvPicPr>
          <p:cNvPr id="5" name="Picture 4"/>
          <p:cNvPicPr>
            <a:picLocks noChangeAspect="1"/>
          </p:cNvPicPr>
          <p:nvPr/>
        </p:nvPicPr>
        <p:blipFill>
          <a:blip r:embed="rId3"/>
          <a:stretch>
            <a:fillRect/>
          </a:stretch>
        </p:blipFill>
        <p:spPr>
          <a:xfrm>
            <a:off x="149578" y="3978531"/>
            <a:ext cx="7412512" cy="2639931"/>
          </a:xfrm>
          <a:prstGeom prst="rect">
            <a:avLst/>
          </a:prstGeom>
        </p:spPr>
      </p:pic>
      <p:sp>
        <p:nvSpPr>
          <p:cNvPr id="6" name="TextBox 5"/>
          <p:cNvSpPr txBox="1"/>
          <p:nvPr/>
        </p:nvSpPr>
        <p:spPr>
          <a:xfrm>
            <a:off x="7869381" y="4941422"/>
            <a:ext cx="3814618" cy="1200329"/>
          </a:xfrm>
          <a:prstGeom prst="rect">
            <a:avLst/>
          </a:prstGeom>
          <a:noFill/>
        </p:spPr>
        <p:txBody>
          <a:bodyPr wrap="square" rtlCol="0">
            <a:spAutoFit/>
          </a:bodyPr>
          <a:lstStyle/>
          <a:p>
            <a:r>
              <a:rPr lang="en-AU" b="1" dirty="0" smtClean="0"/>
              <a:t>Step 2 </a:t>
            </a:r>
            <a:r>
              <a:rPr lang="en-AU" dirty="0" smtClean="0"/>
              <a:t>– Click the </a:t>
            </a:r>
            <a:r>
              <a:rPr lang="en-AU" dirty="0" smtClean="0">
                <a:solidFill>
                  <a:srgbClr val="00B0F0"/>
                </a:solidFill>
              </a:rPr>
              <a:t>cells button </a:t>
            </a:r>
            <a:r>
              <a:rPr lang="en-AU" dirty="0" smtClean="0"/>
              <a:t>and highlight data for </a:t>
            </a:r>
            <a:r>
              <a:rPr lang="en-AU" dirty="0" smtClean="0">
                <a:solidFill>
                  <a:srgbClr val="FF0000"/>
                </a:solidFill>
              </a:rPr>
              <a:t>first variable</a:t>
            </a:r>
            <a:r>
              <a:rPr lang="en-AU" dirty="0" smtClean="0"/>
              <a:t>. Click the </a:t>
            </a:r>
            <a:r>
              <a:rPr lang="en-AU" dirty="0" smtClean="0">
                <a:solidFill>
                  <a:srgbClr val="33CC33"/>
                </a:solidFill>
              </a:rPr>
              <a:t>cells button </a:t>
            </a:r>
            <a:r>
              <a:rPr lang="en-AU" dirty="0" smtClean="0"/>
              <a:t>and highlight data for the </a:t>
            </a:r>
            <a:r>
              <a:rPr lang="en-AU" dirty="0" smtClean="0">
                <a:solidFill>
                  <a:srgbClr val="7030A0"/>
                </a:solidFill>
              </a:rPr>
              <a:t>second variable</a:t>
            </a:r>
            <a:r>
              <a:rPr lang="en-AU" dirty="0" smtClean="0"/>
              <a:t>. Click ok.</a:t>
            </a:r>
            <a:endParaRPr lang="en-AU" dirty="0"/>
          </a:p>
        </p:txBody>
      </p:sp>
      <p:sp>
        <p:nvSpPr>
          <p:cNvPr id="7" name="Oval 6"/>
          <p:cNvSpPr/>
          <p:nvPr/>
        </p:nvSpPr>
        <p:spPr>
          <a:xfrm>
            <a:off x="6031345" y="4516582"/>
            <a:ext cx="314037" cy="193963"/>
          </a:xfrm>
          <a:prstGeom prst="ellipse">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8" name="Oval 7"/>
          <p:cNvSpPr/>
          <p:nvPr/>
        </p:nvSpPr>
        <p:spPr>
          <a:xfrm>
            <a:off x="6031345" y="4747459"/>
            <a:ext cx="314037" cy="193963"/>
          </a:xfrm>
          <a:prstGeom prst="ellipse">
            <a:avLst/>
          </a:prstGeom>
          <a:noFill/>
          <a:ln>
            <a:solidFill>
              <a:srgbClr val="33CC33"/>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9" name="Rectangle 8"/>
          <p:cNvSpPr/>
          <p:nvPr/>
        </p:nvSpPr>
        <p:spPr>
          <a:xfrm>
            <a:off x="822036" y="4747459"/>
            <a:ext cx="812800" cy="692759"/>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
        <p:nvSpPr>
          <p:cNvPr id="10" name="Rectangle 9"/>
          <p:cNvSpPr/>
          <p:nvPr/>
        </p:nvSpPr>
        <p:spPr>
          <a:xfrm>
            <a:off x="1680037" y="4747459"/>
            <a:ext cx="555163" cy="692759"/>
          </a:xfrm>
          <a:prstGeom prst="rect">
            <a:avLst/>
          </a:prstGeom>
          <a:noFill/>
          <a:ln>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pic>
        <p:nvPicPr>
          <p:cNvPr id="12" name="Picture 11"/>
          <p:cNvPicPr>
            <a:picLocks noChangeAspect="1"/>
          </p:cNvPicPr>
          <p:nvPr/>
        </p:nvPicPr>
        <p:blipFill>
          <a:blip r:embed="rId4"/>
          <a:stretch>
            <a:fillRect/>
          </a:stretch>
        </p:blipFill>
        <p:spPr>
          <a:xfrm>
            <a:off x="7869381" y="2121746"/>
            <a:ext cx="4075211" cy="2542020"/>
          </a:xfrm>
          <a:prstGeom prst="rect">
            <a:avLst/>
          </a:prstGeom>
        </p:spPr>
      </p:pic>
      <p:sp>
        <p:nvSpPr>
          <p:cNvPr id="13" name="TextBox 12"/>
          <p:cNvSpPr txBox="1"/>
          <p:nvPr/>
        </p:nvSpPr>
        <p:spPr>
          <a:xfrm>
            <a:off x="7869379" y="1107529"/>
            <a:ext cx="2874821" cy="1200329"/>
          </a:xfrm>
          <a:prstGeom prst="rect">
            <a:avLst/>
          </a:prstGeom>
          <a:noFill/>
        </p:spPr>
        <p:txBody>
          <a:bodyPr wrap="square" rtlCol="0">
            <a:spAutoFit/>
          </a:bodyPr>
          <a:lstStyle/>
          <a:p>
            <a:r>
              <a:rPr lang="en-AU" b="1" dirty="0" smtClean="0"/>
              <a:t>Step 3 </a:t>
            </a:r>
            <a:r>
              <a:rPr lang="en-AU" dirty="0" smtClean="0"/>
              <a:t>– Adjust the </a:t>
            </a:r>
            <a:r>
              <a:rPr lang="en-AU" dirty="0" smtClean="0">
                <a:solidFill>
                  <a:srgbClr val="00B0F0"/>
                </a:solidFill>
              </a:rPr>
              <a:t>p value </a:t>
            </a:r>
            <a:r>
              <a:rPr lang="en-AU" dirty="0"/>
              <a:t>until you have a decimal value you can read. </a:t>
            </a:r>
          </a:p>
          <a:p>
            <a:endParaRPr lang="en-AU" dirty="0"/>
          </a:p>
        </p:txBody>
      </p:sp>
      <p:sp>
        <p:nvSpPr>
          <p:cNvPr id="14" name="Rectangle 13"/>
          <p:cNvSpPr/>
          <p:nvPr/>
        </p:nvSpPr>
        <p:spPr>
          <a:xfrm>
            <a:off x="10446327" y="4202545"/>
            <a:ext cx="914400" cy="147782"/>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pic>
        <p:nvPicPr>
          <p:cNvPr id="15" name="Picture 14"/>
          <p:cNvPicPr>
            <a:picLocks noChangeAspect="1"/>
          </p:cNvPicPr>
          <p:nvPr/>
        </p:nvPicPr>
        <p:blipFill>
          <a:blip r:embed="rId5"/>
          <a:stretch>
            <a:fillRect/>
          </a:stretch>
        </p:blipFill>
        <p:spPr>
          <a:xfrm>
            <a:off x="10645666" y="794090"/>
            <a:ext cx="1263395" cy="1180148"/>
          </a:xfrm>
          <a:prstGeom prst="rect">
            <a:avLst/>
          </a:prstGeom>
        </p:spPr>
      </p:pic>
      <p:sp>
        <p:nvSpPr>
          <p:cNvPr id="16" name="Right Arrow 15"/>
          <p:cNvSpPr/>
          <p:nvPr/>
        </p:nvSpPr>
        <p:spPr>
          <a:xfrm rot="20215869">
            <a:off x="10430612" y="1436130"/>
            <a:ext cx="929147" cy="19455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TextBox 16"/>
          <p:cNvSpPr txBox="1"/>
          <p:nvPr/>
        </p:nvSpPr>
        <p:spPr>
          <a:xfrm>
            <a:off x="7300016" y="390901"/>
            <a:ext cx="4717958" cy="369332"/>
          </a:xfrm>
          <a:prstGeom prst="rect">
            <a:avLst/>
          </a:prstGeom>
          <a:noFill/>
        </p:spPr>
        <p:txBody>
          <a:bodyPr wrap="none" rtlCol="0">
            <a:spAutoFit/>
          </a:bodyPr>
          <a:lstStyle/>
          <a:p>
            <a:r>
              <a:rPr lang="en-AU" dirty="0" smtClean="0"/>
              <a:t>P= LESS THAN 0.05 = SIGNIFICANT DIFFERENCE</a:t>
            </a:r>
            <a:endParaRPr lang="en-AU" dirty="0"/>
          </a:p>
        </p:txBody>
      </p:sp>
    </p:spTree>
    <p:extLst>
      <p:ext uri="{BB962C8B-B14F-4D97-AF65-F5344CB8AC3E}">
        <p14:creationId xmlns:p14="http://schemas.microsoft.com/office/powerpoint/2010/main" val="251936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1000"/>
                                        <p:tgtEl>
                                          <p:spTgt spid="10"/>
                                        </p:tgtEl>
                                      </p:cBhvr>
                                    </p:animEffect>
                                    <p:anim calcmode="lin" valueType="num">
                                      <p:cBhvr>
                                        <p:cTn id="23" dur="1000" fill="hold"/>
                                        <p:tgtEl>
                                          <p:spTgt spid="10"/>
                                        </p:tgtEl>
                                        <p:attrNameLst>
                                          <p:attrName>ppt_x</p:attrName>
                                        </p:attrNameLst>
                                      </p:cBhvr>
                                      <p:tavLst>
                                        <p:tav tm="0">
                                          <p:val>
                                            <p:strVal val="#ppt_x"/>
                                          </p:val>
                                        </p:tav>
                                        <p:tav tm="100000">
                                          <p:val>
                                            <p:strVal val="#ppt_x"/>
                                          </p:val>
                                        </p:tav>
                                      </p:tavLst>
                                    </p:anim>
                                    <p:anim calcmode="lin" valueType="num">
                                      <p:cBhvr>
                                        <p:cTn id="24" dur="1000" fill="hold"/>
                                        <p:tgtEl>
                                          <p:spTgt spid="10"/>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anim calcmode="lin" valueType="num">
                                      <p:cBhvr>
                                        <p:cTn id="28" dur="1000" fill="hold"/>
                                        <p:tgtEl>
                                          <p:spTgt spid="7"/>
                                        </p:tgtEl>
                                        <p:attrNameLst>
                                          <p:attrName>ppt_x</p:attrName>
                                        </p:attrNameLst>
                                      </p:cBhvr>
                                      <p:tavLst>
                                        <p:tav tm="0">
                                          <p:val>
                                            <p:strVal val="#ppt_x"/>
                                          </p:val>
                                        </p:tav>
                                        <p:tav tm="100000">
                                          <p:val>
                                            <p:strVal val="#ppt_x"/>
                                          </p:val>
                                        </p:tav>
                                      </p:tavLst>
                                    </p:anim>
                                    <p:anim calcmode="lin" valueType="num">
                                      <p:cBhvr>
                                        <p:cTn id="29" dur="1000" fill="hold"/>
                                        <p:tgtEl>
                                          <p:spTgt spid="7"/>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1000"/>
                                        <p:tgtEl>
                                          <p:spTgt spid="8"/>
                                        </p:tgtEl>
                                      </p:cBhvr>
                                    </p:animEffect>
                                    <p:anim calcmode="lin" valueType="num">
                                      <p:cBhvr>
                                        <p:cTn id="33" dur="1000" fill="hold"/>
                                        <p:tgtEl>
                                          <p:spTgt spid="8"/>
                                        </p:tgtEl>
                                        <p:attrNameLst>
                                          <p:attrName>ppt_x</p:attrName>
                                        </p:attrNameLst>
                                      </p:cBhvr>
                                      <p:tavLst>
                                        <p:tav tm="0">
                                          <p:val>
                                            <p:strVal val="#ppt_x"/>
                                          </p:val>
                                        </p:tav>
                                        <p:tav tm="100000">
                                          <p:val>
                                            <p:strVal val="#ppt_x"/>
                                          </p:val>
                                        </p:tav>
                                      </p:tavLst>
                                    </p:anim>
                                    <p:anim calcmode="lin" valueType="num">
                                      <p:cBhvr>
                                        <p:cTn id="3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1000"/>
                                        <p:tgtEl>
                                          <p:spTgt spid="12"/>
                                        </p:tgtEl>
                                      </p:cBhvr>
                                    </p:animEffect>
                                    <p:anim calcmode="lin" valueType="num">
                                      <p:cBhvr>
                                        <p:cTn id="40" dur="1000" fill="hold"/>
                                        <p:tgtEl>
                                          <p:spTgt spid="12"/>
                                        </p:tgtEl>
                                        <p:attrNameLst>
                                          <p:attrName>ppt_x</p:attrName>
                                        </p:attrNameLst>
                                      </p:cBhvr>
                                      <p:tavLst>
                                        <p:tav tm="0">
                                          <p:val>
                                            <p:strVal val="#ppt_x"/>
                                          </p:val>
                                        </p:tav>
                                        <p:tav tm="100000">
                                          <p:val>
                                            <p:strVal val="#ppt_x"/>
                                          </p:val>
                                        </p:tav>
                                      </p:tavLst>
                                    </p:anim>
                                    <p:anim calcmode="lin" valueType="num">
                                      <p:cBhvr>
                                        <p:cTn id="41" dur="1000" fill="hold"/>
                                        <p:tgtEl>
                                          <p:spTgt spid="12"/>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3"/>
                                        </p:tgtEl>
                                        <p:attrNameLst>
                                          <p:attrName>style.visibility</p:attrName>
                                        </p:attrNameLst>
                                      </p:cBhvr>
                                      <p:to>
                                        <p:strVal val="visible"/>
                                      </p:to>
                                    </p:set>
                                    <p:animEffect transition="in" filter="fade">
                                      <p:cBhvr>
                                        <p:cTn id="44" dur="1000"/>
                                        <p:tgtEl>
                                          <p:spTgt spid="13"/>
                                        </p:tgtEl>
                                      </p:cBhvr>
                                    </p:animEffect>
                                    <p:anim calcmode="lin" valueType="num">
                                      <p:cBhvr>
                                        <p:cTn id="45" dur="1000" fill="hold"/>
                                        <p:tgtEl>
                                          <p:spTgt spid="13"/>
                                        </p:tgtEl>
                                        <p:attrNameLst>
                                          <p:attrName>ppt_x</p:attrName>
                                        </p:attrNameLst>
                                      </p:cBhvr>
                                      <p:tavLst>
                                        <p:tav tm="0">
                                          <p:val>
                                            <p:strVal val="#ppt_x"/>
                                          </p:val>
                                        </p:tav>
                                        <p:tav tm="100000">
                                          <p:val>
                                            <p:strVal val="#ppt_x"/>
                                          </p:val>
                                        </p:tav>
                                      </p:tavLst>
                                    </p:anim>
                                    <p:anim calcmode="lin" valueType="num">
                                      <p:cBhvr>
                                        <p:cTn id="46" dur="1000" fill="hold"/>
                                        <p:tgtEl>
                                          <p:spTgt spid="13"/>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animEffect transition="in" filter="fade">
                                      <p:cBhvr>
                                        <p:cTn id="49" dur="1000"/>
                                        <p:tgtEl>
                                          <p:spTgt spid="15"/>
                                        </p:tgtEl>
                                      </p:cBhvr>
                                    </p:animEffect>
                                    <p:anim calcmode="lin" valueType="num">
                                      <p:cBhvr>
                                        <p:cTn id="50" dur="1000" fill="hold"/>
                                        <p:tgtEl>
                                          <p:spTgt spid="15"/>
                                        </p:tgtEl>
                                        <p:attrNameLst>
                                          <p:attrName>ppt_x</p:attrName>
                                        </p:attrNameLst>
                                      </p:cBhvr>
                                      <p:tavLst>
                                        <p:tav tm="0">
                                          <p:val>
                                            <p:strVal val="#ppt_x"/>
                                          </p:val>
                                        </p:tav>
                                        <p:tav tm="100000">
                                          <p:val>
                                            <p:strVal val="#ppt_x"/>
                                          </p:val>
                                        </p:tav>
                                      </p:tavLst>
                                    </p:anim>
                                    <p:anim calcmode="lin" valueType="num">
                                      <p:cBhvr>
                                        <p:cTn id="51" dur="1000" fill="hold"/>
                                        <p:tgtEl>
                                          <p:spTgt spid="15"/>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16"/>
                                        </p:tgtEl>
                                        <p:attrNameLst>
                                          <p:attrName>style.visibility</p:attrName>
                                        </p:attrNameLst>
                                      </p:cBhvr>
                                      <p:to>
                                        <p:strVal val="visible"/>
                                      </p:to>
                                    </p:set>
                                    <p:animEffect transition="in" filter="fade">
                                      <p:cBhvr>
                                        <p:cTn id="54" dur="1000"/>
                                        <p:tgtEl>
                                          <p:spTgt spid="16"/>
                                        </p:tgtEl>
                                      </p:cBhvr>
                                    </p:animEffect>
                                    <p:anim calcmode="lin" valueType="num">
                                      <p:cBhvr>
                                        <p:cTn id="55" dur="1000" fill="hold"/>
                                        <p:tgtEl>
                                          <p:spTgt spid="16"/>
                                        </p:tgtEl>
                                        <p:attrNameLst>
                                          <p:attrName>ppt_x</p:attrName>
                                        </p:attrNameLst>
                                      </p:cBhvr>
                                      <p:tavLst>
                                        <p:tav tm="0">
                                          <p:val>
                                            <p:strVal val="#ppt_x"/>
                                          </p:val>
                                        </p:tav>
                                        <p:tav tm="100000">
                                          <p:val>
                                            <p:strVal val="#ppt_x"/>
                                          </p:val>
                                        </p:tav>
                                      </p:tavLst>
                                    </p:anim>
                                    <p:anim calcmode="lin" valueType="num">
                                      <p:cBhvr>
                                        <p:cTn id="5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0" grpId="0" animBg="1"/>
      <p:bldP spid="13" grpId="0"/>
      <p:bldP spid="16" grpId="0" animBg="1"/>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Why is this important?</a:t>
            </a:r>
            <a:endParaRPr lang="en-AU" dirty="0"/>
          </a:p>
        </p:txBody>
      </p:sp>
      <p:sp>
        <p:nvSpPr>
          <p:cNvPr id="3" name="Content Placeholder 2"/>
          <p:cNvSpPr>
            <a:spLocks noGrp="1"/>
          </p:cNvSpPr>
          <p:nvPr>
            <p:ph idx="1"/>
          </p:nvPr>
        </p:nvSpPr>
        <p:spPr>
          <a:xfrm>
            <a:off x="4247619" y="2084832"/>
            <a:ext cx="7270126" cy="4514549"/>
          </a:xfrm>
        </p:spPr>
        <p:txBody>
          <a:bodyPr>
            <a:normAutofit/>
          </a:bodyPr>
          <a:lstStyle/>
          <a:p>
            <a:r>
              <a:rPr lang="en-AU" dirty="0" smtClean="0"/>
              <a:t>Statistical analysis of data is very important for researchers, as the maths can inform them if there really is a statistically significant difference between the means of the variables or the differences are just due to chance. </a:t>
            </a:r>
          </a:p>
          <a:p>
            <a:r>
              <a:rPr lang="en-AU" dirty="0" smtClean="0"/>
              <a:t>For example- say I have 100 men and 100 women and I am testing the hypothesis that men are taller than women. So I randomly pick 5 men and 5 women from the groups and measure their heights. Technically the men I randomly chose could all be short, or the women really tall. </a:t>
            </a:r>
          </a:p>
          <a:p>
            <a:r>
              <a:rPr lang="en-AU" dirty="0" smtClean="0"/>
              <a:t>This is why we do multiple trials and then do the statistics. So that statistically speaking, if I do the maths, I will test if there is a statistically significant difference between the groups. </a:t>
            </a:r>
            <a:endParaRPr lang="en-AU"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237" y="2286000"/>
            <a:ext cx="4013200" cy="4013200"/>
          </a:xfrm>
          <a:prstGeom prst="rect">
            <a:avLst/>
          </a:prstGeom>
        </p:spPr>
      </p:pic>
    </p:spTree>
    <p:extLst>
      <p:ext uri="{BB962C8B-B14F-4D97-AF65-F5344CB8AC3E}">
        <p14:creationId xmlns:p14="http://schemas.microsoft.com/office/powerpoint/2010/main" val="17721707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Today’s example</a:t>
            </a:r>
            <a:endParaRPr lang="en-AU" dirty="0"/>
          </a:p>
        </p:txBody>
      </p:sp>
      <p:sp>
        <p:nvSpPr>
          <p:cNvPr id="3" name="Content Placeholder 2"/>
          <p:cNvSpPr>
            <a:spLocks noGrp="1"/>
          </p:cNvSpPr>
          <p:nvPr>
            <p:ph idx="1"/>
          </p:nvPr>
        </p:nvSpPr>
        <p:spPr>
          <a:xfrm>
            <a:off x="1024128" y="1967345"/>
            <a:ext cx="6503508" cy="4342015"/>
          </a:xfrm>
        </p:spPr>
        <p:txBody>
          <a:bodyPr>
            <a:normAutofit/>
          </a:bodyPr>
          <a:lstStyle/>
          <a:p>
            <a:r>
              <a:rPr lang="en-AU" sz="2400" b="1" dirty="0" smtClean="0"/>
              <a:t>We are going to analyse the following question:</a:t>
            </a:r>
          </a:p>
          <a:p>
            <a:r>
              <a:rPr lang="en-AU" sz="2400" dirty="0" smtClean="0"/>
              <a:t>Does </a:t>
            </a:r>
            <a:r>
              <a:rPr lang="en-AU" sz="2400" dirty="0"/>
              <a:t>physical activity such as walking, running and swimming affect the rate at which the human body uses energy. </a:t>
            </a:r>
            <a:endParaRPr lang="en-AU" sz="2400" dirty="0" smtClean="0"/>
          </a:p>
          <a:p>
            <a:r>
              <a:rPr lang="en-AU" sz="2400" b="1" dirty="0" smtClean="0"/>
              <a:t>The way this was tested:</a:t>
            </a:r>
          </a:p>
          <a:p>
            <a:r>
              <a:rPr lang="en-AU" sz="2400" dirty="0" smtClean="0"/>
              <a:t>Record </a:t>
            </a:r>
            <a:r>
              <a:rPr lang="en-AU" sz="2400" dirty="0"/>
              <a:t>energy </a:t>
            </a:r>
            <a:r>
              <a:rPr lang="en-AU" sz="2400" dirty="0" smtClean="0"/>
              <a:t>usage for each activity after completing it for 30 minutes. Repeat each trial 5 times. </a:t>
            </a:r>
          </a:p>
          <a:p>
            <a:pPr algn="ctr"/>
            <a:r>
              <a:rPr lang="en-AU" sz="2400" dirty="0" smtClean="0">
                <a:solidFill>
                  <a:srgbClr val="FF0000"/>
                </a:solidFill>
              </a:rPr>
              <a:t>Download your copy of the example now </a:t>
            </a:r>
          </a:p>
          <a:p>
            <a:pPr algn="ctr"/>
            <a:r>
              <a:rPr lang="en-AU" sz="2400" dirty="0" smtClean="0">
                <a:solidFill>
                  <a:srgbClr val="FF0000"/>
                </a:solidFill>
                <a:sym typeface="Wingdings" panose="05000000000000000000" pitchFamily="2" charset="2"/>
              </a:rPr>
              <a:t></a:t>
            </a:r>
            <a:endParaRPr lang="en-AU" sz="2400" dirty="0">
              <a:solidFill>
                <a:srgbClr val="FF0000"/>
              </a:solidFill>
            </a:endParaRPr>
          </a:p>
        </p:txBody>
      </p:sp>
      <p:sp>
        <p:nvSpPr>
          <p:cNvPr id="5" name="Right Arrow 4"/>
          <p:cNvSpPr/>
          <p:nvPr/>
        </p:nvSpPr>
        <p:spPr>
          <a:xfrm rot="19575214">
            <a:off x="7051238" y="4884990"/>
            <a:ext cx="1208529" cy="531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6" name="Picture 5"/>
          <p:cNvPicPr>
            <a:picLocks noChangeAspect="1"/>
          </p:cNvPicPr>
          <p:nvPr/>
        </p:nvPicPr>
        <p:blipFill>
          <a:blip r:embed="rId2"/>
          <a:stretch>
            <a:fillRect/>
          </a:stretch>
        </p:blipFill>
        <p:spPr>
          <a:xfrm>
            <a:off x="7655502" y="2856583"/>
            <a:ext cx="4301017" cy="1737497"/>
          </a:xfrm>
          <a:prstGeom prst="rect">
            <a:avLst/>
          </a:prstGeom>
        </p:spPr>
      </p:pic>
    </p:spTree>
    <p:extLst>
      <p:ext uri="{BB962C8B-B14F-4D97-AF65-F5344CB8AC3E}">
        <p14:creationId xmlns:p14="http://schemas.microsoft.com/office/powerpoint/2010/main" val="5717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1000"/>
                                        <p:tgtEl>
                                          <p:spTgt spid="3">
                                            <p:txEl>
                                              <p:pRg st="4" end="4"/>
                                            </p:txEl>
                                          </p:spTgt>
                                        </p:tgtEl>
                                      </p:cBhvr>
                                    </p:animEffect>
                                    <p:anim calcmode="lin" valueType="num">
                                      <p:cBhvr>
                                        <p:cTn id="8"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1000"/>
                                        <p:tgtEl>
                                          <p:spTgt spid="3">
                                            <p:txEl>
                                              <p:pRg st="5" end="5"/>
                                            </p:txEl>
                                          </p:spTgt>
                                        </p:tgtEl>
                                      </p:cBhvr>
                                    </p:animEffect>
                                    <p:anim calcmode="lin" valueType="num">
                                      <p:cBhvr>
                                        <p:cTn id="1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1000"/>
                                        <p:tgtEl>
                                          <p:spTgt spid="5"/>
                                        </p:tgtEl>
                                      </p:cBhvr>
                                    </p:animEffect>
                                    <p:anim calcmode="lin" valueType="num">
                                      <p:cBhvr>
                                        <p:cTn id="18" dur="1000" fill="hold"/>
                                        <p:tgtEl>
                                          <p:spTgt spid="5"/>
                                        </p:tgtEl>
                                        <p:attrNameLst>
                                          <p:attrName>ppt_x</p:attrName>
                                        </p:attrNameLst>
                                      </p:cBhvr>
                                      <p:tavLst>
                                        <p:tav tm="0">
                                          <p:val>
                                            <p:strVal val="#ppt_x"/>
                                          </p:val>
                                        </p:tav>
                                        <p:tav tm="100000">
                                          <p:val>
                                            <p:strVal val="#ppt_x"/>
                                          </p:val>
                                        </p:tav>
                                      </p:tavLst>
                                    </p:anim>
                                    <p:anim calcmode="lin" valueType="num">
                                      <p:cBhvr>
                                        <p:cTn id="19" dur="1000" fill="hold"/>
                                        <p:tgtEl>
                                          <p:spTgt spid="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Installing the data analysis </a:t>
            </a:r>
            <a:r>
              <a:rPr lang="en-AU" dirty="0" err="1" smtClean="0"/>
              <a:t>toolpak</a:t>
            </a:r>
            <a:endParaRPr lang="en-AU" dirty="0"/>
          </a:p>
        </p:txBody>
      </p:sp>
      <p:sp>
        <p:nvSpPr>
          <p:cNvPr id="3" name="Content Placeholder 2"/>
          <p:cNvSpPr>
            <a:spLocks noGrp="1"/>
          </p:cNvSpPr>
          <p:nvPr>
            <p:ph idx="1"/>
          </p:nvPr>
        </p:nvSpPr>
        <p:spPr>
          <a:xfrm>
            <a:off x="1024130" y="2286000"/>
            <a:ext cx="5921616" cy="4023360"/>
          </a:xfrm>
        </p:spPr>
        <p:txBody>
          <a:bodyPr/>
          <a:lstStyle/>
          <a:p>
            <a:r>
              <a:rPr lang="en-AU" dirty="0" smtClean="0"/>
              <a:t>Install the Data Analysis </a:t>
            </a:r>
            <a:r>
              <a:rPr lang="en-AU" dirty="0" err="1" smtClean="0"/>
              <a:t>ToolPak</a:t>
            </a:r>
            <a:endParaRPr lang="en-AU" dirty="0" smtClean="0"/>
          </a:p>
          <a:p>
            <a:endParaRPr lang="en-AU" dirty="0"/>
          </a:p>
          <a:p>
            <a:pPr>
              <a:buFont typeface="Wingdings" panose="05000000000000000000" pitchFamily="2" charset="2"/>
              <a:buChar char="Ø"/>
            </a:pPr>
            <a:r>
              <a:rPr lang="en-AU" dirty="0" smtClean="0"/>
              <a:t>File	Options		Add-ins		go….</a:t>
            </a:r>
          </a:p>
          <a:p>
            <a:pPr>
              <a:buFont typeface="Wingdings" panose="05000000000000000000" pitchFamily="2" charset="2"/>
              <a:buChar char="Ø"/>
            </a:pPr>
            <a:r>
              <a:rPr lang="en-AU" dirty="0" smtClean="0"/>
              <a:t>Select Analysis </a:t>
            </a:r>
            <a:r>
              <a:rPr lang="en-AU" dirty="0" err="1" smtClean="0"/>
              <a:t>ToolPak</a:t>
            </a:r>
            <a:r>
              <a:rPr lang="en-AU" dirty="0" smtClean="0"/>
              <a:t>	ok</a:t>
            </a:r>
          </a:p>
          <a:p>
            <a:pPr>
              <a:buFont typeface="Wingdings" panose="05000000000000000000" pitchFamily="2" charset="2"/>
              <a:buChar char="Ø"/>
            </a:pPr>
            <a:r>
              <a:rPr lang="en-AU" dirty="0" smtClean="0"/>
              <a:t>Under the Data icon in your taskbar, Data Analysis should now appear at the far end </a:t>
            </a:r>
            <a:endParaRPr lang="en-AU" dirty="0"/>
          </a:p>
        </p:txBody>
      </p:sp>
      <p:cxnSp>
        <p:nvCxnSpPr>
          <p:cNvPr id="5" name="Straight Arrow Connector 4"/>
          <p:cNvCxnSpPr/>
          <p:nvPr/>
        </p:nvCxnSpPr>
        <p:spPr>
          <a:xfrm>
            <a:off x="1690777" y="3433313"/>
            <a:ext cx="31917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2863972" y="3441940"/>
            <a:ext cx="940279" cy="8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701398" y="3433313"/>
            <a:ext cx="8798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3873262" y="3890515"/>
            <a:ext cx="828136" cy="17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7489301" y="2084832"/>
            <a:ext cx="4295775" cy="3076575"/>
          </a:xfrm>
          <a:prstGeom prst="rect">
            <a:avLst/>
          </a:prstGeom>
        </p:spPr>
      </p:pic>
      <p:sp>
        <p:nvSpPr>
          <p:cNvPr id="8" name="Heart 7"/>
          <p:cNvSpPr/>
          <p:nvPr/>
        </p:nvSpPr>
        <p:spPr>
          <a:xfrm>
            <a:off x="8488218" y="2286001"/>
            <a:ext cx="1930400" cy="2175164"/>
          </a:xfrm>
          <a:prstGeom prst="heart">
            <a:avLst/>
          </a:prstGeom>
          <a:noFill/>
          <a:ln w="762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AU"/>
          </a:p>
        </p:txBody>
      </p:sp>
    </p:spTree>
    <p:extLst>
      <p:ext uri="{BB962C8B-B14F-4D97-AF65-F5344CB8AC3E}">
        <p14:creationId xmlns:p14="http://schemas.microsoft.com/office/powerpoint/2010/main" val="1098484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500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725">
                                          <p:stCondLst>
                                            <p:cond delay="0"/>
                                          </p:stCondLst>
                                        </p:cTn>
                                        <p:tgtEl>
                                          <p:spTgt spid="8"/>
                                        </p:tgtEl>
                                      </p:cBhvr>
                                    </p:animEffect>
                                    <p:anim calcmode="lin" valueType="num">
                                      <p:cBhvr>
                                        <p:cTn id="8" dur="2278"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9" dur="830"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10" dur="830" tmFilter="0, 0; 0.125,0.2665; 0.25,0.4; 0.375,0.465; 0.5,0.5;  0.625,0.535; 0.75,0.6; 0.875,0.7335; 1,1">
                                          <p:stCondLst>
                                            <p:cond delay="830"/>
                                          </p:stCondLst>
                                        </p:cTn>
                                        <p:tgtEl>
                                          <p:spTgt spid="8"/>
                                        </p:tgtEl>
                                        <p:attrNameLst>
                                          <p:attrName>ppt_y</p:attrName>
                                        </p:attrNameLst>
                                      </p:cBhvr>
                                      <p:tavLst>
                                        <p:tav tm="0" fmla="#ppt_y-sin(pi*$)/9">
                                          <p:val>
                                            <p:fltVal val="0"/>
                                          </p:val>
                                        </p:tav>
                                        <p:tav tm="100000">
                                          <p:val>
                                            <p:fltVal val="1"/>
                                          </p:val>
                                        </p:tav>
                                      </p:tavLst>
                                    </p:anim>
                                    <p:anim calcmode="lin" valueType="num">
                                      <p:cBhvr>
                                        <p:cTn id="11" dur="415" tmFilter="0, 0; 0.125,0.2665; 0.25,0.4; 0.375,0.465; 0.5,0.5;  0.625,0.535; 0.75,0.6; 0.875,0.7335; 1,1">
                                          <p:stCondLst>
                                            <p:cond delay="1655"/>
                                          </p:stCondLst>
                                        </p:cTn>
                                        <p:tgtEl>
                                          <p:spTgt spid="8"/>
                                        </p:tgtEl>
                                        <p:attrNameLst>
                                          <p:attrName>ppt_y</p:attrName>
                                        </p:attrNameLst>
                                      </p:cBhvr>
                                      <p:tavLst>
                                        <p:tav tm="0" fmla="#ppt_y-sin(pi*$)/27">
                                          <p:val>
                                            <p:fltVal val="0"/>
                                          </p:val>
                                        </p:tav>
                                        <p:tav tm="100000">
                                          <p:val>
                                            <p:fltVal val="1"/>
                                          </p:val>
                                        </p:tav>
                                      </p:tavLst>
                                    </p:anim>
                                    <p:anim calcmode="lin" valueType="num">
                                      <p:cBhvr>
                                        <p:cTn id="12" dur="205" tmFilter="0, 0; 0.125,0.2665; 0.25,0.4; 0.375,0.465; 0.5,0.5;  0.625,0.535; 0.75,0.6; 0.875,0.7335; 1,1">
                                          <p:stCondLst>
                                            <p:cond delay="2070"/>
                                          </p:stCondLst>
                                        </p:cTn>
                                        <p:tgtEl>
                                          <p:spTgt spid="8"/>
                                        </p:tgtEl>
                                        <p:attrNameLst>
                                          <p:attrName>ppt_y</p:attrName>
                                        </p:attrNameLst>
                                      </p:cBhvr>
                                      <p:tavLst>
                                        <p:tav tm="0" fmla="#ppt_y-sin(pi*$)/81">
                                          <p:val>
                                            <p:fltVal val="0"/>
                                          </p:val>
                                        </p:tav>
                                        <p:tav tm="100000">
                                          <p:val>
                                            <p:fltVal val="1"/>
                                          </p:val>
                                        </p:tav>
                                      </p:tavLst>
                                    </p:anim>
                                    <p:animScale>
                                      <p:cBhvr>
                                        <p:cTn id="13" dur="33">
                                          <p:stCondLst>
                                            <p:cond delay="812"/>
                                          </p:stCondLst>
                                        </p:cTn>
                                        <p:tgtEl>
                                          <p:spTgt spid="8"/>
                                        </p:tgtEl>
                                      </p:cBhvr>
                                      <p:to x="100000" y="60000"/>
                                    </p:animScale>
                                    <p:animScale>
                                      <p:cBhvr>
                                        <p:cTn id="14" dur="207" decel="50000">
                                          <p:stCondLst>
                                            <p:cond delay="845"/>
                                          </p:stCondLst>
                                        </p:cTn>
                                        <p:tgtEl>
                                          <p:spTgt spid="8"/>
                                        </p:tgtEl>
                                      </p:cBhvr>
                                      <p:to x="100000" y="100000"/>
                                    </p:animScale>
                                    <p:animScale>
                                      <p:cBhvr>
                                        <p:cTn id="15" dur="33">
                                          <p:stCondLst>
                                            <p:cond delay="1640"/>
                                          </p:stCondLst>
                                        </p:cTn>
                                        <p:tgtEl>
                                          <p:spTgt spid="8"/>
                                        </p:tgtEl>
                                      </p:cBhvr>
                                      <p:to x="100000" y="80000"/>
                                    </p:animScale>
                                    <p:animScale>
                                      <p:cBhvr>
                                        <p:cTn id="16" dur="207" decel="50000">
                                          <p:stCondLst>
                                            <p:cond delay="1673"/>
                                          </p:stCondLst>
                                        </p:cTn>
                                        <p:tgtEl>
                                          <p:spTgt spid="8"/>
                                        </p:tgtEl>
                                      </p:cBhvr>
                                      <p:to x="100000" y="100000"/>
                                    </p:animScale>
                                    <p:animScale>
                                      <p:cBhvr>
                                        <p:cTn id="17" dur="33">
                                          <p:stCondLst>
                                            <p:cond delay="2052"/>
                                          </p:stCondLst>
                                        </p:cTn>
                                        <p:tgtEl>
                                          <p:spTgt spid="8"/>
                                        </p:tgtEl>
                                      </p:cBhvr>
                                      <p:to x="100000" y="90000"/>
                                    </p:animScale>
                                    <p:animScale>
                                      <p:cBhvr>
                                        <p:cTn id="18" dur="207" decel="50000">
                                          <p:stCondLst>
                                            <p:cond delay="2085"/>
                                          </p:stCondLst>
                                        </p:cTn>
                                        <p:tgtEl>
                                          <p:spTgt spid="8"/>
                                        </p:tgtEl>
                                      </p:cBhvr>
                                      <p:to x="100000" y="100000"/>
                                    </p:animScale>
                                    <p:animScale>
                                      <p:cBhvr>
                                        <p:cTn id="19" dur="33">
                                          <p:stCondLst>
                                            <p:cond delay="2260"/>
                                          </p:stCondLst>
                                        </p:cTn>
                                        <p:tgtEl>
                                          <p:spTgt spid="8"/>
                                        </p:tgtEl>
                                      </p:cBhvr>
                                      <p:to x="100000" y="95000"/>
                                    </p:animScale>
                                    <p:animScale>
                                      <p:cBhvr>
                                        <p:cTn id="20" dur="207" decel="50000">
                                          <p:stCondLst>
                                            <p:cond delay="2293"/>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AU" sz="4400" dirty="0"/>
              <a:t>Measuring the Spread – Descriptive Statistics</a:t>
            </a:r>
          </a:p>
        </p:txBody>
      </p:sp>
      <p:sp>
        <p:nvSpPr>
          <p:cNvPr id="3" name="Content Placeholder 2"/>
          <p:cNvSpPr>
            <a:spLocks noGrp="1"/>
          </p:cNvSpPr>
          <p:nvPr>
            <p:ph idx="1"/>
          </p:nvPr>
        </p:nvSpPr>
        <p:spPr>
          <a:xfrm>
            <a:off x="1024128" y="2084832"/>
            <a:ext cx="6161763" cy="4023360"/>
          </a:xfrm>
        </p:spPr>
        <p:txBody>
          <a:bodyPr>
            <a:normAutofit lnSpcReduction="10000"/>
          </a:bodyPr>
          <a:lstStyle/>
          <a:p>
            <a:r>
              <a:rPr lang="en-AU" sz="2400" dirty="0"/>
              <a:t>In Biology, we will use descriptive statistics to measure the ‘spread’ of data.</a:t>
            </a:r>
          </a:p>
          <a:p>
            <a:r>
              <a:rPr lang="en-AU" sz="2400" dirty="0"/>
              <a:t>Descriptive statistics are used to describe data. </a:t>
            </a:r>
          </a:p>
          <a:p>
            <a:r>
              <a:rPr lang="en-AU" sz="2400" dirty="0"/>
              <a:t>For example, if you were investigating the number of visitors to a beach in August (nice job if you can get it!), you might draw a graph to see how the number of visitors varied each day, work out the average number of visitors each day (using mean, mode or median), work out the range of visitor numbers each day. This would all be descriptive statistics. </a:t>
            </a:r>
          </a:p>
          <a:p>
            <a:endParaRPr lang="en-AU" dirty="0"/>
          </a:p>
          <a:p>
            <a:endParaRPr lang="en-AU" dirty="0"/>
          </a:p>
        </p:txBody>
      </p:sp>
      <p:pic>
        <p:nvPicPr>
          <p:cNvPr id="4" name="Picture 3"/>
          <p:cNvPicPr>
            <a:picLocks noChangeAspect="1"/>
          </p:cNvPicPr>
          <p:nvPr/>
        </p:nvPicPr>
        <p:blipFill>
          <a:blip r:embed="rId2"/>
          <a:stretch>
            <a:fillRect/>
          </a:stretch>
        </p:blipFill>
        <p:spPr>
          <a:xfrm>
            <a:off x="7670654" y="3029297"/>
            <a:ext cx="4105710" cy="1798146"/>
          </a:xfrm>
          <a:prstGeom prst="rect">
            <a:avLst/>
          </a:prstGeom>
        </p:spPr>
      </p:pic>
    </p:spTree>
    <p:extLst>
      <p:ext uri="{BB962C8B-B14F-4D97-AF65-F5344CB8AC3E}">
        <p14:creationId xmlns:p14="http://schemas.microsoft.com/office/powerpoint/2010/main" val="8330916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the mean/average</a:t>
            </a:r>
            <a:endParaRPr lang="en-AU" dirty="0"/>
          </a:p>
        </p:txBody>
      </p:sp>
      <p:sp>
        <p:nvSpPr>
          <p:cNvPr id="3" name="Content Placeholder 2"/>
          <p:cNvSpPr>
            <a:spLocks noGrp="1"/>
          </p:cNvSpPr>
          <p:nvPr>
            <p:ph idx="1"/>
          </p:nvPr>
        </p:nvSpPr>
        <p:spPr>
          <a:xfrm>
            <a:off x="1024127" y="1762283"/>
            <a:ext cx="9720073" cy="4023360"/>
          </a:xfrm>
        </p:spPr>
        <p:txBody>
          <a:bodyPr/>
          <a:lstStyle/>
          <a:p>
            <a:r>
              <a:rPr lang="en-AU" dirty="0"/>
              <a:t>The mean is the most commonly used mathematical measure of average and is generally what is being referred to when people use the term average in everyday language. The mean is calculated by totalling all the values in a dataset; this total is then divided by the number of values that make up the dataset</a:t>
            </a:r>
            <a:r>
              <a:rPr lang="en-AU" dirty="0" smtClean="0"/>
              <a:t>.</a:t>
            </a:r>
          </a:p>
          <a:p>
            <a:endParaRPr lang="en-AU" dirty="0"/>
          </a:p>
        </p:txBody>
      </p:sp>
      <p:graphicFrame>
        <p:nvGraphicFramePr>
          <p:cNvPr id="4" name="Table 3"/>
          <p:cNvGraphicFramePr>
            <a:graphicFrameLocks noGrp="1"/>
          </p:cNvGraphicFramePr>
          <p:nvPr>
            <p:extLst>
              <p:ext uri="{D42A27DB-BD31-4B8C-83A1-F6EECF244321}">
                <p14:modId xmlns:p14="http://schemas.microsoft.com/office/powerpoint/2010/main" val="3953250687"/>
              </p:ext>
            </p:extLst>
          </p:nvPr>
        </p:nvGraphicFramePr>
        <p:xfrm>
          <a:off x="1024128" y="3773963"/>
          <a:ext cx="7401466" cy="2572374"/>
        </p:xfrm>
        <a:graphic>
          <a:graphicData uri="http://schemas.openxmlformats.org/drawingml/2006/table">
            <a:tbl>
              <a:tblPr/>
              <a:tblGrid>
                <a:gridCol w="746887">
                  <a:extLst>
                    <a:ext uri="{9D8B030D-6E8A-4147-A177-3AD203B41FA5}">
                      <a16:colId xmlns:a16="http://schemas.microsoft.com/office/drawing/2014/main" val="20000"/>
                    </a:ext>
                  </a:extLst>
                </a:gridCol>
                <a:gridCol w="6654579">
                  <a:extLst>
                    <a:ext uri="{9D8B030D-6E8A-4147-A177-3AD203B41FA5}">
                      <a16:colId xmlns:a16="http://schemas.microsoft.com/office/drawing/2014/main" val="20001"/>
                    </a:ext>
                  </a:extLst>
                </a:gridCol>
              </a:tblGrid>
              <a:tr h="644098">
                <a:tc>
                  <a:txBody>
                    <a:bodyPr/>
                    <a:lstStyle/>
                    <a:p>
                      <a:pPr rtl="0"/>
                      <a:r>
                        <a:rPr lang="en-AU" dirty="0"/>
                        <a:t>_</a:t>
                      </a:r>
                      <a:br>
                        <a:rPr lang="en-AU" dirty="0"/>
                      </a:br>
                      <a:r>
                        <a:rPr lang="en-AU" dirty="0"/>
                        <a:t>X</a:t>
                      </a:r>
                    </a:p>
                  </a:txBody>
                  <a:tcPr anchor="ctr">
                    <a:lnL>
                      <a:noFill/>
                    </a:lnL>
                    <a:lnR>
                      <a:noFill/>
                    </a:lnR>
                    <a:lnT>
                      <a:noFill/>
                    </a:lnT>
                    <a:lnB>
                      <a:noFill/>
                    </a:lnB>
                  </a:tcPr>
                </a:tc>
                <a:tc>
                  <a:txBody>
                    <a:bodyPr/>
                    <a:lstStyle/>
                    <a:p>
                      <a:pPr rtl="0"/>
                      <a:r>
                        <a:rPr lang="en-AU" dirty="0"/>
                        <a:t> </a:t>
                      </a:r>
                      <a:br>
                        <a:rPr lang="en-AU" dirty="0"/>
                      </a:br>
                      <a:r>
                        <a:rPr lang="en-AU" dirty="0"/>
                        <a:t>is the symbol for the mean and is referred to as bar X (ex) </a:t>
                      </a:r>
                    </a:p>
                  </a:txBody>
                  <a:tcPr anchor="ctr">
                    <a:lnL>
                      <a:noFill/>
                    </a:lnL>
                    <a:lnR>
                      <a:noFill/>
                    </a:lnR>
                    <a:lnT>
                      <a:noFill/>
                    </a:lnT>
                    <a:lnB>
                      <a:noFill/>
                    </a:lnB>
                  </a:tcPr>
                </a:tc>
                <a:extLst>
                  <a:ext uri="{0D108BD9-81ED-4DB2-BD59-A6C34878D82A}">
                    <a16:rowId xmlns:a16="http://schemas.microsoft.com/office/drawing/2014/main" val="10000"/>
                  </a:ext>
                </a:extLst>
              </a:tr>
              <a:tr h="644098">
                <a:tc>
                  <a:txBody>
                    <a:bodyPr/>
                    <a:lstStyle/>
                    <a:p>
                      <a:pPr rtl="0"/>
                      <a:r>
                        <a:rPr lang="el-GR"/>
                        <a:t> </a:t>
                      </a:r>
                      <a:br>
                        <a:rPr lang="el-GR"/>
                      </a:br>
                      <a:r>
                        <a:rPr lang="el-GR"/>
                        <a:t>Σ</a:t>
                      </a:r>
                    </a:p>
                  </a:txBody>
                  <a:tcPr anchor="ctr">
                    <a:lnL>
                      <a:noFill/>
                    </a:lnL>
                    <a:lnR>
                      <a:noFill/>
                    </a:lnR>
                    <a:lnT>
                      <a:noFill/>
                    </a:lnT>
                    <a:lnB>
                      <a:noFill/>
                    </a:lnB>
                  </a:tcPr>
                </a:tc>
                <a:tc>
                  <a:txBody>
                    <a:bodyPr/>
                    <a:lstStyle/>
                    <a:p>
                      <a:pPr rtl="0"/>
                      <a:r>
                        <a:rPr lang="en-AU"/>
                        <a:t> </a:t>
                      </a:r>
                      <a:br>
                        <a:rPr lang="en-AU"/>
                      </a:br>
                      <a:r>
                        <a:rPr lang="en-AU"/>
                        <a:t>is the Greek symbol sigma and simply means sum or add up</a:t>
                      </a:r>
                    </a:p>
                  </a:txBody>
                  <a:tcPr anchor="ctr">
                    <a:lnL>
                      <a:noFill/>
                    </a:lnL>
                    <a:lnR>
                      <a:noFill/>
                    </a:lnR>
                    <a:lnT>
                      <a:noFill/>
                    </a:lnT>
                    <a:lnB>
                      <a:noFill/>
                    </a:lnB>
                  </a:tcPr>
                </a:tc>
                <a:extLst>
                  <a:ext uri="{0D108BD9-81ED-4DB2-BD59-A6C34878D82A}">
                    <a16:rowId xmlns:a16="http://schemas.microsoft.com/office/drawing/2014/main" val="10001"/>
                  </a:ext>
                </a:extLst>
              </a:tr>
              <a:tr h="644098">
                <a:tc>
                  <a:txBody>
                    <a:bodyPr/>
                    <a:lstStyle/>
                    <a:p>
                      <a:pPr rtl="0"/>
                      <a:r>
                        <a:rPr lang="en-AU" dirty="0"/>
                        <a:t> </a:t>
                      </a:r>
                      <a:br>
                        <a:rPr lang="en-AU" dirty="0"/>
                      </a:br>
                      <a:r>
                        <a:rPr lang="en-AU" dirty="0"/>
                        <a:t>X</a:t>
                      </a:r>
                    </a:p>
                  </a:txBody>
                  <a:tcPr anchor="ctr">
                    <a:lnL>
                      <a:noFill/>
                    </a:lnL>
                    <a:lnR>
                      <a:noFill/>
                    </a:lnR>
                    <a:lnT>
                      <a:noFill/>
                    </a:lnT>
                    <a:lnB>
                      <a:noFill/>
                    </a:lnB>
                  </a:tcPr>
                </a:tc>
                <a:tc>
                  <a:txBody>
                    <a:bodyPr/>
                    <a:lstStyle/>
                    <a:p>
                      <a:pPr rtl="0"/>
                      <a:r>
                        <a:rPr lang="en-AU"/>
                        <a:t> </a:t>
                      </a:r>
                      <a:br>
                        <a:rPr lang="en-AU"/>
                      </a:br>
                      <a:r>
                        <a:rPr lang="en-AU"/>
                        <a:t>refers to each of the individual values that make up the dataset</a:t>
                      </a:r>
                    </a:p>
                  </a:txBody>
                  <a:tcPr anchor="ctr">
                    <a:lnL>
                      <a:noFill/>
                    </a:lnL>
                    <a:lnR>
                      <a:noFill/>
                    </a:lnR>
                    <a:lnT>
                      <a:noFill/>
                    </a:lnT>
                    <a:lnB>
                      <a:noFill/>
                    </a:lnB>
                  </a:tcPr>
                </a:tc>
                <a:extLst>
                  <a:ext uri="{0D108BD9-81ED-4DB2-BD59-A6C34878D82A}">
                    <a16:rowId xmlns:a16="http://schemas.microsoft.com/office/drawing/2014/main" val="10002"/>
                  </a:ext>
                </a:extLst>
              </a:tr>
              <a:tr h="450868">
                <a:tc>
                  <a:txBody>
                    <a:bodyPr/>
                    <a:lstStyle/>
                    <a:p>
                      <a:pPr rtl="0"/>
                      <a:r>
                        <a:rPr lang="en-AU"/>
                        <a:t> </a:t>
                      </a:r>
                      <a:br>
                        <a:rPr lang="en-AU"/>
                      </a:br>
                      <a:r>
                        <a:rPr lang="en-AU"/>
                        <a:t>n</a:t>
                      </a:r>
                    </a:p>
                  </a:txBody>
                  <a:tcPr anchor="ctr">
                    <a:lnL>
                      <a:noFill/>
                    </a:lnL>
                    <a:lnR>
                      <a:noFill/>
                    </a:lnR>
                    <a:lnT>
                      <a:noFill/>
                    </a:lnT>
                    <a:lnB>
                      <a:noFill/>
                    </a:lnB>
                  </a:tcPr>
                </a:tc>
                <a:tc>
                  <a:txBody>
                    <a:bodyPr/>
                    <a:lstStyle/>
                    <a:p>
                      <a:pPr rtl="0"/>
                      <a:r>
                        <a:rPr lang="en-AU" dirty="0"/>
                        <a:t> </a:t>
                      </a:r>
                      <a:br>
                        <a:rPr lang="en-AU" dirty="0"/>
                      </a:br>
                      <a:r>
                        <a:rPr lang="en-AU" dirty="0"/>
                        <a:t>is the number of values that make up the dataset</a:t>
                      </a:r>
                    </a:p>
                  </a:txBody>
                  <a:tcPr anchor="ctr">
                    <a:lnL>
                      <a:noFill/>
                    </a:lnL>
                    <a:lnR>
                      <a:noFill/>
                    </a:lnR>
                    <a:lnT>
                      <a:noFill/>
                    </a:lnT>
                    <a:lnB>
                      <a:noFill/>
                    </a:lnB>
                  </a:tcPr>
                </a:tc>
                <a:extLst>
                  <a:ext uri="{0D108BD9-81ED-4DB2-BD59-A6C34878D82A}">
                    <a16:rowId xmlns:a16="http://schemas.microsoft.com/office/drawing/2014/main" val="10003"/>
                  </a:ext>
                </a:extLst>
              </a:tr>
            </a:tbl>
          </a:graphicData>
        </a:graphic>
      </p:graphicFrame>
      <p:sp>
        <p:nvSpPr>
          <p:cNvPr id="5" name="Rectangle 1"/>
          <p:cNvSpPr>
            <a:spLocks noChangeArrowheads="1"/>
          </p:cNvSpPr>
          <p:nvPr/>
        </p:nvSpPr>
        <p:spPr bwMode="auto">
          <a:xfrm>
            <a:off x="1024126" y="3304593"/>
            <a:ext cx="879112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altLang="en-US" dirty="0">
                <a:latin typeface="Arial" panose="020B0604020202020204" pitchFamily="34" charset="0"/>
              </a:rPr>
              <a:t>The formula for the mean is written in the following way:</a:t>
            </a:r>
          </a:p>
          <a:p>
            <a:pPr algn="ctr" eaLnBrk="0" fontAlgn="base" hangingPunct="0">
              <a:spcBef>
                <a:spcPct val="0"/>
              </a:spcBef>
              <a:spcAft>
                <a:spcPct val="0"/>
              </a:spcAft>
            </a:pPr>
            <a:r>
              <a:rPr lang="en-US" altLang="en-US" dirty="0">
                <a:latin typeface="Arial" panose="020B0604020202020204" pitchFamily="34" charset="0"/>
              </a:rPr>
              <a:t>  </a:t>
            </a:r>
            <a:endParaRPr lang="en-US" altLang="en-US" sz="2200" dirty="0">
              <a:latin typeface="Arial" panose="020B0604020202020204" pitchFamily="34" charset="0"/>
            </a:endParaRPr>
          </a:p>
        </p:txBody>
      </p:sp>
      <p:pic>
        <p:nvPicPr>
          <p:cNvPr id="1026" name="Picture 2" descr="av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1469" y="3298262"/>
            <a:ext cx="859840" cy="482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4214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Mean (Example)</a:t>
            </a:r>
            <a:endParaRPr lang="en-AU" dirty="0"/>
          </a:p>
        </p:txBody>
      </p:sp>
      <p:sp>
        <p:nvSpPr>
          <p:cNvPr id="8" name="TextBox 7"/>
          <p:cNvSpPr txBox="1"/>
          <p:nvPr/>
        </p:nvSpPr>
        <p:spPr>
          <a:xfrm>
            <a:off x="669299" y="1957654"/>
            <a:ext cx="5037826" cy="4247317"/>
          </a:xfrm>
          <a:prstGeom prst="rect">
            <a:avLst/>
          </a:prstGeom>
          <a:noFill/>
        </p:spPr>
        <p:txBody>
          <a:bodyPr wrap="square" rtlCol="0">
            <a:spAutoFit/>
          </a:bodyPr>
          <a:lstStyle/>
          <a:p>
            <a:r>
              <a:rPr lang="en-AU" dirty="0"/>
              <a:t>The Maths</a:t>
            </a:r>
          </a:p>
          <a:p>
            <a:endParaRPr lang="en-AU" dirty="0"/>
          </a:p>
          <a:p>
            <a:endParaRPr lang="en-AU" dirty="0" smtClean="0"/>
          </a:p>
          <a:p>
            <a:r>
              <a:rPr lang="en-AU" dirty="0" smtClean="0"/>
              <a:t>Mean</a:t>
            </a:r>
            <a:r>
              <a:rPr lang="en-AU" dirty="0"/>
              <a:t>	= </a:t>
            </a:r>
            <a:r>
              <a:rPr lang="en-AU" u="sng" dirty="0" smtClean="0"/>
              <a:t> 176+210+154+178+180</a:t>
            </a:r>
            <a:endParaRPr lang="en-AU" u="sng" dirty="0"/>
          </a:p>
          <a:p>
            <a:r>
              <a:rPr lang="en-AU" dirty="0"/>
              <a:t>	</a:t>
            </a:r>
            <a:r>
              <a:rPr lang="en-AU" dirty="0" smtClean="0"/>
              <a:t>	        5</a:t>
            </a:r>
            <a:endParaRPr lang="en-AU" dirty="0"/>
          </a:p>
          <a:p>
            <a:r>
              <a:rPr lang="en-AU" dirty="0"/>
              <a:t>	= </a:t>
            </a:r>
            <a:r>
              <a:rPr lang="en-AU" dirty="0" smtClean="0"/>
              <a:t>179.6</a:t>
            </a:r>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p:sp>
        <p:nvSpPr>
          <p:cNvPr id="9" name="TextBox 8"/>
          <p:cNvSpPr txBox="1"/>
          <p:nvPr/>
        </p:nvSpPr>
        <p:spPr>
          <a:xfrm>
            <a:off x="669299" y="4081312"/>
            <a:ext cx="4934309" cy="4708981"/>
          </a:xfrm>
          <a:prstGeom prst="rect">
            <a:avLst/>
          </a:prstGeom>
          <a:noFill/>
        </p:spPr>
        <p:txBody>
          <a:bodyPr wrap="square" rtlCol="0">
            <a:spAutoFit/>
          </a:bodyPr>
          <a:lstStyle/>
          <a:p>
            <a:r>
              <a:rPr lang="en-AU" sz="2000" b="1" dirty="0"/>
              <a:t>On Excel</a:t>
            </a:r>
          </a:p>
          <a:p>
            <a:pPr marL="285750" indent="-285750">
              <a:buFont typeface="Arial" panose="020B0604020202020204" pitchFamily="34" charset="0"/>
              <a:buChar char="•"/>
            </a:pPr>
            <a:r>
              <a:rPr lang="en-AU" sz="2000" dirty="0" smtClean="0"/>
              <a:t>Highlight </a:t>
            </a:r>
            <a:r>
              <a:rPr lang="en-AU" sz="2000" dirty="0"/>
              <a:t>your data</a:t>
            </a:r>
          </a:p>
          <a:p>
            <a:pPr marL="285750" indent="-285750">
              <a:buFont typeface="Arial" panose="020B0604020202020204" pitchFamily="34" charset="0"/>
              <a:buChar char="•"/>
            </a:pPr>
            <a:r>
              <a:rPr lang="en-AU" sz="2000" dirty="0"/>
              <a:t>Go to AutoSum</a:t>
            </a:r>
          </a:p>
          <a:p>
            <a:pPr marL="285750" indent="-285750">
              <a:buFont typeface="Arial" panose="020B0604020202020204" pitchFamily="34" charset="0"/>
              <a:buChar char="•"/>
            </a:pPr>
            <a:r>
              <a:rPr lang="en-AU" sz="2000" dirty="0"/>
              <a:t>Click the arrow</a:t>
            </a:r>
          </a:p>
          <a:p>
            <a:pPr marL="285750" indent="-285750">
              <a:buFont typeface="Arial" panose="020B0604020202020204" pitchFamily="34" charset="0"/>
              <a:buChar char="•"/>
            </a:pPr>
            <a:r>
              <a:rPr lang="en-AU" sz="2000" dirty="0"/>
              <a:t>Click the average</a:t>
            </a:r>
          </a:p>
          <a:p>
            <a:pPr marL="285750" indent="-285750">
              <a:buFont typeface="Arial" panose="020B0604020202020204" pitchFamily="34" charset="0"/>
              <a:buChar char="•"/>
            </a:pPr>
            <a:r>
              <a:rPr lang="en-AU" sz="2000" dirty="0"/>
              <a:t>Press enter </a:t>
            </a:r>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a:p>
            <a:endParaRPr lang="en-AU" dirty="0"/>
          </a:p>
        </p:txBody>
      </p:sp>
      <p:pic>
        <p:nvPicPr>
          <p:cNvPr id="11" name="Picture 2" descr="av2.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773" y="1876725"/>
            <a:ext cx="859840" cy="452924"/>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3186545" y="4922982"/>
            <a:ext cx="822037" cy="49876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7" name="Picture 6"/>
          <p:cNvPicPr>
            <a:picLocks noChangeAspect="1"/>
          </p:cNvPicPr>
          <p:nvPr/>
        </p:nvPicPr>
        <p:blipFill>
          <a:blip r:embed="rId3"/>
          <a:stretch>
            <a:fillRect/>
          </a:stretch>
        </p:blipFill>
        <p:spPr>
          <a:xfrm>
            <a:off x="5502009" y="1674049"/>
            <a:ext cx="4759592" cy="1922749"/>
          </a:xfrm>
          <a:prstGeom prst="rect">
            <a:avLst/>
          </a:prstGeom>
        </p:spPr>
      </p:pic>
      <p:pic>
        <p:nvPicPr>
          <p:cNvPr id="3" name="Picture 2"/>
          <p:cNvPicPr>
            <a:picLocks noChangeAspect="1"/>
          </p:cNvPicPr>
          <p:nvPr/>
        </p:nvPicPr>
        <p:blipFill>
          <a:blip r:embed="rId4"/>
          <a:stretch>
            <a:fillRect/>
          </a:stretch>
        </p:blipFill>
        <p:spPr>
          <a:xfrm>
            <a:off x="4386192" y="3747005"/>
            <a:ext cx="7242286" cy="2829286"/>
          </a:xfrm>
          <a:prstGeom prst="rect">
            <a:avLst/>
          </a:prstGeom>
        </p:spPr>
      </p:pic>
    </p:spTree>
    <p:extLst>
      <p:ext uri="{BB962C8B-B14F-4D97-AF65-F5344CB8AC3E}">
        <p14:creationId xmlns:p14="http://schemas.microsoft.com/office/powerpoint/2010/main" val="2221550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Standard deviation</a:t>
            </a:r>
            <a:endParaRPr lang="en-AU" dirty="0"/>
          </a:p>
        </p:txBody>
      </p:sp>
      <p:sp>
        <p:nvSpPr>
          <p:cNvPr id="3" name="Content Placeholder 2"/>
          <p:cNvSpPr>
            <a:spLocks noGrp="1"/>
          </p:cNvSpPr>
          <p:nvPr>
            <p:ph idx="1"/>
          </p:nvPr>
        </p:nvSpPr>
        <p:spPr>
          <a:xfrm>
            <a:off x="950239" y="2175164"/>
            <a:ext cx="6060161" cy="4023360"/>
          </a:xfrm>
        </p:spPr>
        <p:txBody>
          <a:bodyPr>
            <a:normAutofit lnSpcReduction="10000"/>
          </a:bodyPr>
          <a:lstStyle/>
          <a:p>
            <a:r>
              <a:rPr lang="en-AU" dirty="0"/>
              <a:t>In statistics, the standard </a:t>
            </a:r>
            <a:r>
              <a:rPr lang="en-AU" dirty="0" smtClean="0"/>
              <a:t>deviation (SD) is </a:t>
            </a:r>
            <a:r>
              <a:rPr lang="en-AU" dirty="0"/>
              <a:t>a measure that is used to quantify the amount of variation or dispersion of a set of data values</a:t>
            </a:r>
            <a:r>
              <a:rPr lang="en-AU" dirty="0" smtClean="0"/>
              <a:t>. </a:t>
            </a:r>
          </a:p>
          <a:p>
            <a:pPr marL="0" indent="0">
              <a:buNone/>
            </a:pPr>
            <a:r>
              <a:rPr lang="en-AU" dirty="0" smtClean="0"/>
              <a:t>A </a:t>
            </a:r>
            <a:r>
              <a:rPr lang="en-AU" dirty="0"/>
              <a:t>low standard deviation indicates that the data points tend to be close to the mean </a:t>
            </a:r>
            <a:r>
              <a:rPr lang="en-AU" dirty="0" smtClean="0"/>
              <a:t>while </a:t>
            </a:r>
            <a:r>
              <a:rPr lang="en-AU" dirty="0"/>
              <a:t>a high standard deviation indicates that the data points are spread out over a wider range of </a:t>
            </a:r>
            <a:r>
              <a:rPr lang="en-AU" dirty="0" smtClean="0"/>
              <a:t>values.</a:t>
            </a:r>
          </a:p>
          <a:p>
            <a:r>
              <a:rPr lang="en-AU" dirty="0" smtClean="0"/>
              <a:t>In </a:t>
            </a:r>
            <a:r>
              <a:rPr lang="en-AU" dirty="0"/>
              <a:t>science, </a:t>
            </a:r>
            <a:r>
              <a:rPr lang="en-AU" dirty="0" smtClean="0"/>
              <a:t>if any data lies outside 2 SD from the mean than that data is not scientifically accurate and can be removed from the data set. This is called an anomaly or outlier. Once the outlier has been removed, you now use the new data set to complete the calculations. </a:t>
            </a:r>
          </a:p>
          <a:p>
            <a:endParaRPr lang="en-AU" dirty="0"/>
          </a:p>
        </p:txBody>
      </p:sp>
      <p:pic>
        <p:nvPicPr>
          <p:cNvPr id="4" name="Picture 3"/>
          <p:cNvPicPr>
            <a:picLocks noChangeAspect="1"/>
          </p:cNvPicPr>
          <p:nvPr/>
        </p:nvPicPr>
        <p:blipFill>
          <a:blip r:embed="rId2"/>
          <a:stretch>
            <a:fillRect/>
          </a:stretch>
        </p:blipFill>
        <p:spPr>
          <a:xfrm>
            <a:off x="7515948" y="2807855"/>
            <a:ext cx="4303970" cy="2296102"/>
          </a:xfrm>
          <a:prstGeom prst="rect">
            <a:avLst/>
          </a:prstGeom>
        </p:spPr>
      </p:pic>
    </p:spTree>
    <p:extLst>
      <p:ext uri="{BB962C8B-B14F-4D97-AF65-F5344CB8AC3E}">
        <p14:creationId xmlns:p14="http://schemas.microsoft.com/office/powerpoint/2010/main" val="157997965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455F51"/>
      </a:dk2>
      <a:lt2>
        <a:srgbClr val="E3DED1"/>
      </a:lt2>
      <a:accent1>
        <a:srgbClr val="99CB38"/>
      </a:accent1>
      <a:accent2>
        <a:srgbClr val="63A537"/>
      </a:accent2>
      <a:accent3>
        <a:srgbClr val="E6D024"/>
      </a:accent3>
      <a:accent4>
        <a:srgbClr val="CC9700"/>
      </a:accent4>
      <a:accent5>
        <a:srgbClr val="4EB3CF"/>
      </a:accent5>
      <a:accent6>
        <a:srgbClr val="378DA6"/>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29F68FFC-748B-4FC3-BF39-7F84A6D5840F}"/>
    </a:ext>
  </a:extLst>
</a:theme>
</file>

<file path=docProps/app.xml><?xml version="1.0" encoding="utf-8"?>
<Properties xmlns="http://schemas.openxmlformats.org/officeDocument/2006/extended-properties" xmlns:vt="http://schemas.openxmlformats.org/officeDocument/2006/docPropsVTypes">
  <Template>Integral</Template>
  <TotalTime>2270</TotalTime>
  <Words>1751</Words>
  <Application>Microsoft Office PowerPoint</Application>
  <PresentationFormat>Widescreen</PresentationFormat>
  <Paragraphs>138</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Tw Cen MT</vt:lpstr>
      <vt:lpstr>Tw Cen MT Condensed</vt:lpstr>
      <vt:lpstr>Wingdings</vt:lpstr>
      <vt:lpstr>Wingdings 3</vt:lpstr>
      <vt:lpstr>Integral</vt:lpstr>
      <vt:lpstr>Manipulating data</vt:lpstr>
      <vt:lpstr>Welcome to statistics!</vt:lpstr>
      <vt:lpstr>Why is this important?</vt:lpstr>
      <vt:lpstr>Today’s example</vt:lpstr>
      <vt:lpstr>Installing the data analysis toolpak</vt:lpstr>
      <vt:lpstr>Measuring the Spread – Descriptive Statistics</vt:lpstr>
      <vt:lpstr>the mean/average</vt:lpstr>
      <vt:lpstr>Mean (Example)</vt:lpstr>
      <vt:lpstr>Standard deviation</vt:lpstr>
      <vt:lpstr>Standard deviation (example)</vt:lpstr>
      <vt:lpstr>Are there any outliers?</vt:lpstr>
      <vt:lpstr>Standard error</vt:lpstr>
      <vt:lpstr>The Standard Error of a mean is calculated using the following formula: </vt:lpstr>
      <vt:lpstr>TO CALCULATE MEAN, STANDARD DEVIATION AND STANDARD ERROR…</vt:lpstr>
      <vt:lpstr>Descriptive summary</vt:lpstr>
      <vt:lpstr>Graphing your data </vt:lpstr>
      <vt:lpstr>Adding error bars</vt:lpstr>
      <vt:lpstr>Comparative statistics- Comparing more than 3 groups of data Anova </vt:lpstr>
      <vt:lpstr>Anova (example)</vt:lpstr>
      <vt:lpstr>Why is the P- value important </vt:lpstr>
      <vt:lpstr>T-tests </vt:lpstr>
      <vt:lpstr>T-test example</vt:lpstr>
    </vt:vector>
  </TitlesOfParts>
  <Company>Queensland Government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dc:title>
  <dc:creator>BEGGS, Kellie</dc:creator>
  <cp:lastModifiedBy>MILLERS, Caitlin (cgmil0)</cp:lastModifiedBy>
  <cp:revision>75</cp:revision>
  <dcterms:created xsi:type="dcterms:W3CDTF">2019-02-26T02:50:15Z</dcterms:created>
  <dcterms:modified xsi:type="dcterms:W3CDTF">2019-03-19T04:51:43Z</dcterms:modified>
</cp:coreProperties>
</file>