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4" r:id="rId9"/>
    <p:sldId id="267" r:id="rId10"/>
    <p:sldId id="265" r:id="rId11"/>
    <p:sldId id="266" r:id="rId12"/>
    <p:sldId id="268" r:id="rId13"/>
    <p:sldId id="269" r:id="rId14"/>
    <p:sldId id="278" r:id="rId15"/>
    <p:sldId id="276" r:id="rId16"/>
    <p:sldId id="275" r:id="rId17"/>
    <p:sldId id="279" r:id="rId18"/>
    <p:sldId id="281" r:id="rId19"/>
    <p:sldId id="280" r:id="rId20"/>
    <p:sldId id="282" r:id="rId21"/>
    <p:sldId id="283" r:id="rId22"/>
    <p:sldId id="284" r:id="rId23"/>
    <p:sldId id="285" r:id="rId24"/>
    <p:sldId id="286" r:id="rId25"/>
    <p:sldId id="287" r:id="rId26"/>
    <p:sldId id="28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D3F2E31-9DAC-4EC0-A8B5-239EAFEC91DD}" type="datetimeFigureOut">
              <a:rPr lang="en-AU" smtClean="0"/>
              <a:t>28/03/2019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8530A5-B55E-42DA-B9D0-B094D2100A9B}"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84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F2E31-9DAC-4EC0-A8B5-239EAFEC91DD}" type="datetimeFigureOut">
              <a:rPr lang="en-AU" smtClean="0"/>
              <a:t>28/03/2019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8530A5-B55E-42DA-B9D0-B094D2100A9B}" type="slidenum">
              <a:rPr lang="en-AU" smtClean="0"/>
              <a:t>‹#›</a:t>
            </a:fld>
            <a:endParaRPr lang="en-AU"/>
          </a:p>
        </p:txBody>
      </p:sp>
    </p:spTree>
    <p:extLst>
      <p:ext uri="{BB962C8B-B14F-4D97-AF65-F5344CB8AC3E}">
        <p14:creationId xmlns:p14="http://schemas.microsoft.com/office/powerpoint/2010/main" val="320033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F2E31-9DAC-4EC0-A8B5-239EAFEC91DD}" type="datetimeFigureOut">
              <a:rPr lang="en-AU" smtClean="0"/>
              <a:t>28/03/2019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8530A5-B55E-42DA-B9D0-B094D2100A9B}" type="slidenum">
              <a:rPr lang="en-AU" smtClean="0"/>
              <a:t>‹#›</a:t>
            </a:fld>
            <a:endParaRPr lang="en-AU"/>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3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F2E31-9DAC-4EC0-A8B5-239EAFEC91DD}" type="datetimeFigureOut">
              <a:rPr lang="en-AU" smtClean="0"/>
              <a:t>28/03/2019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8530A5-B55E-42DA-B9D0-B094D2100A9B}" type="slidenum">
              <a:rPr lang="en-AU" smtClean="0"/>
              <a:t>‹#›</a:t>
            </a:fld>
            <a:endParaRPr lang="en-AU"/>
          </a:p>
        </p:txBody>
      </p:sp>
    </p:spTree>
    <p:extLst>
      <p:ext uri="{BB962C8B-B14F-4D97-AF65-F5344CB8AC3E}">
        <p14:creationId xmlns:p14="http://schemas.microsoft.com/office/powerpoint/2010/main" val="34733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3F2E31-9DAC-4EC0-A8B5-239EAFEC91DD}" type="datetimeFigureOut">
              <a:rPr lang="en-AU" smtClean="0"/>
              <a:t>28/03/2019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D8530A5-B55E-42DA-B9D0-B094D2100A9B}" type="slidenum">
              <a:rPr lang="en-AU" smtClean="0"/>
              <a:t>‹#›</a:t>
            </a:fld>
            <a:endParaRPr lang="en-AU"/>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789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F2E31-9DAC-4EC0-A8B5-239EAFEC91DD}" type="datetimeFigureOut">
              <a:rPr lang="en-AU" smtClean="0"/>
              <a:t>28/03/2019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8530A5-B55E-42DA-B9D0-B094D2100A9B}" type="slidenum">
              <a:rPr lang="en-AU" smtClean="0"/>
              <a:t>‹#›</a:t>
            </a:fld>
            <a:endParaRPr lang="en-AU"/>
          </a:p>
        </p:txBody>
      </p:sp>
    </p:spTree>
    <p:extLst>
      <p:ext uri="{BB962C8B-B14F-4D97-AF65-F5344CB8AC3E}">
        <p14:creationId xmlns:p14="http://schemas.microsoft.com/office/powerpoint/2010/main" val="178893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F2E31-9DAC-4EC0-A8B5-239EAFEC91DD}" type="datetimeFigureOut">
              <a:rPr lang="en-AU" smtClean="0"/>
              <a:t>28/03/2019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D8530A5-B55E-42DA-B9D0-B094D2100A9B}" type="slidenum">
              <a:rPr lang="en-AU" smtClean="0"/>
              <a:t>‹#›</a:t>
            </a:fld>
            <a:endParaRPr lang="en-AU"/>
          </a:p>
        </p:txBody>
      </p:sp>
    </p:spTree>
    <p:extLst>
      <p:ext uri="{BB962C8B-B14F-4D97-AF65-F5344CB8AC3E}">
        <p14:creationId xmlns:p14="http://schemas.microsoft.com/office/powerpoint/2010/main" val="32638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F2E31-9DAC-4EC0-A8B5-239EAFEC91DD}" type="datetimeFigureOut">
              <a:rPr lang="en-AU" smtClean="0"/>
              <a:t>28/03/2019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D8530A5-B55E-42DA-B9D0-B094D2100A9B}" type="slidenum">
              <a:rPr lang="en-AU" smtClean="0"/>
              <a:t>‹#›</a:t>
            </a:fld>
            <a:endParaRPr lang="en-AU"/>
          </a:p>
        </p:txBody>
      </p:sp>
    </p:spTree>
    <p:extLst>
      <p:ext uri="{BB962C8B-B14F-4D97-AF65-F5344CB8AC3E}">
        <p14:creationId xmlns:p14="http://schemas.microsoft.com/office/powerpoint/2010/main" val="70180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F2E31-9DAC-4EC0-A8B5-239EAFEC91DD}" type="datetimeFigureOut">
              <a:rPr lang="en-AU" smtClean="0"/>
              <a:t>28/03/2019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D8530A5-B55E-42DA-B9D0-B094D2100A9B}" type="slidenum">
              <a:rPr lang="en-AU" smtClean="0"/>
              <a:t>‹#›</a:t>
            </a:fld>
            <a:endParaRPr lang="en-AU"/>
          </a:p>
        </p:txBody>
      </p:sp>
    </p:spTree>
    <p:extLst>
      <p:ext uri="{BB962C8B-B14F-4D97-AF65-F5344CB8AC3E}">
        <p14:creationId xmlns:p14="http://schemas.microsoft.com/office/powerpoint/2010/main" val="327704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D3F2E31-9DAC-4EC0-A8B5-239EAFEC91DD}" type="datetimeFigureOut">
              <a:rPr lang="en-AU" smtClean="0"/>
              <a:t>28/03/2019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8530A5-B55E-42DA-B9D0-B094D2100A9B}" type="slidenum">
              <a:rPr lang="en-AU" smtClean="0"/>
              <a:t>‹#›</a:t>
            </a:fld>
            <a:endParaRPr lang="en-AU"/>
          </a:p>
        </p:txBody>
      </p:sp>
    </p:spTree>
    <p:extLst>
      <p:ext uri="{BB962C8B-B14F-4D97-AF65-F5344CB8AC3E}">
        <p14:creationId xmlns:p14="http://schemas.microsoft.com/office/powerpoint/2010/main" val="383516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D3F2E31-9DAC-4EC0-A8B5-239EAFEC91DD}" type="datetimeFigureOut">
              <a:rPr lang="en-AU" smtClean="0"/>
              <a:t>28/03/2019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D8530A5-B55E-42DA-B9D0-B094D2100A9B}"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94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3F2E31-9DAC-4EC0-A8B5-239EAFEC91DD}" type="datetimeFigureOut">
              <a:rPr lang="en-AU" smtClean="0"/>
              <a:t>28/03/2019</a:t>
            </a:fld>
            <a:endParaRPr lang="en-AU"/>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D8530A5-B55E-42DA-B9D0-B094D2100A9B}" type="slidenum">
              <a:rPr lang="en-AU" smtClean="0"/>
              <a:t>‹#›</a:t>
            </a:fld>
            <a:endParaRPr lang="en-AU"/>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1864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Assignment scaffold</a:t>
            </a:r>
          </a:p>
        </p:txBody>
      </p:sp>
      <p:sp>
        <p:nvSpPr>
          <p:cNvPr id="3" name="Subtitle 2"/>
          <p:cNvSpPr>
            <a:spLocks noGrp="1"/>
          </p:cNvSpPr>
          <p:nvPr>
            <p:ph type="subTitle" idx="1"/>
          </p:nvPr>
        </p:nvSpPr>
        <p:spPr/>
        <p:txBody>
          <a:bodyPr/>
          <a:lstStyle/>
          <a:p>
            <a:r>
              <a:rPr lang="en-AU" dirty="0"/>
              <a:t>Year 11 Biology</a:t>
            </a:r>
          </a:p>
          <a:p>
            <a:r>
              <a:rPr lang="en-AU" dirty="0"/>
              <a:t>Bremer SHS</a:t>
            </a:r>
          </a:p>
        </p:txBody>
      </p:sp>
    </p:spTree>
    <p:extLst>
      <p:ext uri="{BB962C8B-B14F-4D97-AF65-F5344CB8AC3E}">
        <p14:creationId xmlns:p14="http://schemas.microsoft.com/office/powerpoint/2010/main" val="19202283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Safety and ethical considerations</a:t>
            </a:r>
          </a:p>
        </p:txBody>
      </p:sp>
      <p:sp>
        <p:nvSpPr>
          <p:cNvPr id="3" name="Content Placeholder 2"/>
          <p:cNvSpPr>
            <a:spLocks noGrp="1"/>
          </p:cNvSpPr>
          <p:nvPr>
            <p:ph idx="1"/>
          </p:nvPr>
        </p:nvSpPr>
        <p:spPr>
          <a:xfrm>
            <a:off x="768096" y="1783703"/>
            <a:ext cx="4681359" cy="4023360"/>
          </a:xfrm>
        </p:spPr>
        <p:txBody>
          <a:bodyPr>
            <a:normAutofit fontScale="92500"/>
          </a:bodyPr>
          <a:lstStyle/>
          <a:p>
            <a:pPr lvl="0"/>
            <a:r>
              <a:rPr lang="en-AU" sz="2400" dirty="0"/>
              <a:t>Before completing the experiment, you were asked to complete a risk assessment. You will need to report on the considerations that you made in planning phases of the experiment. </a:t>
            </a:r>
          </a:p>
          <a:p>
            <a:pPr lvl="0"/>
            <a:r>
              <a:rPr lang="en-AU" sz="2400" dirty="0"/>
              <a:t>Your report should include:</a:t>
            </a:r>
          </a:p>
          <a:p>
            <a:pPr lvl="0">
              <a:buFont typeface="Arial" panose="020B0604020202020204" pitchFamily="34" charset="0"/>
              <a:buChar char="•"/>
            </a:pPr>
            <a:r>
              <a:rPr lang="en-AU" sz="2400" dirty="0"/>
              <a:t>Identify the risks, ethical issues and environmental issues associated with experiment.</a:t>
            </a:r>
          </a:p>
          <a:p>
            <a:pPr lvl="0">
              <a:buFont typeface="Arial" panose="020B0604020202020204" pitchFamily="34" charset="0"/>
              <a:buChar char="•"/>
            </a:pPr>
            <a:r>
              <a:rPr lang="en-AU" sz="2400" dirty="0"/>
              <a:t>Outline how risks and issues will be managed during experiment</a:t>
            </a:r>
          </a:p>
          <a:p>
            <a:endParaRPr lang="en-AU" dirty="0"/>
          </a:p>
        </p:txBody>
      </p:sp>
      <p:sp>
        <p:nvSpPr>
          <p:cNvPr id="4" name="Rectangle 3"/>
          <p:cNvSpPr/>
          <p:nvPr/>
        </p:nvSpPr>
        <p:spPr>
          <a:xfrm>
            <a:off x="994107" y="5945608"/>
            <a:ext cx="3419016" cy="445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Criterion - Research and Planning</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4182" y="2084832"/>
            <a:ext cx="2966924" cy="16688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969" y="3584448"/>
            <a:ext cx="2210955" cy="2210955"/>
          </a:xfrm>
          <a:prstGeom prst="rect">
            <a:avLst/>
          </a:prstGeom>
        </p:spPr>
      </p:pic>
    </p:spTree>
    <p:extLst>
      <p:ext uri="{BB962C8B-B14F-4D97-AF65-F5344CB8AC3E}">
        <p14:creationId xmlns:p14="http://schemas.microsoft.com/office/powerpoint/2010/main" val="3407441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idx="1"/>
          </p:nvPr>
        </p:nvSpPr>
        <p:spPr>
          <a:xfrm>
            <a:off x="768096" y="1824182"/>
            <a:ext cx="7290055" cy="4023360"/>
          </a:xfrm>
        </p:spPr>
        <p:txBody>
          <a:bodyPr/>
          <a:lstStyle/>
          <a:p>
            <a:r>
              <a:rPr lang="en-AU" sz="2400" b="1" dirty="0"/>
              <a:t>Safety and ethical considerations </a:t>
            </a:r>
            <a:endParaRPr lang="en-AU" sz="2400" dirty="0"/>
          </a:p>
          <a:p>
            <a:r>
              <a:rPr lang="en-AU" sz="2400" dirty="0"/>
              <a:t>• Adhere to safety considerations outlined in the original experiment. </a:t>
            </a:r>
          </a:p>
          <a:p>
            <a:r>
              <a:rPr lang="en-AU" sz="2400" dirty="0"/>
              <a:t>• Review MSDS sheets in Risk Assess for using greywater, dispose of accordingly. </a:t>
            </a:r>
          </a:p>
          <a:p>
            <a:r>
              <a:rPr lang="en-AU" sz="2400" dirty="0"/>
              <a:t>• Wash hands before and after using the </a:t>
            </a:r>
            <a:r>
              <a:rPr lang="en-AU" sz="2400" dirty="0" err="1"/>
              <a:t>photobioreactor</a:t>
            </a:r>
            <a:r>
              <a:rPr lang="en-AU" sz="2400" dirty="0"/>
              <a:t> to avoid contamination. </a:t>
            </a:r>
          </a:p>
          <a:p>
            <a:r>
              <a:rPr lang="en-AU" dirty="0"/>
              <a:t>	</a:t>
            </a:r>
          </a:p>
          <a:p>
            <a:endParaRPr lang="en-AU" dirty="0"/>
          </a:p>
        </p:txBody>
      </p:sp>
    </p:spTree>
    <p:extLst>
      <p:ext uri="{BB962C8B-B14F-4D97-AF65-F5344CB8AC3E}">
        <p14:creationId xmlns:p14="http://schemas.microsoft.com/office/powerpoint/2010/main" val="1162983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idx="1"/>
          </p:nvPr>
        </p:nvSpPr>
        <p:spPr>
          <a:xfrm>
            <a:off x="768096" y="1824182"/>
            <a:ext cx="7840195" cy="4023360"/>
          </a:xfrm>
        </p:spPr>
        <p:txBody>
          <a:bodyPr/>
          <a:lstStyle/>
          <a:p>
            <a:r>
              <a:rPr lang="en-AU" sz="2400" b="1" dirty="0"/>
              <a:t>Safety and ethical considerations </a:t>
            </a:r>
            <a:endParaRPr lang="en-AU" sz="2400" dirty="0"/>
          </a:p>
          <a:p>
            <a:r>
              <a:rPr lang="en-AU" sz="2400" dirty="0"/>
              <a:t>• </a:t>
            </a:r>
            <a:r>
              <a:rPr lang="en-AU" sz="2400" b="1" dirty="0"/>
              <a:t>Adhere to </a:t>
            </a:r>
            <a:r>
              <a:rPr lang="en-AU" sz="2400" dirty="0"/>
              <a:t>safety considerations outlined in the original experiment. </a:t>
            </a:r>
          </a:p>
          <a:p>
            <a:r>
              <a:rPr lang="en-AU" sz="2400" dirty="0"/>
              <a:t>• Review MSDS sheets in Risk Assess for using greywater, </a:t>
            </a:r>
            <a:r>
              <a:rPr lang="en-AU" sz="2400" b="1" dirty="0"/>
              <a:t>dispose of accordingly. </a:t>
            </a:r>
          </a:p>
          <a:p>
            <a:r>
              <a:rPr lang="en-AU" sz="2400" dirty="0"/>
              <a:t>• Wash hands before and after using the </a:t>
            </a:r>
            <a:r>
              <a:rPr lang="en-AU" sz="2400" dirty="0" err="1"/>
              <a:t>photobioreactor</a:t>
            </a:r>
            <a:r>
              <a:rPr lang="en-AU" sz="2400" dirty="0"/>
              <a:t> </a:t>
            </a:r>
            <a:r>
              <a:rPr lang="en-AU" sz="2400" b="1" dirty="0"/>
              <a:t>to avoid contamination. </a:t>
            </a:r>
          </a:p>
          <a:p>
            <a:r>
              <a:rPr lang="en-AU" dirty="0"/>
              <a:t>	</a:t>
            </a:r>
          </a:p>
          <a:p>
            <a:endParaRPr lang="en-AU" dirty="0"/>
          </a:p>
        </p:txBody>
      </p:sp>
      <p:sp>
        <p:nvSpPr>
          <p:cNvPr id="4" name="Rectangle 3"/>
          <p:cNvSpPr/>
          <p:nvPr/>
        </p:nvSpPr>
        <p:spPr>
          <a:xfrm>
            <a:off x="5828145" y="4776124"/>
            <a:ext cx="2623127" cy="172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The response shows careful and deliberate identification and planning to handle risks and ethical or environmental issues in the experiment. 	</a:t>
            </a:r>
          </a:p>
        </p:txBody>
      </p:sp>
      <p:cxnSp>
        <p:nvCxnSpPr>
          <p:cNvPr id="5" name="Straight Arrow Connector 4"/>
          <p:cNvCxnSpPr/>
          <p:nvPr/>
        </p:nvCxnSpPr>
        <p:spPr>
          <a:xfrm flipH="1" flipV="1">
            <a:off x="3648364" y="4618183"/>
            <a:ext cx="2179781" cy="157941"/>
          </a:xfrm>
          <a:prstGeom prst="straightConnector1">
            <a:avLst/>
          </a:prstGeom>
          <a:ln>
            <a:solidFill>
              <a:srgbClr val="92D05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flipH="1" flipV="1">
            <a:off x="3047999" y="3835862"/>
            <a:ext cx="2768969" cy="1005841"/>
          </a:xfrm>
          <a:prstGeom prst="straightConnector1">
            <a:avLst/>
          </a:prstGeom>
          <a:ln>
            <a:solidFill>
              <a:srgbClr val="92D050"/>
            </a:solidFill>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flipV="1">
            <a:off x="2208230" y="2660074"/>
            <a:ext cx="3608738" cy="2145607"/>
          </a:xfrm>
          <a:prstGeom prst="straightConnector1">
            <a:avLst/>
          </a:prstGeom>
          <a:ln>
            <a:solidFill>
              <a:srgbClr val="92D05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309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EA25-9222-BC4D-A135-B47A92EEC370}"/>
              </a:ext>
            </a:extLst>
          </p:cNvPr>
          <p:cNvSpPr>
            <a:spLocks noGrp="1"/>
          </p:cNvSpPr>
          <p:nvPr>
            <p:ph type="title"/>
          </p:nvPr>
        </p:nvSpPr>
        <p:spPr/>
        <p:txBody>
          <a:bodyPr/>
          <a:lstStyle/>
          <a:p>
            <a:r>
              <a:rPr lang="en-AU" dirty="0"/>
              <a:t>Processed data</a:t>
            </a:r>
            <a:endParaRPr lang="en-US" dirty="0"/>
          </a:p>
        </p:txBody>
      </p:sp>
      <p:sp>
        <p:nvSpPr>
          <p:cNvPr id="3" name="Content Placeholder 2">
            <a:extLst>
              <a:ext uri="{FF2B5EF4-FFF2-40B4-BE49-F238E27FC236}">
                <a16:creationId xmlns:a16="http://schemas.microsoft.com/office/drawing/2014/main" id="{4EC777DE-D203-A449-89FF-595422133CFC}"/>
              </a:ext>
            </a:extLst>
          </p:cNvPr>
          <p:cNvSpPr>
            <a:spLocks noGrp="1"/>
          </p:cNvSpPr>
          <p:nvPr>
            <p:ph idx="1"/>
          </p:nvPr>
        </p:nvSpPr>
        <p:spPr>
          <a:xfrm>
            <a:off x="704307" y="1791856"/>
            <a:ext cx="4929875" cy="4821380"/>
          </a:xfrm>
        </p:spPr>
        <p:txBody>
          <a:bodyPr>
            <a:noAutofit/>
          </a:bodyPr>
          <a:lstStyle/>
          <a:p>
            <a:pPr marL="0" indent="0">
              <a:buNone/>
            </a:pPr>
            <a:r>
              <a:rPr lang="en-AU" sz="1800" dirty="0"/>
              <a:t>This section should present the data collected in your experiment in appropriate forms. This may include:</a:t>
            </a:r>
          </a:p>
          <a:p>
            <a:pPr>
              <a:buFont typeface="Arial" panose="020B0604020202020204" pitchFamily="34" charset="0"/>
              <a:buChar char="•"/>
            </a:pPr>
            <a:r>
              <a:rPr lang="en-AU" sz="1800" dirty="0" smtClean="0"/>
              <a:t> Outline of calculations were completed </a:t>
            </a:r>
          </a:p>
          <a:p>
            <a:pPr>
              <a:buFont typeface="Arial" panose="020B0604020202020204" pitchFamily="34" charset="0"/>
              <a:buChar char="•"/>
            </a:pPr>
            <a:r>
              <a:rPr lang="en-AU" sz="1800" dirty="0" smtClean="0"/>
              <a:t> Sample </a:t>
            </a:r>
            <a:r>
              <a:rPr lang="en-AU" sz="1800" dirty="0"/>
              <a:t>calculations (eg. Mean, standard deviation, standard error)</a:t>
            </a:r>
          </a:p>
          <a:p>
            <a:pPr>
              <a:buFont typeface="Arial" panose="020B0604020202020204" pitchFamily="34" charset="0"/>
              <a:buChar char="•"/>
            </a:pPr>
            <a:r>
              <a:rPr lang="en-AU" sz="1800" dirty="0"/>
              <a:t> Data tables and appropriate </a:t>
            </a:r>
            <a:r>
              <a:rPr lang="en-AU" sz="1800" dirty="0" smtClean="0"/>
              <a:t>graphs</a:t>
            </a:r>
          </a:p>
          <a:p>
            <a:pPr>
              <a:buFont typeface="Arial" panose="020B0604020202020204" pitchFamily="34" charset="0"/>
              <a:buChar char="•"/>
            </a:pPr>
            <a:r>
              <a:rPr lang="en-AU" sz="1800" dirty="0"/>
              <a:t> </a:t>
            </a:r>
            <a:r>
              <a:rPr lang="en-AU" sz="1800" dirty="0" smtClean="0"/>
              <a:t>ANOVA test for multiple variables</a:t>
            </a:r>
          </a:p>
          <a:p>
            <a:pPr>
              <a:buFont typeface="Arial" panose="020B0604020202020204" pitchFamily="34" charset="0"/>
              <a:buChar char="•"/>
            </a:pPr>
            <a:r>
              <a:rPr lang="en-AU" sz="1800" dirty="0"/>
              <a:t> </a:t>
            </a:r>
            <a:r>
              <a:rPr lang="en-AU" sz="1800" dirty="0" smtClean="0"/>
              <a:t>Two-Sample Analysis (T-test) for two variables</a:t>
            </a:r>
            <a:endParaRPr lang="en-AU" sz="1800" dirty="0"/>
          </a:p>
          <a:p>
            <a:pPr marL="0" indent="0">
              <a:buNone/>
            </a:pPr>
            <a:endParaRPr lang="en-AU" sz="200" dirty="0"/>
          </a:p>
          <a:p>
            <a:pPr marL="0" indent="0">
              <a:buNone/>
            </a:pPr>
            <a:r>
              <a:rPr lang="en-AU" sz="1800" dirty="0" smtClean="0"/>
              <a:t>You will need to write a statement about the data that you process. Each statement should include:</a:t>
            </a:r>
          </a:p>
          <a:p>
            <a:pPr>
              <a:buFont typeface="Arial" panose="020B0604020202020204" pitchFamily="34" charset="0"/>
              <a:buChar char="•"/>
            </a:pPr>
            <a:r>
              <a:rPr lang="en-AU" sz="1800" dirty="0" smtClean="0"/>
              <a:t> </a:t>
            </a:r>
            <a:r>
              <a:rPr lang="en-AU" sz="1800" dirty="0"/>
              <a:t>Interpretation of </a:t>
            </a:r>
            <a:r>
              <a:rPr lang="en-AU" sz="1800" dirty="0" smtClean="0"/>
              <a:t>results – identify trends</a:t>
            </a:r>
          </a:p>
          <a:p>
            <a:pPr>
              <a:buFont typeface="Arial" panose="020B0604020202020204" pitchFamily="34" charset="0"/>
              <a:buChar char="•"/>
            </a:pPr>
            <a:r>
              <a:rPr lang="en-AU" sz="1800" dirty="0" smtClean="0"/>
              <a:t> Analysis </a:t>
            </a:r>
            <a:r>
              <a:rPr lang="en-AU" sz="1800" dirty="0"/>
              <a:t>of </a:t>
            </a:r>
            <a:r>
              <a:rPr lang="en-AU" sz="1800" dirty="0" smtClean="0"/>
              <a:t>results – explanation of trend</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1128" y="3925815"/>
            <a:ext cx="2197528" cy="1466850"/>
          </a:xfrm>
          <a:prstGeom prst="rect">
            <a:avLst/>
          </a:prstGeom>
        </p:spPr>
      </p:pic>
      <p:pic>
        <p:nvPicPr>
          <p:cNvPr id="6" name="Picture 5"/>
          <p:cNvPicPr>
            <a:picLocks noChangeAspect="1"/>
          </p:cNvPicPr>
          <p:nvPr/>
        </p:nvPicPr>
        <p:blipFill>
          <a:blip r:embed="rId3"/>
          <a:stretch>
            <a:fillRect/>
          </a:stretch>
        </p:blipFill>
        <p:spPr>
          <a:xfrm>
            <a:off x="6036082" y="2251501"/>
            <a:ext cx="2534174" cy="1476183"/>
          </a:xfrm>
          <a:prstGeom prst="rect">
            <a:avLst/>
          </a:prstGeom>
        </p:spPr>
      </p:pic>
      <p:sp>
        <p:nvSpPr>
          <p:cNvPr id="7" name="Rectangle 6"/>
          <p:cNvSpPr/>
          <p:nvPr/>
        </p:nvSpPr>
        <p:spPr>
          <a:xfrm>
            <a:off x="5634182" y="5733172"/>
            <a:ext cx="3352800" cy="547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Criterion </a:t>
            </a:r>
            <a:r>
              <a:rPr lang="en-AU" b="1" dirty="0" smtClean="0"/>
              <a:t>– Analysis of Evidence</a:t>
            </a:r>
          </a:p>
          <a:p>
            <a:pPr algn="ctr"/>
            <a:r>
              <a:rPr lang="en-AU" b="1" dirty="0" smtClean="0"/>
              <a:t>      - Communication</a:t>
            </a:r>
            <a:endParaRPr lang="en-AU" b="1" dirty="0"/>
          </a:p>
        </p:txBody>
      </p:sp>
    </p:spTree>
    <p:extLst>
      <p:ext uri="{BB962C8B-B14F-4D97-AF65-F5344CB8AC3E}">
        <p14:creationId xmlns:p14="http://schemas.microsoft.com/office/powerpoint/2010/main" val="1260461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a:t>
            </a:r>
            <a:endParaRPr lang="en-AU" dirty="0"/>
          </a:p>
        </p:txBody>
      </p:sp>
      <p:pic>
        <p:nvPicPr>
          <p:cNvPr id="4" name="Picture 3"/>
          <p:cNvPicPr>
            <a:picLocks noChangeAspect="1"/>
          </p:cNvPicPr>
          <p:nvPr/>
        </p:nvPicPr>
        <p:blipFill>
          <a:blip r:embed="rId2"/>
          <a:stretch>
            <a:fillRect/>
          </a:stretch>
        </p:blipFill>
        <p:spPr>
          <a:xfrm>
            <a:off x="539717" y="1918203"/>
            <a:ext cx="6610079" cy="2044198"/>
          </a:xfrm>
          <a:prstGeom prst="rect">
            <a:avLst/>
          </a:prstGeom>
        </p:spPr>
      </p:pic>
      <p:sp>
        <p:nvSpPr>
          <p:cNvPr id="11" name="Rectangle 10"/>
          <p:cNvSpPr/>
          <p:nvPr/>
        </p:nvSpPr>
        <p:spPr>
          <a:xfrm>
            <a:off x="447077" y="3962401"/>
            <a:ext cx="2966646" cy="369332"/>
          </a:xfrm>
          <a:prstGeom prst="rect">
            <a:avLst/>
          </a:prstGeom>
        </p:spPr>
        <p:txBody>
          <a:bodyPr wrap="none">
            <a:spAutoFit/>
          </a:bodyPr>
          <a:lstStyle/>
          <a:p>
            <a:r>
              <a:rPr lang="en-AU" dirty="0"/>
              <a:t>Table 1 – Sample Calculations</a:t>
            </a:r>
          </a:p>
        </p:txBody>
      </p:sp>
      <p:pic>
        <p:nvPicPr>
          <p:cNvPr id="12" name="Picture 11"/>
          <p:cNvPicPr>
            <a:picLocks noChangeAspect="1"/>
          </p:cNvPicPr>
          <p:nvPr/>
        </p:nvPicPr>
        <p:blipFill>
          <a:blip r:embed="rId3"/>
          <a:stretch>
            <a:fillRect/>
          </a:stretch>
        </p:blipFill>
        <p:spPr>
          <a:xfrm>
            <a:off x="447077" y="4434320"/>
            <a:ext cx="4876800" cy="1314450"/>
          </a:xfrm>
          <a:prstGeom prst="rect">
            <a:avLst/>
          </a:prstGeom>
        </p:spPr>
      </p:pic>
      <p:sp>
        <p:nvSpPr>
          <p:cNvPr id="13" name="Rectangle 12"/>
          <p:cNvSpPr/>
          <p:nvPr/>
        </p:nvSpPr>
        <p:spPr>
          <a:xfrm>
            <a:off x="6707744" y="4504039"/>
            <a:ext cx="2291248" cy="117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Analysis if Evidence</a:t>
            </a:r>
          </a:p>
          <a:p>
            <a:pPr algn="ctr"/>
            <a:r>
              <a:rPr lang="en-AU" dirty="0" smtClean="0"/>
              <a:t>Correct and relevant processing of data. </a:t>
            </a:r>
            <a:endParaRPr lang="en-AU" dirty="0"/>
          </a:p>
        </p:txBody>
      </p:sp>
      <p:cxnSp>
        <p:nvCxnSpPr>
          <p:cNvPr id="14" name="Straight Arrow Connector 13"/>
          <p:cNvCxnSpPr/>
          <p:nvPr/>
        </p:nvCxnSpPr>
        <p:spPr>
          <a:xfrm flipH="1" flipV="1">
            <a:off x="5661891" y="4842278"/>
            <a:ext cx="1045854" cy="5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831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4095" y="147782"/>
            <a:ext cx="6121493" cy="4461164"/>
          </a:xfrm>
          <a:prstGeom prst="rect">
            <a:avLst/>
          </a:prstGeom>
        </p:spPr>
      </p:pic>
      <p:sp>
        <p:nvSpPr>
          <p:cNvPr id="5" name="Rectangle 4"/>
          <p:cNvSpPr/>
          <p:nvPr/>
        </p:nvSpPr>
        <p:spPr>
          <a:xfrm>
            <a:off x="232495" y="4678802"/>
            <a:ext cx="8608291" cy="1708160"/>
          </a:xfrm>
          <a:prstGeom prst="rect">
            <a:avLst/>
          </a:prstGeom>
        </p:spPr>
        <p:txBody>
          <a:bodyPr wrap="square">
            <a:spAutoFit/>
          </a:bodyPr>
          <a:lstStyle/>
          <a:p>
            <a:r>
              <a:rPr lang="en-AU" sz="1700" b="1" dirty="0" smtClean="0">
                <a:solidFill>
                  <a:srgbClr val="000000"/>
                </a:solidFill>
                <a:latin typeface="Arial" panose="020B0604020202020204" pitchFamily="34" charset="0"/>
              </a:rPr>
              <a:t>Interpretation and Analysis: </a:t>
            </a:r>
          </a:p>
          <a:p>
            <a:r>
              <a:rPr lang="en-AU" dirty="0">
                <a:solidFill>
                  <a:srgbClr val="FF0000"/>
                </a:solidFill>
              </a:rPr>
              <a:t>The data shows the mean percentage biomass change of the control treatment was within the range of 616 ± 62.0% whilst the greywater treatment was 1290 ± 133%.</a:t>
            </a:r>
            <a:r>
              <a:rPr lang="en-AU" sz="1700" dirty="0" smtClean="0">
                <a:solidFill>
                  <a:srgbClr val="000000"/>
                </a:solidFill>
                <a:latin typeface="Arial" panose="020B0604020202020204" pitchFamily="34" charset="0"/>
              </a:rPr>
              <a:t>The </a:t>
            </a:r>
            <a:r>
              <a:rPr lang="en-AU" sz="1700" dirty="0">
                <a:solidFill>
                  <a:srgbClr val="000000"/>
                </a:solidFill>
                <a:latin typeface="Arial" panose="020B0604020202020204" pitchFamily="34" charset="0"/>
              </a:rPr>
              <a:t>standard error has been used as a measure of the uncertainty associated with these averages (±SE). </a:t>
            </a:r>
            <a:r>
              <a:rPr lang="en-AU" sz="1700" dirty="0" smtClean="0">
                <a:solidFill>
                  <a:srgbClr val="7030A0"/>
                </a:solidFill>
                <a:latin typeface="Arial" panose="020B0604020202020204" pitchFamily="34" charset="0"/>
              </a:rPr>
              <a:t>The </a:t>
            </a:r>
            <a:r>
              <a:rPr lang="en-AU" sz="1700" dirty="0">
                <a:solidFill>
                  <a:srgbClr val="7030A0"/>
                </a:solidFill>
                <a:latin typeface="Arial" panose="020B0604020202020204" pitchFamily="34" charset="0"/>
              </a:rPr>
              <a:t>larger standard error of the greywater treatment data may suggest low precision during data collection or high random biological variation in the samples. </a:t>
            </a:r>
            <a:r>
              <a:rPr lang="en-AU" dirty="0">
                <a:solidFill>
                  <a:srgbClr val="000000"/>
                </a:solidFill>
                <a:latin typeface="Arial" panose="020B0604020202020204" pitchFamily="34" charset="0"/>
              </a:rPr>
              <a:t>	</a:t>
            </a:r>
          </a:p>
        </p:txBody>
      </p:sp>
      <p:sp>
        <p:nvSpPr>
          <p:cNvPr id="6" name="Rectangle 5"/>
          <p:cNvSpPr/>
          <p:nvPr/>
        </p:nvSpPr>
        <p:spPr>
          <a:xfrm>
            <a:off x="6624616" y="332509"/>
            <a:ext cx="2291248"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Analysis if Evidence </a:t>
            </a:r>
            <a:r>
              <a:rPr lang="en-AU" dirty="0" smtClean="0"/>
              <a:t>Collects sufficient and relevant raw data.</a:t>
            </a:r>
            <a:endParaRPr lang="en-AU" dirty="0"/>
          </a:p>
        </p:txBody>
      </p:sp>
      <p:sp>
        <p:nvSpPr>
          <p:cNvPr id="8" name="Rectangle 7"/>
          <p:cNvSpPr/>
          <p:nvPr/>
        </p:nvSpPr>
        <p:spPr>
          <a:xfrm>
            <a:off x="6624616" y="1215165"/>
            <a:ext cx="2291248" cy="1399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t>Communication</a:t>
            </a:r>
          </a:p>
          <a:p>
            <a:r>
              <a:rPr lang="en-AU" sz="1700" dirty="0" smtClean="0"/>
              <a:t>Appropriate use of representations and genre (</a:t>
            </a:r>
            <a:r>
              <a:rPr lang="en-AU" sz="1700" dirty="0" err="1" smtClean="0"/>
              <a:t>eg</a:t>
            </a:r>
            <a:r>
              <a:rPr lang="en-AU" sz="1700" dirty="0" smtClean="0"/>
              <a:t>. correct units, same significant figures)</a:t>
            </a:r>
            <a:endParaRPr lang="en-AU" sz="1700" dirty="0"/>
          </a:p>
        </p:txBody>
      </p:sp>
      <p:sp>
        <p:nvSpPr>
          <p:cNvPr id="9" name="Rectangle 8"/>
          <p:cNvSpPr/>
          <p:nvPr/>
        </p:nvSpPr>
        <p:spPr>
          <a:xfrm>
            <a:off x="6624616" y="2684330"/>
            <a:ext cx="2291248"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Analysis if Evidence </a:t>
            </a:r>
            <a:r>
              <a:rPr lang="en-AU" dirty="0" smtClean="0"/>
              <a:t>Identification of relevant trend.</a:t>
            </a:r>
            <a:endParaRPr lang="en-AU" dirty="0"/>
          </a:p>
        </p:txBody>
      </p:sp>
      <p:sp>
        <p:nvSpPr>
          <p:cNvPr id="10" name="Rectangle 9"/>
          <p:cNvSpPr/>
          <p:nvPr/>
        </p:nvSpPr>
        <p:spPr>
          <a:xfrm>
            <a:off x="6624616" y="3581715"/>
            <a:ext cx="2291248" cy="117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Analysis if Evidence</a:t>
            </a:r>
          </a:p>
          <a:p>
            <a:pPr algn="ctr"/>
            <a:r>
              <a:rPr lang="en-AU" dirty="0" smtClean="0"/>
              <a:t>Identification of limitations of evidence. </a:t>
            </a:r>
            <a:endParaRPr lang="en-AU" dirty="0"/>
          </a:p>
        </p:txBody>
      </p:sp>
      <p:cxnSp>
        <p:nvCxnSpPr>
          <p:cNvPr id="12" name="Straight Arrow Connector 11"/>
          <p:cNvCxnSpPr/>
          <p:nvPr/>
        </p:nvCxnSpPr>
        <p:spPr>
          <a:xfrm flipH="1">
            <a:off x="5597236" y="3417455"/>
            <a:ext cx="1027380" cy="161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197600" y="4724700"/>
            <a:ext cx="427016" cy="115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15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1006" y="84079"/>
            <a:ext cx="4584268" cy="2973826"/>
          </a:xfrm>
          <a:prstGeom prst="rect">
            <a:avLst/>
          </a:prstGeom>
        </p:spPr>
      </p:pic>
      <p:sp>
        <p:nvSpPr>
          <p:cNvPr id="5" name="Rectangle 4"/>
          <p:cNvSpPr/>
          <p:nvPr/>
        </p:nvSpPr>
        <p:spPr>
          <a:xfrm>
            <a:off x="311006" y="3057905"/>
            <a:ext cx="8271164" cy="3570208"/>
          </a:xfrm>
          <a:prstGeom prst="rect">
            <a:avLst/>
          </a:prstGeom>
        </p:spPr>
        <p:txBody>
          <a:bodyPr wrap="square">
            <a:spAutoFit/>
          </a:bodyPr>
          <a:lstStyle/>
          <a:p>
            <a:r>
              <a:rPr lang="en-AU" sz="1600" b="1" dirty="0">
                <a:solidFill>
                  <a:srgbClr val="000000"/>
                </a:solidFill>
                <a:latin typeface="Arial" panose="020B0604020202020204" pitchFamily="34" charset="0"/>
              </a:rPr>
              <a:t>Figure 1: </a:t>
            </a:r>
            <a:r>
              <a:rPr lang="en-AU" sz="1600" dirty="0">
                <a:solidFill>
                  <a:srgbClr val="000000"/>
                </a:solidFill>
                <a:latin typeface="Arial" panose="020B0604020202020204" pitchFamily="34" charset="0"/>
              </a:rPr>
              <a:t>Mean algal biomass change over a 168-hour period for control and greywater </a:t>
            </a:r>
            <a:r>
              <a:rPr lang="en-AU" sz="1500" dirty="0">
                <a:solidFill>
                  <a:srgbClr val="000000"/>
                </a:solidFill>
                <a:latin typeface="Arial" panose="020B0604020202020204" pitchFamily="34" charset="0"/>
              </a:rPr>
              <a:t>treatment (error bars represented by standard error). </a:t>
            </a:r>
          </a:p>
          <a:p>
            <a:endParaRPr lang="en-AU" sz="1500" b="1" dirty="0" smtClean="0">
              <a:solidFill>
                <a:srgbClr val="000000"/>
              </a:solidFill>
              <a:latin typeface="Arial" panose="020B0604020202020204" pitchFamily="34" charset="0"/>
            </a:endParaRPr>
          </a:p>
          <a:p>
            <a:r>
              <a:rPr lang="en-AU" sz="1500" b="1" dirty="0" smtClean="0">
                <a:solidFill>
                  <a:srgbClr val="000000"/>
                </a:solidFill>
                <a:latin typeface="Arial" panose="020B0604020202020204" pitchFamily="34" charset="0"/>
              </a:rPr>
              <a:t>Interpretation and Analysis:</a:t>
            </a:r>
          </a:p>
          <a:p>
            <a:r>
              <a:rPr lang="en-AU" sz="1500" dirty="0">
                <a:solidFill>
                  <a:srgbClr val="000000"/>
                </a:solidFill>
                <a:latin typeface="Arial" panose="020B0604020202020204" pitchFamily="34" charset="0"/>
              </a:rPr>
              <a:t>The literature suggests that the algal population growth should pass through four stages (lag, exponential, transitional and stationary). This data fits this model for both treatments, suggesting both samples grew in the expected </a:t>
            </a:r>
            <a:r>
              <a:rPr lang="en-AU" sz="1500" dirty="0" smtClean="0">
                <a:solidFill>
                  <a:srgbClr val="000000"/>
                </a:solidFill>
                <a:latin typeface="Arial" panose="020B0604020202020204" pitchFamily="34" charset="0"/>
              </a:rPr>
              <a:t>pattern. </a:t>
            </a:r>
            <a:r>
              <a:rPr lang="en-AU" sz="1500" dirty="0" smtClean="0">
                <a:solidFill>
                  <a:srgbClr val="FF0000"/>
                </a:solidFill>
                <a:latin typeface="Arial" panose="020B0604020202020204" pitchFamily="34" charset="0"/>
              </a:rPr>
              <a:t>The </a:t>
            </a:r>
            <a:r>
              <a:rPr lang="en-AU" sz="1500" dirty="0">
                <a:solidFill>
                  <a:srgbClr val="FF0000"/>
                </a:solidFill>
                <a:latin typeface="Arial" panose="020B0604020202020204" pitchFamily="34" charset="0"/>
              </a:rPr>
              <a:t>greywater data shows an increased exponential growth phase (48 – 120h) compared to the control treatment</a:t>
            </a:r>
            <a:r>
              <a:rPr lang="en-AU" sz="1500" dirty="0">
                <a:solidFill>
                  <a:srgbClr val="000000"/>
                </a:solidFill>
                <a:latin typeface="Arial" panose="020B0604020202020204" pitchFamily="34" charset="0"/>
              </a:rPr>
              <a:t>. </a:t>
            </a:r>
            <a:endParaRPr lang="en-AU" sz="1500" dirty="0" smtClean="0">
              <a:solidFill>
                <a:srgbClr val="000000"/>
              </a:solidFill>
              <a:latin typeface="Arial" panose="020B0604020202020204" pitchFamily="34" charset="0"/>
            </a:endParaRPr>
          </a:p>
          <a:p>
            <a:endParaRPr lang="en-AU" sz="1500" dirty="0" smtClean="0">
              <a:solidFill>
                <a:srgbClr val="000000"/>
              </a:solidFill>
              <a:latin typeface="Arial" panose="020B0604020202020204" pitchFamily="34" charset="0"/>
            </a:endParaRPr>
          </a:p>
          <a:p>
            <a:r>
              <a:rPr lang="en-AU" sz="1500" dirty="0" smtClean="0">
                <a:solidFill>
                  <a:srgbClr val="FF0000"/>
                </a:solidFill>
                <a:latin typeface="Arial" panose="020B0604020202020204" pitchFamily="34" charset="0"/>
              </a:rPr>
              <a:t>The </a:t>
            </a:r>
            <a:r>
              <a:rPr lang="en-AU" sz="1500" dirty="0">
                <a:solidFill>
                  <a:srgbClr val="FF0000"/>
                </a:solidFill>
                <a:latin typeface="Arial" panose="020B0604020202020204" pitchFamily="34" charset="0"/>
              </a:rPr>
              <a:t>stationary growth phase (120 – 168h) occurs at a higher final mean biomass in the greywater data. This suggests that the greywater treatment has a positive effect on algal growth. </a:t>
            </a:r>
            <a:endParaRPr lang="en-AU" sz="1500" dirty="0" smtClean="0">
              <a:solidFill>
                <a:srgbClr val="FF0000"/>
              </a:solidFill>
              <a:latin typeface="Arial" panose="020B0604020202020204" pitchFamily="34" charset="0"/>
            </a:endParaRPr>
          </a:p>
          <a:p>
            <a:endParaRPr lang="en-AU" sz="1500" dirty="0" smtClean="0">
              <a:solidFill>
                <a:srgbClr val="7030A0"/>
              </a:solidFill>
              <a:latin typeface="Arial" panose="020B0604020202020204" pitchFamily="34" charset="0"/>
            </a:endParaRPr>
          </a:p>
          <a:p>
            <a:r>
              <a:rPr lang="en-AU" sz="1500" dirty="0" smtClean="0">
                <a:solidFill>
                  <a:srgbClr val="7030A0"/>
                </a:solidFill>
                <a:latin typeface="Arial" panose="020B0604020202020204" pitchFamily="34" charset="0"/>
              </a:rPr>
              <a:t>The </a:t>
            </a:r>
            <a:r>
              <a:rPr lang="en-AU" sz="1500" dirty="0">
                <a:solidFill>
                  <a:srgbClr val="7030A0"/>
                </a:solidFill>
                <a:latin typeface="Arial" panose="020B0604020202020204" pitchFamily="34" charset="0"/>
              </a:rPr>
              <a:t>standard error of the data shown suggests that the data collected for the control treatment has a higher level of precision than that of the greywater treatment. </a:t>
            </a:r>
          </a:p>
        </p:txBody>
      </p:sp>
      <p:sp>
        <p:nvSpPr>
          <p:cNvPr id="6" name="Rectangle 5"/>
          <p:cNvSpPr/>
          <p:nvPr/>
        </p:nvSpPr>
        <p:spPr>
          <a:xfrm>
            <a:off x="5100615" y="171683"/>
            <a:ext cx="3923311" cy="85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t>Communication</a:t>
            </a:r>
          </a:p>
          <a:p>
            <a:r>
              <a:rPr lang="en-AU" sz="1700" dirty="0" smtClean="0"/>
              <a:t>Appropriate use of scientific language and representations.</a:t>
            </a:r>
            <a:endParaRPr lang="en-AU" sz="1700" dirty="0"/>
          </a:p>
        </p:txBody>
      </p:sp>
      <p:sp>
        <p:nvSpPr>
          <p:cNvPr id="7" name="Rectangle 6"/>
          <p:cNvSpPr/>
          <p:nvPr/>
        </p:nvSpPr>
        <p:spPr>
          <a:xfrm>
            <a:off x="5100615" y="1164592"/>
            <a:ext cx="3923311" cy="553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Analysis if Evidence </a:t>
            </a:r>
          </a:p>
          <a:p>
            <a:r>
              <a:rPr lang="en-AU" dirty="0" smtClean="0"/>
              <a:t>Identification of relevant trend.</a:t>
            </a:r>
            <a:endParaRPr lang="en-AU" dirty="0"/>
          </a:p>
        </p:txBody>
      </p:sp>
      <p:sp>
        <p:nvSpPr>
          <p:cNvPr id="8" name="Rectangle 7"/>
          <p:cNvSpPr/>
          <p:nvPr/>
        </p:nvSpPr>
        <p:spPr>
          <a:xfrm>
            <a:off x="6660377" y="1800429"/>
            <a:ext cx="2291248" cy="1175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Analysis if Evidence</a:t>
            </a:r>
          </a:p>
          <a:p>
            <a:pPr algn="ctr"/>
            <a:r>
              <a:rPr lang="en-AU" dirty="0" smtClean="0"/>
              <a:t>Identification of limitations of evidence. </a:t>
            </a:r>
            <a:endParaRPr lang="en-AU" dirty="0"/>
          </a:p>
        </p:txBody>
      </p:sp>
      <p:cxnSp>
        <p:nvCxnSpPr>
          <p:cNvPr id="10" name="Straight Arrow Connector 9"/>
          <p:cNvCxnSpPr/>
          <p:nvPr/>
        </p:nvCxnSpPr>
        <p:spPr>
          <a:xfrm>
            <a:off x="5100615" y="1717964"/>
            <a:ext cx="164112" cy="280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00615" y="1717964"/>
            <a:ext cx="468912" cy="3491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179127" y="3057905"/>
            <a:ext cx="481250" cy="3065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823" y="178816"/>
            <a:ext cx="7290054" cy="633984"/>
          </a:xfrm>
        </p:spPr>
        <p:txBody>
          <a:bodyPr/>
          <a:lstStyle/>
          <a:p>
            <a:r>
              <a:rPr lang="en-AU" dirty="0" smtClean="0"/>
              <a:t>Your turn…</a:t>
            </a:r>
            <a:endParaRPr lang="en-AU" dirty="0"/>
          </a:p>
        </p:txBody>
      </p:sp>
      <p:sp>
        <p:nvSpPr>
          <p:cNvPr id="5" name="Content Placeholder 4"/>
          <p:cNvSpPr>
            <a:spLocks noGrp="1"/>
          </p:cNvSpPr>
          <p:nvPr>
            <p:ph idx="1"/>
          </p:nvPr>
        </p:nvSpPr>
        <p:spPr>
          <a:xfrm>
            <a:off x="258619" y="3728156"/>
            <a:ext cx="6086762" cy="2690727"/>
          </a:xfrm>
        </p:spPr>
        <p:txBody>
          <a:bodyPr>
            <a:normAutofit/>
          </a:bodyPr>
          <a:lstStyle/>
          <a:p>
            <a:r>
              <a:rPr lang="en-AU" b="1" dirty="0" smtClean="0"/>
              <a:t>Interpretation and Analysis:</a:t>
            </a:r>
          </a:p>
          <a:p>
            <a:pPr>
              <a:spcBef>
                <a:spcPts val="0"/>
              </a:spcBef>
              <a:spcAft>
                <a:spcPts val="0"/>
              </a:spcAft>
              <a:buFont typeface="Arial" panose="020B0604020202020204" pitchFamily="34" charset="0"/>
              <a:buChar char="•"/>
            </a:pPr>
            <a:r>
              <a:rPr lang="en-AU" dirty="0" smtClean="0"/>
              <a:t>The mean shows that ….</a:t>
            </a:r>
          </a:p>
          <a:p>
            <a:pPr>
              <a:spcBef>
                <a:spcPts val="0"/>
              </a:spcBef>
              <a:spcAft>
                <a:spcPts val="0"/>
              </a:spcAft>
              <a:buFont typeface="Arial" panose="020B0604020202020204" pitchFamily="34" charset="0"/>
              <a:buChar char="•"/>
            </a:pPr>
            <a:r>
              <a:rPr lang="en-AU" dirty="0" smtClean="0"/>
              <a:t>The mean suggests that…..</a:t>
            </a:r>
          </a:p>
          <a:p>
            <a:pPr>
              <a:spcBef>
                <a:spcPts val="0"/>
              </a:spcBef>
              <a:spcAft>
                <a:spcPts val="0"/>
              </a:spcAft>
              <a:buFont typeface="Arial" panose="020B0604020202020204" pitchFamily="34" charset="0"/>
              <a:buChar char="•"/>
            </a:pPr>
            <a:r>
              <a:rPr lang="en-AU" dirty="0" smtClean="0"/>
              <a:t>The standard deviation was calculated because….</a:t>
            </a:r>
          </a:p>
          <a:p>
            <a:pPr>
              <a:spcBef>
                <a:spcPts val="0"/>
              </a:spcBef>
              <a:spcAft>
                <a:spcPts val="0"/>
              </a:spcAft>
              <a:buFont typeface="Arial" panose="020B0604020202020204" pitchFamily="34" charset="0"/>
              <a:buChar char="•"/>
            </a:pPr>
            <a:r>
              <a:rPr lang="en-AU" dirty="0" smtClean="0"/>
              <a:t>The standard deviation shows….</a:t>
            </a:r>
          </a:p>
          <a:p>
            <a:pPr>
              <a:spcBef>
                <a:spcPts val="0"/>
              </a:spcBef>
              <a:spcAft>
                <a:spcPts val="0"/>
              </a:spcAft>
              <a:buFont typeface="Arial" panose="020B0604020202020204" pitchFamily="34" charset="0"/>
              <a:buChar char="•"/>
            </a:pPr>
            <a:r>
              <a:rPr lang="en-AU" dirty="0" smtClean="0"/>
              <a:t>The standard deviations suggests that….</a:t>
            </a:r>
          </a:p>
          <a:p>
            <a:pPr>
              <a:spcBef>
                <a:spcPts val="0"/>
              </a:spcBef>
              <a:spcAft>
                <a:spcPts val="0"/>
              </a:spcAft>
              <a:buFont typeface="Arial" panose="020B0604020202020204" pitchFamily="34" charset="0"/>
              <a:buChar char="•"/>
            </a:pPr>
            <a:r>
              <a:rPr lang="en-AU" dirty="0" smtClean="0"/>
              <a:t>The standard error was calculated because….</a:t>
            </a:r>
          </a:p>
          <a:p>
            <a:pPr>
              <a:spcBef>
                <a:spcPts val="0"/>
              </a:spcBef>
              <a:spcAft>
                <a:spcPts val="0"/>
              </a:spcAft>
              <a:buFont typeface="Arial" panose="020B0604020202020204" pitchFamily="34" charset="0"/>
              <a:buChar char="•"/>
            </a:pPr>
            <a:r>
              <a:rPr lang="en-AU" dirty="0" smtClean="0"/>
              <a:t>The standard error shows….</a:t>
            </a:r>
          </a:p>
          <a:p>
            <a:pPr>
              <a:spcBef>
                <a:spcPts val="0"/>
              </a:spcBef>
              <a:spcAft>
                <a:spcPts val="0"/>
              </a:spcAft>
              <a:buFont typeface="Arial" panose="020B0604020202020204" pitchFamily="34" charset="0"/>
              <a:buChar char="•"/>
            </a:pPr>
            <a:r>
              <a:rPr lang="en-AU" dirty="0" smtClean="0"/>
              <a:t>The standard error suggests that….</a:t>
            </a:r>
            <a:endParaRPr lang="en-AU" dirty="0"/>
          </a:p>
        </p:txBody>
      </p:sp>
      <p:sp>
        <p:nvSpPr>
          <p:cNvPr id="7" name="Oval 6"/>
          <p:cNvSpPr/>
          <p:nvPr/>
        </p:nvSpPr>
        <p:spPr>
          <a:xfrm>
            <a:off x="6345381" y="1209963"/>
            <a:ext cx="2059710" cy="2078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Write an interpretation and analysis for the table. </a:t>
            </a:r>
            <a:endParaRPr lang="en-AU" dirty="0"/>
          </a:p>
        </p:txBody>
      </p:sp>
      <p:pic>
        <p:nvPicPr>
          <p:cNvPr id="8" name="Picture 7"/>
          <p:cNvPicPr>
            <a:picLocks noChangeAspect="1"/>
          </p:cNvPicPr>
          <p:nvPr/>
        </p:nvPicPr>
        <p:blipFill>
          <a:blip r:embed="rId2"/>
          <a:stretch>
            <a:fillRect/>
          </a:stretch>
        </p:blipFill>
        <p:spPr>
          <a:xfrm>
            <a:off x="348384" y="693937"/>
            <a:ext cx="5320896" cy="2756254"/>
          </a:xfrm>
          <a:prstGeom prst="rect">
            <a:avLst/>
          </a:prstGeom>
        </p:spPr>
      </p:pic>
    </p:spTree>
    <p:extLst>
      <p:ext uri="{BB962C8B-B14F-4D97-AF65-F5344CB8AC3E}">
        <p14:creationId xmlns:p14="http://schemas.microsoft.com/office/powerpoint/2010/main" val="770361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1847273"/>
            <a:ext cx="7290055" cy="4462087"/>
          </a:xfrm>
        </p:spPr>
        <p:txBody>
          <a:bodyPr/>
          <a:lstStyle/>
          <a:p>
            <a:r>
              <a:rPr lang="en-AU" dirty="0" smtClean="0"/>
              <a:t>Table z – ANOVA results</a:t>
            </a:r>
          </a:p>
          <a:p>
            <a:endParaRPr lang="en-AU" dirty="0"/>
          </a:p>
        </p:txBody>
      </p:sp>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AU" dirty="0" smtClean="0"/>
              <a:t>Your turn…</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2255765284"/>
              </p:ext>
            </p:extLst>
          </p:nvPr>
        </p:nvGraphicFramePr>
        <p:xfrm>
          <a:off x="914400" y="2339109"/>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33270255"/>
                    </a:ext>
                  </a:extLst>
                </a:gridCol>
                <a:gridCol w="3048000">
                  <a:extLst>
                    <a:ext uri="{9D8B030D-6E8A-4147-A177-3AD203B41FA5}">
                      <a16:colId xmlns:a16="http://schemas.microsoft.com/office/drawing/2014/main" val="3828002091"/>
                    </a:ext>
                  </a:extLst>
                </a:gridCol>
              </a:tblGrid>
              <a:tr h="370840">
                <a:tc>
                  <a:txBody>
                    <a:bodyPr/>
                    <a:lstStyle/>
                    <a:p>
                      <a:r>
                        <a:rPr lang="en-AU" b="0" dirty="0" smtClean="0">
                          <a:solidFill>
                            <a:schemeClr val="tx1"/>
                          </a:solidFill>
                        </a:rPr>
                        <a:t>Variation between groups</a:t>
                      </a:r>
                      <a:endParaRPr lang="en-AU" b="0" dirty="0">
                        <a:solidFill>
                          <a:schemeClr val="tx1"/>
                        </a:solidFill>
                      </a:endParaRPr>
                    </a:p>
                  </a:txBody>
                  <a:tcPr>
                    <a:solidFill>
                      <a:schemeClr val="accent1">
                        <a:lumMod val="60000"/>
                        <a:lumOff val="40000"/>
                      </a:schemeClr>
                    </a:solidFill>
                  </a:tcPr>
                </a:tc>
                <a:tc>
                  <a:txBody>
                    <a:bodyPr/>
                    <a:lstStyle/>
                    <a:p>
                      <a:r>
                        <a:rPr lang="en-AU" b="0" dirty="0" smtClean="0">
                          <a:solidFill>
                            <a:schemeClr val="tx1"/>
                          </a:solidFill>
                        </a:rPr>
                        <a:t>P = 0.0000000000008</a:t>
                      </a:r>
                      <a:endParaRPr lang="en-AU" b="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1494502493"/>
                  </a:ext>
                </a:extLst>
              </a:tr>
            </a:tbl>
          </a:graphicData>
        </a:graphic>
      </p:graphicFrame>
      <p:sp>
        <p:nvSpPr>
          <p:cNvPr id="6" name="Rectangle 5"/>
          <p:cNvSpPr/>
          <p:nvPr/>
        </p:nvSpPr>
        <p:spPr>
          <a:xfrm>
            <a:off x="768096" y="2885224"/>
            <a:ext cx="4572000" cy="1477328"/>
          </a:xfrm>
          <a:prstGeom prst="rect">
            <a:avLst/>
          </a:prstGeom>
        </p:spPr>
        <p:txBody>
          <a:bodyPr>
            <a:spAutoFit/>
          </a:bodyPr>
          <a:lstStyle/>
          <a:p>
            <a:r>
              <a:rPr lang="en-AU" b="1" dirty="0"/>
              <a:t>Interpretation and Analysis:</a:t>
            </a:r>
          </a:p>
          <a:p>
            <a:r>
              <a:rPr lang="en-AU" dirty="0" smtClean="0"/>
              <a:t>An ANOVA was used to….</a:t>
            </a:r>
          </a:p>
          <a:p>
            <a:r>
              <a:rPr lang="en-AU" dirty="0" smtClean="0"/>
              <a:t>The </a:t>
            </a:r>
            <a:r>
              <a:rPr lang="en-AU" dirty="0"/>
              <a:t>data shows that….</a:t>
            </a:r>
          </a:p>
          <a:p>
            <a:r>
              <a:rPr lang="en-AU" dirty="0"/>
              <a:t>A P-value less that 0.05 suggests that</a:t>
            </a:r>
            <a:r>
              <a:rPr lang="en-AU" dirty="0" smtClean="0"/>
              <a:t>…</a:t>
            </a:r>
          </a:p>
          <a:p>
            <a:r>
              <a:rPr lang="en-AU" dirty="0" smtClean="0"/>
              <a:t>The limitation to using an ANOVA is…..</a:t>
            </a:r>
            <a:endParaRPr lang="en-AU" dirty="0"/>
          </a:p>
        </p:txBody>
      </p:sp>
      <p:sp>
        <p:nvSpPr>
          <p:cNvPr id="7" name="Oval 6"/>
          <p:cNvSpPr/>
          <p:nvPr/>
        </p:nvSpPr>
        <p:spPr>
          <a:xfrm>
            <a:off x="7010400" y="177154"/>
            <a:ext cx="2059710" cy="20781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Write an interpretation and analysis for the table. </a:t>
            </a:r>
            <a:endParaRPr lang="en-AU" dirty="0"/>
          </a:p>
        </p:txBody>
      </p:sp>
    </p:spTree>
    <p:extLst>
      <p:ext uri="{BB962C8B-B14F-4D97-AF65-F5344CB8AC3E}">
        <p14:creationId xmlns:p14="http://schemas.microsoft.com/office/powerpoint/2010/main" val="3117153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55677097"/>
              </p:ext>
            </p:extLst>
          </p:nvPr>
        </p:nvGraphicFramePr>
        <p:xfrm>
          <a:off x="611204" y="2284338"/>
          <a:ext cx="6038850" cy="1524000"/>
        </p:xfrm>
        <a:graphic>
          <a:graphicData uri="http://schemas.openxmlformats.org/drawingml/2006/table">
            <a:tbl>
              <a:tblPr firstRow="1" bandRow="1">
                <a:tableStyleId>{5C22544A-7EE6-4342-B048-85BDC9FD1C3A}</a:tableStyleId>
              </a:tblPr>
              <a:tblGrid>
                <a:gridCol w="3019425">
                  <a:extLst>
                    <a:ext uri="{9D8B030D-6E8A-4147-A177-3AD203B41FA5}">
                      <a16:colId xmlns:a16="http://schemas.microsoft.com/office/drawing/2014/main" val="1330582364"/>
                    </a:ext>
                  </a:extLst>
                </a:gridCol>
                <a:gridCol w="3019425">
                  <a:extLst>
                    <a:ext uri="{9D8B030D-6E8A-4147-A177-3AD203B41FA5}">
                      <a16:colId xmlns:a16="http://schemas.microsoft.com/office/drawing/2014/main" val="3493855749"/>
                    </a:ext>
                  </a:extLst>
                </a:gridCol>
              </a:tblGrid>
              <a:tr h="381000">
                <a:tc>
                  <a:txBody>
                    <a:bodyPr/>
                    <a:lstStyle/>
                    <a:p>
                      <a:r>
                        <a:rPr lang="en-AU" dirty="0" smtClean="0"/>
                        <a:t>Variables Compared</a:t>
                      </a:r>
                      <a:endParaRPr lang="en-AU" dirty="0"/>
                    </a:p>
                  </a:txBody>
                  <a:tcPr/>
                </a:tc>
                <a:tc>
                  <a:txBody>
                    <a:bodyPr/>
                    <a:lstStyle/>
                    <a:p>
                      <a:r>
                        <a:rPr lang="en-AU" dirty="0" smtClean="0"/>
                        <a:t>P- Value</a:t>
                      </a:r>
                      <a:endParaRPr lang="en-AU" dirty="0"/>
                    </a:p>
                  </a:txBody>
                  <a:tcPr/>
                </a:tc>
                <a:extLst>
                  <a:ext uri="{0D108BD9-81ED-4DB2-BD59-A6C34878D82A}">
                    <a16:rowId xmlns:a16="http://schemas.microsoft.com/office/drawing/2014/main" val="3555859892"/>
                  </a:ext>
                </a:extLst>
              </a:tr>
              <a:tr h="381000">
                <a:tc>
                  <a:txBody>
                    <a:bodyPr/>
                    <a:lstStyle/>
                    <a:p>
                      <a:r>
                        <a:rPr lang="en-AU" dirty="0" smtClean="0"/>
                        <a:t>Resting and</a:t>
                      </a:r>
                      <a:r>
                        <a:rPr lang="en-AU" baseline="0" dirty="0" smtClean="0"/>
                        <a:t> Walking</a:t>
                      </a:r>
                      <a:endParaRPr lang="en-AU" dirty="0"/>
                    </a:p>
                  </a:txBody>
                  <a:tcPr/>
                </a:tc>
                <a:tc>
                  <a:txBody>
                    <a:bodyPr/>
                    <a:lstStyle/>
                    <a:p>
                      <a:r>
                        <a:rPr lang="en-AU" dirty="0" smtClean="0"/>
                        <a:t>0.0000000006</a:t>
                      </a:r>
                      <a:endParaRPr lang="en-AU" dirty="0"/>
                    </a:p>
                  </a:txBody>
                  <a:tcPr/>
                </a:tc>
                <a:extLst>
                  <a:ext uri="{0D108BD9-81ED-4DB2-BD59-A6C34878D82A}">
                    <a16:rowId xmlns:a16="http://schemas.microsoft.com/office/drawing/2014/main" val="849017484"/>
                  </a:ext>
                </a:extLst>
              </a:tr>
              <a:tr h="381000">
                <a:tc>
                  <a:txBody>
                    <a:bodyPr/>
                    <a:lstStyle/>
                    <a:p>
                      <a:r>
                        <a:rPr lang="en-AU" dirty="0" smtClean="0"/>
                        <a:t>Resting and Running</a:t>
                      </a:r>
                    </a:p>
                  </a:txBody>
                  <a:tcPr/>
                </a:tc>
                <a:tc>
                  <a:txBody>
                    <a:bodyPr/>
                    <a:lstStyle/>
                    <a:p>
                      <a:r>
                        <a:rPr lang="en-AU" dirty="0" smtClean="0"/>
                        <a:t>0.0000000002</a:t>
                      </a:r>
                      <a:endParaRPr lang="en-AU" dirty="0"/>
                    </a:p>
                  </a:txBody>
                  <a:tcPr/>
                </a:tc>
                <a:extLst>
                  <a:ext uri="{0D108BD9-81ED-4DB2-BD59-A6C34878D82A}">
                    <a16:rowId xmlns:a16="http://schemas.microsoft.com/office/drawing/2014/main" val="3070595768"/>
                  </a:ext>
                </a:extLst>
              </a:tr>
              <a:tr h="381000">
                <a:tc>
                  <a:txBody>
                    <a:bodyPr/>
                    <a:lstStyle/>
                    <a:p>
                      <a:r>
                        <a:rPr lang="en-AU" dirty="0" smtClean="0"/>
                        <a:t>Resting and Swimming</a:t>
                      </a:r>
                      <a:endParaRPr lang="en-AU" dirty="0"/>
                    </a:p>
                  </a:txBody>
                  <a:tcPr/>
                </a:tc>
                <a:tc>
                  <a:txBody>
                    <a:bodyPr/>
                    <a:lstStyle/>
                    <a:p>
                      <a:r>
                        <a:rPr lang="en-AU" dirty="0" smtClean="0"/>
                        <a:t>0.0000000003</a:t>
                      </a:r>
                      <a:endParaRPr lang="en-AU" dirty="0"/>
                    </a:p>
                  </a:txBody>
                  <a:tcPr/>
                </a:tc>
                <a:extLst>
                  <a:ext uri="{0D108BD9-81ED-4DB2-BD59-A6C34878D82A}">
                    <a16:rowId xmlns:a16="http://schemas.microsoft.com/office/drawing/2014/main" val="338016741"/>
                  </a:ext>
                </a:extLst>
              </a:tr>
            </a:tbl>
          </a:graphicData>
        </a:graphic>
      </p:graphicFrame>
      <p:sp>
        <p:nvSpPr>
          <p:cNvPr id="5" name="Title 1"/>
          <p:cNvSpPr txBox="1">
            <a:spLocks/>
          </p:cNvSpPr>
          <p:nvPr/>
        </p:nvSpPr>
        <p:spPr>
          <a:xfrm>
            <a:off x="682515" y="1019413"/>
            <a:ext cx="7290054" cy="63398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AU" dirty="0" smtClean="0"/>
              <a:t>Your turn…</a:t>
            </a:r>
            <a:endParaRPr lang="en-AU" dirty="0"/>
          </a:p>
        </p:txBody>
      </p:sp>
      <p:sp>
        <p:nvSpPr>
          <p:cNvPr id="6" name="Rectangle 5"/>
          <p:cNvSpPr/>
          <p:nvPr/>
        </p:nvSpPr>
        <p:spPr>
          <a:xfrm>
            <a:off x="629551" y="3894527"/>
            <a:ext cx="4572000" cy="1200329"/>
          </a:xfrm>
          <a:prstGeom prst="rect">
            <a:avLst/>
          </a:prstGeom>
        </p:spPr>
        <p:txBody>
          <a:bodyPr>
            <a:spAutoFit/>
          </a:bodyPr>
          <a:lstStyle/>
          <a:p>
            <a:r>
              <a:rPr lang="en-AU" b="1" dirty="0"/>
              <a:t>Interpretation and Analysis:</a:t>
            </a:r>
          </a:p>
          <a:p>
            <a:r>
              <a:rPr lang="en-AU" dirty="0" smtClean="0"/>
              <a:t>The t-tests were used to ….</a:t>
            </a:r>
          </a:p>
          <a:p>
            <a:r>
              <a:rPr lang="en-AU" dirty="0" smtClean="0"/>
              <a:t>The </a:t>
            </a:r>
            <a:r>
              <a:rPr lang="en-AU" dirty="0"/>
              <a:t>data shows that</a:t>
            </a:r>
            <a:r>
              <a:rPr lang="en-AU" dirty="0" smtClean="0"/>
              <a:t>….</a:t>
            </a:r>
          </a:p>
          <a:p>
            <a:r>
              <a:rPr lang="en-AU" dirty="0" smtClean="0"/>
              <a:t>A P-value less that 0.05 suggests that…</a:t>
            </a:r>
          </a:p>
        </p:txBody>
      </p:sp>
      <p:sp>
        <p:nvSpPr>
          <p:cNvPr id="7" name="Oval 6"/>
          <p:cNvSpPr/>
          <p:nvPr/>
        </p:nvSpPr>
        <p:spPr>
          <a:xfrm>
            <a:off x="6807199" y="2013483"/>
            <a:ext cx="2161310" cy="20811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Write an interpretation and analysis for the table! </a:t>
            </a:r>
            <a:endParaRPr lang="en-AU" dirty="0"/>
          </a:p>
        </p:txBody>
      </p:sp>
      <p:sp>
        <p:nvSpPr>
          <p:cNvPr id="8" name="TextBox 7"/>
          <p:cNvSpPr txBox="1"/>
          <p:nvPr/>
        </p:nvSpPr>
        <p:spPr>
          <a:xfrm>
            <a:off x="611204" y="1828817"/>
            <a:ext cx="3690690" cy="369332"/>
          </a:xfrm>
          <a:prstGeom prst="rect">
            <a:avLst/>
          </a:prstGeom>
          <a:noFill/>
        </p:spPr>
        <p:txBody>
          <a:bodyPr wrap="none" rtlCol="0">
            <a:spAutoFit/>
          </a:bodyPr>
          <a:lstStyle/>
          <a:p>
            <a:r>
              <a:rPr lang="en-AU" dirty="0" smtClean="0"/>
              <a:t>Table </a:t>
            </a:r>
            <a:r>
              <a:rPr lang="en-AU" smtClean="0"/>
              <a:t>y </a:t>
            </a:r>
            <a:r>
              <a:rPr lang="en-AU" smtClean="0"/>
              <a:t>–Two-Sample </a:t>
            </a:r>
            <a:r>
              <a:rPr lang="en-AU" dirty="0" smtClean="0"/>
              <a:t>Analysis Results </a:t>
            </a:r>
            <a:endParaRPr lang="en-AU" dirty="0"/>
          </a:p>
        </p:txBody>
      </p:sp>
    </p:spTree>
    <p:extLst>
      <p:ext uri="{BB962C8B-B14F-4D97-AF65-F5344CB8AC3E}">
        <p14:creationId xmlns:p14="http://schemas.microsoft.com/office/powerpoint/2010/main" val="461061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Developing a research question</a:t>
            </a:r>
          </a:p>
        </p:txBody>
      </p:sp>
      <p:sp>
        <p:nvSpPr>
          <p:cNvPr id="3" name="Content Placeholder 2"/>
          <p:cNvSpPr>
            <a:spLocks noGrp="1"/>
          </p:cNvSpPr>
          <p:nvPr>
            <p:ph idx="1"/>
          </p:nvPr>
        </p:nvSpPr>
        <p:spPr>
          <a:xfrm>
            <a:off x="4750827" y="1786068"/>
            <a:ext cx="4023717" cy="4023360"/>
          </a:xfrm>
        </p:spPr>
        <p:txBody>
          <a:bodyPr>
            <a:noAutofit/>
          </a:bodyPr>
          <a:lstStyle/>
          <a:p>
            <a:pPr marL="0" indent="0">
              <a:buNone/>
            </a:pPr>
            <a:r>
              <a:rPr lang="en-AU" sz="2200" dirty="0"/>
              <a:t>When developing a research question: </a:t>
            </a:r>
          </a:p>
          <a:p>
            <a:pPr>
              <a:buFont typeface="Arial" panose="020B0604020202020204" pitchFamily="34" charset="0"/>
              <a:buChar char="•"/>
            </a:pPr>
            <a:r>
              <a:rPr lang="en-AU" sz="2200" dirty="0"/>
              <a:t>Identify the practical that is being modified.</a:t>
            </a:r>
          </a:p>
          <a:p>
            <a:pPr>
              <a:buFont typeface="Arial" panose="020B0604020202020204" pitchFamily="34" charset="0"/>
              <a:buChar char="•"/>
            </a:pPr>
            <a:r>
              <a:rPr lang="en-AU" sz="2200" dirty="0"/>
              <a:t> Identify the independent variable.</a:t>
            </a:r>
          </a:p>
          <a:p>
            <a:pPr>
              <a:buFont typeface="Arial" panose="020B0604020202020204" pitchFamily="34" charset="0"/>
              <a:buChar char="•"/>
            </a:pPr>
            <a:r>
              <a:rPr lang="en-AU" sz="2200" dirty="0"/>
              <a:t> Identify the dependent variable. </a:t>
            </a:r>
          </a:p>
          <a:p>
            <a:pPr>
              <a:buFont typeface="Arial" panose="020B0604020202020204" pitchFamily="34" charset="0"/>
              <a:buChar char="•"/>
            </a:pPr>
            <a:r>
              <a:rPr lang="en-AU" sz="2200" dirty="0"/>
              <a:t> Identify the methodology being used.</a:t>
            </a:r>
          </a:p>
          <a:p>
            <a:pPr>
              <a:buFont typeface="Arial" panose="020B0604020202020204" pitchFamily="34" charset="0"/>
              <a:buChar char="•"/>
            </a:pPr>
            <a:r>
              <a:rPr lang="en-AU" sz="2200" dirty="0"/>
              <a:t> Draft a research question.</a:t>
            </a:r>
          </a:p>
          <a:p>
            <a:pPr>
              <a:buFont typeface="Arial" panose="020B0604020202020204" pitchFamily="34" charset="0"/>
              <a:buChar char="•"/>
            </a:pPr>
            <a:r>
              <a:rPr lang="en-AU" sz="2200" dirty="0"/>
              <a:t> Refine and focus the research question so that it is more specific. </a:t>
            </a:r>
          </a:p>
        </p:txBody>
      </p:sp>
      <p:graphicFrame>
        <p:nvGraphicFramePr>
          <p:cNvPr id="7" name="Table 6"/>
          <p:cNvGraphicFramePr>
            <a:graphicFrameLocks noGrp="1"/>
          </p:cNvGraphicFramePr>
          <p:nvPr>
            <p:extLst>
              <p:ext uri="{D42A27DB-BD31-4B8C-83A1-F6EECF244321}">
                <p14:modId xmlns:p14="http://schemas.microsoft.com/office/powerpoint/2010/main" val="2733371071"/>
              </p:ext>
            </p:extLst>
          </p:nvPr>
        </p:nvGraphicFramePr>
        <p:xfrm>
          <a:off x="1035386" y="1871966"/>
          <a:ext cx="3528291" cy="3851563"/>
        </p:xfrm>
        <a:graphic>
          <a:graphicData uri="http://schemas.openxmlformats.org/drawingml/2006/table">
            <a:tbl>
              <a:tblPr firstRow="1" bandRow="1">
                <a:tableStyleId>{5C22544A-7EE6-4342-B048-85BDC9FD1C3A}</a:tableStyleId>
              </a:tblPr>
              <a:tblGrid>
                <a:gridCol w="3528291">
                  <a:extLst>
                    <a:ext uri="{9D8B030D-6E8A-4147-A177-3AD203B41FA5}">
                      <a16:colId xmlns:a16="http://schemas.microsoft.com/office/drawing/2014/main" val="625007268"/>
                    </a:ext>
                  </a:extLst>
                </a:gridCol>
              </a:tblGrid>
              <a:tr h="1060549">
                <a:tc>
                  <a:txBody>
                    <a:bodyPr/>
                    <a:lstStyle/>
                    <a:p>
                      <a:r>
                        <a:rPr lang="en-AU" b="1" dirty="0">
                          <a:solidFill>
                            <a:schemeClr val="tx1"/>
                          </a:solidFill>
                        </a:rPr>
                        <a:t>Draft:</a:t>
                      </a:r>
                    </a:p>
                    <a:p>
                      <a:r>
                        <a:rPr lang="en-AU" sz="1800" b="0" kern="1200" dirty="0">
                          <a:solidFill>
                            <a:schemeClr val="tx1"/>
                          </a:solidFill>
                          <a:effectLst/>
                          <a:latin typeface="+mn-lt"/>
                          <a:ea typeface="+mn-ea"/>
                          <a:cs typeface="+mn-cs"/>
                        </a:rPr>
                        <a:t>Does carbon dioxide affect the rate of photosynthesis in aquatic plants? </a:t>
                      </a:r>
                      <a:endParaRPr lang="en-AU"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5047748"/>
                  </a:ext>
                </a:extLst>
              </a:tr>
              <a:tr h="1395507">
                <a:tc>
                  <a:txBody>
                    <a:bodyPr/>
                    <a:lstStyle/>
                    <a:p>
                      <a:r>
                        <a:rPr lang="en-AU" b="1" dirty="0">
                          <a:solidFill>
                            <a:sysClr val="windowText" lastClr="000000"/>
                          </a:solidFill>
                        </a:rPr>
                        <a:t>Refined:</a:t>
                      </a:r>
                    </a:p>
                    <a:p>
                      <a:r>
                        <a:rPr lang="en-AU" sz="1800" kern="1200" dirty="0">
                          <a:solidFill>
                            <a:schemeClr val="dk1"/>
                          </a:solidFill>
                          <a:effectLst/>
                          <a:latin typeface="+mn-lt"/>
                          <a:ea typeface="+mn-ea"/>
                          <a:cs typeface="+mn-cs"/>
                        </a:rPr>
                        <a:t>Does a set concentration of carbon dioxide affect the photosynthetic rate of </a:t>
                      </a:r>
                      <a:r>
                        <a:rPr lang="en-AU" sz="1800" i="1" kern="1200" dirty="0">
                          <a:solidFill>
                            <a:schemeClr val="dk1"/>
                          </a:solidFill>
                          <a:effectLst/>
                          <a:latin typeface="+mn-lt"/>
                          <a:ea typeface="+mn-ea"/>
                          <a:cs typeface="+mn-cs"/>
                        </a:rPr>
                        <a:t>Elodea </a:t>
                      </a:r>
                      <a:r>
                        <a:rPr lang="en-AU" sz="1800" kern="1200" dirty="0">
                          <a:solidFill>
                            <a:schemeClr val="dk1"/>
                          </a:solidFill>
                          <a:effectLst/>
                          <a:latin typeface="+mn-lt"/>
                          <a:ea typeface="+mn-ea"/>
                          <a:cs typeface="+mn-cs"/>
                        </a:rPr>
                        <a:t>spp.? </a:t>
                      </a:r>
                      <a:endParaRPr lang="en-AU"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9196659"/>
                  </a:ext>
                </a:extLst>
              </a:tr>
              <a:tr h="1395507">
                <a:tc>
                  <a:txBody>
                    <a:bodyPr/>
                    <a:lstStyle/>
                    <a:p>
                      <a:r>
                        <a:rPr lang="en-AU" b="1" dirty="0">
                          <a:solidFill>
                            <a:sysClr val="windowText" lastClr="000000"/>
                          </a:solidFill>
                        </a:rPr>
                        <a:t>Final:</a:t>
                      </a:r>
                    </a:p>
                    <a:p>
                      <a:r>
                        <a:rPr lang="en-AU" sz="1800" kern="1200" dirty="0">
                          <a:solidFill>
                            <a:schemeClr val="dk1"/>
                          </a:solidFill>
                          <a:effectLst/>
                          <a:latin typeface="+mn-lt"/>
                          <a:ea typeface="+mn-ea"/>
                          <a:cs typeface="+mn-cs"/>
                        </a:rPr>
                        <a:t>Does a 2.0 </a:t>
                      </a:r>
                      <a:r>
                        <a:rPr lang="en-AU" sz="1800" kern="1200" dirty="0" err="1">
                          <a:solidFill>
                            <a:schemeClr val="dk1"/>
                          </a:solidFill>
                          <a:effectLst/>
                          <a:latin typeface="+mn-lt"/>
                          <a:ea typeface="+mn-ea"/>
                          <a:cs typeface="+mn-cs"/>
                        </a:rPr>
                        <a:t>mM</a:t>
                      </a:r>
                      <a:r>
                        <a:rPr lang="en-AU" sz="1800" kern="1200" dirty="0">
                          <a:solidFill>
                            <a:schemeClr val="dk1"/>
                          </a:solidFill>
                          <a:effectLst/>
                          <a:latin typeface="+mn-lt"/>
                          <a:ea typeface="+mn-ea"/>
                          <a:cs typeface="+mn-cs"/>
                        </a:rPr>
                        <a:t> concentration of carbon dioxide increase the photosynthetic rate of </a:t>
                      </a:r>
                      <a:r>
                        <a:rPr lang="en-AU" sz="1800" i="1" kern="1200" dirty="0">
                          <a:solidFill>
                            <a:schemeClr val="dk1"/>
                          </a:solidFill>
                          <a:effectLst/>
                          <a:latin typeface="+mn-lt"/>
                          <a:ea typeface="+mn-ea"/>
                          <a:cs typeface="+mn-cs"/>
                        </a:rPr>
                        <a:t>Elodea </a:t>
                      </a:r>
                      <a:r>
                        <a:rPr lang="en-AU" sz="1800" kern="1200" dirty="0">
                          <a:solidFill>
                            <a:schemeClr val="dk1"/>
                          </a:solidFill>
                          <a:effectLst/>
                          <a:latin typeface="+mn-lt"/>
                          <a:ea typeface="+mn-ea"/>
                          <a:cs typeface="+mn-cs"/>
                        </a:rPr>
                        <a:t>spp.? </a:t>
                      </a:r>
                      <a:endParaRPr lang="en-AU"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2233823"/>
                  </a:ext>
                </a:extLst>
              </a:tr>
            </a:tbl>
          </a:graphicData>
        </a:graphic>
      </p:graphicFrame>
      <p:pic>
        <p:nvPicPr>
          <p:cNvPr id="8" name="Picture 7"/>
          <p:cNvPicPr>
            <a:picLocks noChangeAspect="1"/>
          </p:cNvPicPr>
          <p:nvPr/>
        </p:nvPicPr>
        <p:blipFill>
          <a:blip r:embed="rId2"/>
          <a:stretch>
            <a:fillRect/>
          </a:stretch>
        </p:blipFill>
        <p:spPr>
          <a:xfrm>
            <a:off x="321763" y="2097615"/>
            <a:ext cx="526473" cy="515944"/>
          </a:xfrm>
          <a:prstGeom prst="rect">
            <a:avLst/>
          </a:prstGeom>
        </p:spPr>
      </p:pic>
      <p:pic>
        <p:nvPicPr>
          <p:cNvPr id="9" name="Picture 8"/>
          <p:cNvPicPr>
            <a:picLocks noChangeAspect="1"/>
          </p:cNvPicPr>
          <p:nvPr/>
        </p:nvPicPr>
        <p:blipFill>
          <a:blip r:embed="rId3"/>
          <a:stretch>
            <a:fillRect/>
          </a:stretch>
        </p:blipFill>
        <p:spPr>
          <a:xfrm>
            <a:off x="140265" y="3165896"/>
            <a:ext cx="808360" cy="781234"/>
          </a:xfrm>
          <a:prstGeom prst="rect">
            <a:avLst/>
          </a:prstGeom>
        </p:spPr>
      </p:pic>
      <p:pic>
        <p:nvPicPr>
          <p:cNvPr id="10" name="Picture 9"/>
          <p:cNvPicPr>
            <a:picLocks noChangeAspect="1"/>
          </p:cNvPicPr>
          <p:nvPr/>
        </p:nvPicPr>
        <p:blipFill>
          <a:blip r:embed="rId4"/>
          <a:stretch>
            <a:fillRect/>
          </a:stretch>
        </p:blipFill>
        <p:spPr>
          <a:xfrm>
            <a:off x="95128" y="4499467"/>
            <a:ext cx="853497" cy="897752"/>
          </a:xfrm>
          <a:prstGeom prst="rect">
            <a:avLst/>
          </a:prstGeom>
        </p:spPr>
      </p:pic>
      <p:sp>
        <p:nvSpPr>
          <p:cNvPr id="4" name="Rectangle 3"/>
          <p:cNvSpPr/>
          <p:nvPr/>
        </p:nvSpPr>
        <p:spPr>
          <a:xfrm>
            <a:off x="1035386" y="5929745"/>
            <a:ext cx="3528291" cy="646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Criterion – Research and Planning</a:t>
            </a:r>
          </a:p>
        </p:txBody>
      </p:sp>
    </p:spTree>
    <p:extLst>
      <p:ext uri="{BB962C8B-B14F-4D97-AF65-F5344CB8AC3E}">
        <p14:creationId xmlns:p14="http://schemas.microsoft.com/office/powerpoint/2010/main" val="509353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evaluation</a:t>
            </a:r>
            <a:endParaRPr lang="en-AU" dirty="0"/>
          </a:p>
        </p:txBody>
      </p:sp>
      <p:sp>
        <p:nvSpPr>
          <p:cNvPr id="3" name="Content Placeholder 2"/>
          <p:cNvSpPr>
            <a:spLocks noGrp="1"/>
          </p:cNvSpPr>
          <p:nvPr>
            <p:ph idx="1"/>
          </p:nvPr>
        </p:nvSpPr>
        <p:spPr>
          <a:xfrm>
            <a:off x="768096" y="1948873"/>
            <a:ext cx="5352654" cy="4360487"/>
          </a:xfrm>
        </p:spPr>
        <p:txBody>
          <a:bodyPr>
            <a:normAutofit/>
          </a:bodyPr>
          <a:lstStyle/>
          <a:p>
            <a:pPr marL="0" indent="0">
              <a:buNone/>
            </a:pPr>
            <a:r>
              <a:rPr lang="en-AU" sz="2400" dirty="0" smtClean="0"/>
              <a:t>The evaluation of your methodology and suggested improvements should be arranged under the following headings. </a:t>
            </a:r>
          </a:p>
          <a:p>
            <a:pPr>
              <a:buFont typeface="Arial" panose="020B0604020202020204" pitchFamily="34" charset="0"/>
              <a:buChar char="•"/>
            </a:pPr>
            <a:r>
              <a:rPr lang="en-AU" sz="2400" dirty="0" smtClean="0"/>
              <a:t> Limitations of the evidence</a:t>
            </a:r>
          </a:p>
          <a:p>
            <a:pPr>
              <a:buFont typeface="Arial" panose="020B0604020202020204" pitchFamily="34" charset="0"/>
              <a:buChar char="•"/>
            </a:pPr>
            <a:r>
              <a:rPr lang="en-AU" sz="2400" dirty="0" smtClean="0"/>
              <a:t> Sources of error effecting reliability </a:t>
            </a:r>
          </a:p>
          <a:p>
            <a:pPr>
              <a:buFont typeface="Arial" panose="020B0604020202020204" pitchFamily="34" charset="0"/>
              <a:buChar char="•"/>
            </a:pPr>
            <a:r>
              <a:rPr lang="en-AU" sz="2400" dirty="0"/>
              <a:t> </a:t>
            </a:r>
            <a:r>
              <a:rPr lang="en-AU" sz="2400" dirty="0" smtClean="0"/>
              <a:t>Sources of error effecting validity </a:t>
            </a:r>
          </a:p>
          <a:p>
            <a:pPr>
              <a:buFont typeface="Arial" panose="020B0604020202020204" pitchFamily="34" charset="0"/>
              <a:buChar char="•"/>
            </a:pPr>
            <a:r>
              <a:rPr lang="en-AU" sz="2400" dirty="0"/>
              <a:t> </a:t>
            </a:r>
            <a:r>
              <a:rPr lang="en-AU" sz="2400" dirty="0" smtClean="0"/>
              <a:t>Suggested improvements and extensions</a:t>
            </a:r>
            <a:endParaRPr lang="en-AU"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1671" y="2214390"/>
            <a:ext cx="2459103" cy="2600085"/>
          </a:xfrm>
          <a:prstGeom prst="rect">
            <a:avLst/>
          </a:prstGeom>
        </p:spPr>
      </p:pic>
      <p:sp>
        <p:nvSpPr>
          <p:cNvPr id="5" name="Rectangle 4"/>
          <p:cNvSpPr/>
          <p:nvPr/>
        </p:nvSpPr>
        <p:spPr>
          <a:xfrm>
            <a:off x="965937" y="5514108"/>
            <a:ext cx="3342086" cy="1023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Criterion</a:t>
            </a:r>
          </a:p>
          <a:p>
            <a:pPr marL="342900" indent="-342900">
              <a:buFont typeface="Arial" panose="020B0604020202020204" pitchFamily="34" charset="0"/>
              <a:buChar char="•"/>
            </a:pPr>
            <a:r>
              <a:rPr lang="en-AU" dirty="0" smtClean="0"/>
              <a:t>Analysis of Evidence</a:t>
            </a:r>
          </a:p>
          <a:p>
            <a:pPr marL="342900" indent="-342900">
              <a:buFont typeface="Arial" panose="020B0604020202020204" pitchFamily="34" charset="0"/>
              <a:buChar char="•"/>
            </a:pPr>
            <a:r>
              <a:rPr lang="en-AU" dirty="0" smtClean="0"/>
              <a:t>Interpretation and Evaluation</a:t>
            </a:r>
            <a:endParaRPr lang="en-AU" dirty="0"/>
          </a:p>
        </p:txBody>
      </p:sp>
    </p:spTree>
    <p:extLst>
      <p:ext uri="{BB962C8B-B14F-4D97-AF65-F5344CB8AC3E}">
        <p14:creationId xmlns:p14="http://schemas.microsoft.com/office/powerpoint/2010/main" val="180824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details for each subheading</a:t>
            </a:r>
            <a:endParaRPr lang="en-AU" dirty="0"/>
          </a:p>
        </p:txBody>
      </p:sp>
      <p:sp>
        <p:nvSpPr>
          <p:cNvPr id="3" name="Content Placeholder 2"/>
          <p:cNvSpPr>
            <a:spLocks noGrp="1"/>
          </p:cNvSpPr>
          <p:nvPr>
            <p:ph idx="1"/>
          </p:nvPr>
        </p:nvSpPr>
        <p:spPr>
          <a:xfrm>
            <a:off x="768096" y="1911927"/>
            <a:ext cx="8034159" cy="4397433"/>
          </a:xfrm>
        </p:spPr>
        <p:txBody>
          <a:bodyPr>
            <a:normAutofit fontScale="92500" lnSpcReduction="10000"/>
          </a:bodyPr>
          <a:lstStyle/>
          <a:p>
            <a:pPr marL="0" indent="0">
              <a:buNone/>
            </a:pPr>
            <a:r>
              <a:rPr lang="en-AU" dirty="0" smtClean="0"/>
              <a:t>Each of the subheadings should include the following information:</a:t>
            </a:r>
          </a:p>
          <a:p>
            <a:pPr marL="0" indent="0">
              <a:buNone/>
            </a:pPr>
            <a:r>
              <a:rPr lang="en-AU" b="1" dirty="0"/>
              <a:t>Limitations of the </a:t>
            </a:r>
            <a:r>
              <a:rPr lang="en-AU" b="1" dirty="0" smtClean="0"/>
              <a:t>evidence</a:t>
            </a:r>
          </a:p>
          <a:p>
            <a:pPr>
              <a:buFont typeface="Arial" panose="020B0604020202020204" pitchFamily="34" charset="0"/>
              <a:buChar char="•"/>
            </a:pPr>
            <a:r>
              <a:rPr lang="en-AU" dirty="0"/>
              <a:t> </a:t>
            </a:r>
            <a:r>
              <a:rPr lang="en-AU" dirty="0" smtClean="0"/>
              <a:t>Outlines limitations to data </a:t>
            </a:r>
          </a:p>
          <a:p>
            <a:pPr marL="0" indent="0">
              <a:buNone/>
            </a:pPr>
            <a:r>
              <a:rPr lang="en-AU" b="1" dirty="0" smtClean="0"/>
              <a:t>Sources </a:t>
            </a:r>
            <a:r>
              <a:rPr lang="en-AU" b="1" dirty="0"/>
              <a:t>of error effecting reliability  </a:t>
            </a:r>
          </a:p>
          <a:p>
            <a:pPr>
              <a:buFont typeface="Arial" panose="020B0604020202020204" pitchFamily="34" charset="0"/>
              <a:buChar char="•"/>
            </a:pPr>
            <a:r>
              <a:rPr lang="en-AU" dirty="0"/>
              <a:t> </a:t>
            </a:r>
            <a:r>
              <a:rPr lang="en-AU" dirty="0" smtClean="0"/>
              <a:t>Explanation of why the experiment does not produce </a:t>
            </a:r>
            <a:r>
              <a:rPr lang="en-AU" dirty="0"/>
              <a:t>consistent outcomes</a:t>
            </a:r>
          </a:p>
          <a:p>
            <a:pPr marL="0" indent="0">
              <a:buNone/>
            </a:pPr>
            <a:r>
              <a:rPr lang="en-AU" b="1" dirty="0" smtClean="0"/>
              <a:t>Sources </a:t>
            </a:r>
            <a:r>
              <a:rPr lang="en-AU" b="1" dirty="0"/>
              <a:t>of error effecting </a:t>
            </a:r>
            <a:r>
              <a:rPr lang="en-AU" b="1" dirty="0" smtClean="0"/>
              <a:t>validity</a:t>
            </a:r>
          </a:p>
          <a:p>
            <a:pPr>
              <a:buFont typeface="Arial" panose="020B0604020202020204" pitchFamily="34" charset="0"/>
              <a:buChar char="•"/>
            </a:pPr>
            <a:r>
              <a:rPr lang="en-AU" dirty="0"/>
              <a:t> </a:t>
            </a:r>
            <a:r>
              <a:rPr lang="en-AU" dirty="0" smtClean="0"/>
              <a:t>Explanation of why the experiment </a:t>
            </a:r>
            <a:r>
              <a:rPr lang="en-AU" dirty="0"/>
              <a:t>does </a:t>
            </a:r>
            <a:r>
              <a:rPr lang="en-AU" dirty="0" smtClean="0"/>
              <a:t>not </a:t>
            </a:r>
            <a:r>
              <a:rPr lang="en-AU" dirty="0"/>
              <a:t>measure </a:t>
            </a:r>
            <a:r>
              <a:rPr lang="en-AU" dirty="0" smtClean="0"/>
              <a:t>the most appropriate data</a:t>
            </a:r>
            <a:endParaRPr lang="en-AU" dirty="0"/>
          </a:p>
          <a:p>
            <a:pPr marL="0" indent="0">
              <a:buNone/>
            </a:pPr>
            <a:r>
              <a:rPr lang="en-AU" b="1" dirty="0" smtClean="0"/>
              <a:t>Suggested </a:t>
            </a:r>
            <a:r>
              <a:rPr lang="en-AU" b="1" dirty="0"/>
              <a:t>improvements and </a:t>
            </a:r>
            <a:r>
              <a:rPr lang="en-AU" b="1" dirty="0" smtClean="0"/>
              <a:t>extensions</a:t>
            </a:r>
          </a:p>
          <a:p>
            <a:pPr>
              <a:buFont typeface="Arial" panose="020B0604020202020204" pitchFamily="34" charset="0"/>
              <a:buChar char="•"/>
            </a:pPr>
            <a:r>
              <a:rPr lang="en-AU" dirty="0"/>
              <a:t> </a:t>
            </a:r>
            <a:r>
              <a:rPr lang="en-AU" dirty="0" smtClean="0"/>
              <a:t>Explanation of ways to improve the experiment in order to address sources of error affecting validity and reliability</a:t>
            </a:r>
          </a:p>
          <a:p>
            <a:pPr>
              <a:buFont typeface="Arial" panose="020B0604020202020204" pitchFamily="34" charset="0"/>
              <a:buChar char="•"/>
            </a:pPr>
            <a:r>
              <a:rPr lang="en-AU" dirty="0"/>
              <a:t> </a:t>
            </a:r>
            <a:r>
              <a:rPr lang="en-AU" dirty="0" smtClean="0"/>
              <a:t>Suggests ways to increase the breath or scope of the investigation</a:t>
            </a:r>
            <a:endParaRPr lang="en-AU" dirty="0"/>
          </a:p>
          <a:p>
            <a:endParaRPr lang="en-AU" dirty="0" smtClean="0"/>
          </a:p>
          <a:p>
            <a:endParaRPr lang="en-AU" dirty="0"/>
          </a:p>
        </p:txBody>
      </p:sp>
    </p:spTree>
    <p:extLst>
      <p:ext uri="{BB962C8B-B14F-4D97-AF65-F5344CB8AC3E}">
        <p14:creationId xmlns:p14="http://schemas.microsoft.com/office/powerpoint/2010/main" val="1147524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a:t>
            </a:r>
            <a:endParaRPr lang="en-AU" dirty="0"/>
          </a:p>
        </p:txBody>
      </p:sp>
      <p:sp>
        <p:nvSpPr>
          <p:cNvPr id="3" name="Content Placeholder 2"/>
          <p:cNvSpPr>
            <a:spLocks noGrp="1"/>
          </p:cNvSpPr>
          <p:nvPr>
            <p:ph idx="1"/>
          </p:nvPr>
        </p:nvSpPr>
        <p:spPr>
          <a:xfrm>
            <a:off x="768096" y="1773381"/>
            <a:ext cx="7290055" cy="4756727"/>
          </a:xfrm>
        </p:spPr>
        <p:txBody>
          <a:bodyPr>
            <a:normAutofit fontScale="85000" lnSpcReduction="20000"/>
          </a:bodyPr>
          <a:lstStyle/>
          <a:p>
            <a:r>
              <a:rPr lang="en-AU" b="1" dirty="0"/>
              <a:t>Evaluation </a:t>
            </a:r>
            <a:endParaRPr lang="en-AU" dirty="0"/>
          </a:p>
          <a:p>
            <a:r>
              <a:rPr lang="en-AU" b="1" dirty="0"/>
              <a:t>Limitations of the evidence </a:t>
            </a:r>
            <a:endParaRPr lang="en-AU" dirty="0" smtClean="0"/>
          </a:p>
          <a:p>
            <a:r>
              <a:rPr lang="en-AU" dirty="0" smtClean="0"/>
              <a:t>Standard error, overlapping error bars and confidence intervals are all examples of the uncertainty and limitations observed from an analysis of the evidence. This can be explained by a lack of reliability and validity in the experimental process. </a:t>
            </a:r>
          </a:p>
          <a:p>
            <a:r>
              <a:rPr lang="en-AU" dirty="0" smtClean="0"/>
              <a:t>The </a:t>
            </a:r>
            <a:r>
              <a:rPr lang="en-AU" dirty="0"/>
              <a:t>masses recorded for the algal biomasses were inconsistent (refer to Table 1, see standard deviation) hence the average percentage change is calculated from data that lacks some reliability, as indicated by the standard error. This suggests that not all variables were fully controlled. </a:t>
            </a:r>
            <a:r>
              <a:rPr lang="en-AU" dirty="0">
                <a:solidFill>
                  <a:srgbClr val="FF0000"/>
                </a:solidFill>
              </a:rPr>
              <a:t>Also, the standard error of the greywater treatment data was higher than the control treatment (refer to Figure 2) which may suggest low precision in the measuring instrument or high random biological variation in the samples</a:t>
            </a:r>
            <a:r>
              <a:rPr lang="en-AU" dirty="0"/>
              <a:t>. 	</a:t>
            </a:r>
          </a:p>
          <a:p>
            <a:r>
              <a:rPr lang="en-AU" dirty="0"/>
              <a:t>The </a:t>
            </a:r>
            <a:r>
              <a:rPr lang="en-AU" dirty="0">
                <a:solidFill>
                  <a:srgbClr val="FF0000"/>
                </a:solidFill>
              </a:rPr>
              <a:t>low sample size </a:t>
            </a:r>
            <a:r>
              <a:rPr lang="en-AU" dirty="0"/>
              <a:t>of this experiment is a major factor in </a:t>
            </a:r>
            <a:r>
              <a:rPr lang="en-AU" dirty="0">
                <a:solidFill>
                  <a:srgbClr val="FF0000"/>
                </a:solidFill>
              </a:rPr>
              <a:t>determining the length of the confidence intervals</a:t>
            </a:r>
            <a:r>
              <a:rPr lang="en-AU" dirty="0"/>
              <a:t> (refer to Figure 2). Consequently, </a:t>
            </a:r>
            <a:r>
              <a:rPr lang="en-AU" dirty="0">
                <a:solidFill>
                  <a:srgbClr val="FF0000"/>
                </a:solidFill>
              </a:rPr>
              <a:t>the evidence is limited in its ability to be used to extrapolate the findings</a:t>
            </a:r>
            <a:r>
              <a:rPr lang="en-AU" dirty="0"/>
              <a:t> of the experiment to the population of </a:t>
            </a:r>
            <a:r>
              <a:rPr lang="en-AU" i="1" dirty="0"/>
              <a:t>Chlorella </a:t>
            </a:r>
            <a:r>
              <a:rPr lang="en-AU" dirty="0"/>
              <a:t>spp. </a:t>
            </a:r>
          </a:p>
          <a:p>
            <a:r>
              <a:rPr lang="en-AU" dirty="0">
                <a:solidFill>
                  <a:srgbClr val="FF0000"/>
                </a:solidFill>
              </a:rPr>
              <a:t>An outlier (for the greywater treatment) was identified</a:t>
            </a:r>
            <a:r>
              <a:rPr lang="en-AU" dirty="0"/>
              <a:t>. However, this </a:t>
            </a:r>
            <a:r>
              <a:rPr lang="en-AU" dirty="0">
                <a:solidFill>
                  <a:srgbClr val="FF0000"/>
                </a:solidFill>
              </a:rPr>
              <a:t>was not confirmed as a valid extreme value</a:t>
            </a:r>
            <a:r>
              <a:rPr lang="en-AU" dirty="0"/>
              <a:t> through experimentation; consequently, the </a:t>
            </a:r>
            <a:r>
              <a:rPr lang="en-AU" dirty="0">
                <a:solidFill>
                  <a:srgbClr val="FF0000"/>
                </a:solidFill>
              </a:rPr>
              <a:t>mean reported may have altered the results of the data analysis</a:t>
            </a:r>
            <a:r>
              <a:rPr lang="en-AU" dirty="0"/>
              <a:t>. 	</a:t>
            </a:r>
          </a:p>
          <a:p>
            <a:endParaRPr lang="en-AU" dirty="0"/>
          </a:p>
        </p:txBody>
      </p:sp>
      <p:sp>
        <p:nvSpPr>
          <p:cNvPr id="6" name="Rectangle 5"/>
          <p:cNvSpPr/>
          <p:nvPr/>
        </p:nvSpPr>
        <p:spPr>
          <a:xfrm>
            <a:off x="5563519" y="386578"/>
            <a:ext cx="3106756" cy="1386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Analysis of Evidence</a:t>
            </a:r>
          </a:p>
          <a:p>
            <a:r>
              <a:rPr lang="en-AU" dirty="0" smtClean="0"/>
              <a:t>Thorough and appropriate </a:t>
            </a:r>
            <a:r>
              <a:rPr lang="en-AU" dirty="0" err="1" smtClean="0"/>
              <a:t>identifcation</a:t>
            </a:r>
            <a:r>
              <a:rPr lang="en-AU" dirty="0" smtClean="0"/>
              <a:t> of the uncertainty and limitations of evidence.</a:t>
            </a:r>
            <a:endParaRPr lang="en-AU" dirty="0"/>
          </a:p>
        </p:txBody>
      </p:sp>
      <p:cxnSp>
        <p:nvCxnSpPr>
          <p:cNvPr id="8" name="Straight Arrow Connector 7"/>
          <p:cNvCxnSpPr/>
          <p:nvPr/>
        </p:nvCxnSpPr>
        <p:spPr>
          <a:xfrm flipH="1">
            <a:off x="4825388" y="1773381"/>
            <a:ext cx="738131" cy="1994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63519" y="1773381"/>
            <a:ext cx="462708" cy="287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310130" y="1773381"/>
            <a:ext cx="253389" cy="3757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26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063" y="416020"/>
            <a:ext cx="8067431" cy="5538179"/>
          </a:xfrm>
        </p:spPr>
        <p:txBody>
          <a:bodyPr>
            <a:normAutofit fontScale="92500" lnSpcReduction="10000"/>
          </a:bodyPr>
          <a:lstStyle/>
          <a:p>
            <a:r>
              <a:rPr lang="en-AU" b="1" dirty="0" smtClean="0"/>
              <a:t>Sources of error effecting </a:t>
            </a:r>
            <a:r>
              <a:rPr lang="en-AU" b="1" dirty="0"/>
              <a:t>reliability </a:t>
            </a:r>
            <a:endParaRPr lang="en-AU" dirty="0"/>
          </a:p>
          <a:p>
            <a:r>
              <a:rPr lang="en-AU" dirty="0"/>
              <a:t>• The electronic balance used to measure the mass of </a:t>
            </a:r>
            <a:r>
              <a:rPr lang="en-AU" i="1" dirty="0"/>
              <a:t>Chlorella </a:t>
            </a:r>
            <a:r>
              <a:rPr lang="en-AU" dirty="0"/>
              <a:t>spp.is </a:t>
            </a:r>
            <a:r>
              <a:rPr lang="en-AU" dirty="0">
                <a:solidFill>
                  <a:srgbClr val="FF0000"/>
                </a:solidFill>
              </a:rPr>
              <a:t>imprecise (±0.01g). Therefore, the electronic balance contributes to the imprecision of the data. However, the variation in the data is greater than ±0.01g; therefore, there must be other sources of imprecision. </a:t>
            </a:r>
          </a:p>
          <a:p>
            <a:r>
              <a:rPr lang="en-AU" dirty="0"/>
              <a:t>• The samples were not randomly selected and the strain of </a:t>
            </a:r>
            <a:r>
              <a:rPr lang="en-AU" i="1" dirty="0"/>
              <a:t>Chlorella </a:t>
            </a:r>
            <a:r>
              <a:rPr lang="en-AU" dirty="0"/>
              <a:t>spp. was not genetically screened. Random biological variation exists within the sample. </a:t>
            </a:r>
            <a:r>
              <a:rPr lang="en-AU" dirty="0">
                <a:solidFill>
                  <a:srgbClr val="FF0000"/>
                </a:solidFill>
              </a:rPr>
              <a:t>This could explain some of the remaining imprecision in the data</a:t>
            </a:r>
            <a:r>
              <a:rPr lang="en-AU" dirty="0"/>
              <a:t>. </a:t>
            </a:r>
          </a:p>
          <a:p>
            <a:r>
              <a:rPr lang="en-AU" dirty="0"/>
              <a:t>• The composition of the greywater was not determined prior to conducting the experiment. </a:t>
            </a:r>
            <a:r>
              <a:rPr lang="en-AU" dirty="0">
                <a:solidFill>
                  <a:srgbClr val="FF0000"/>
                </a:solidFill>
              </a:rPr>
              <a:t>Therefore, it is not known which abiotic and biotic factors are affecting the growth of the </a:t>
            </a:r>
            <a:r>
              <a:rPr lang="en-AU" i="1" dirty="0">
                <a:solidFill>
                  <a:srgbClr val="FF0000"/>
                </a:solidFill>
              </a:rPr>
              <a:t>Chlorella </a:t>
            </a:r>
            <a:r>
              <a:rPr lang="en-AU" dirty="0">
                <a:solidFill>
                  <a:srgbClr val="FF0000"/>
                </a:solidFill>
              </a:rPr>
              <a:t>spp. </a:t>
            </a:r>
          </a:p>
          <a:p>
            <a:r>
              <a:rPr lang="en-AU" b="1" dirty="0" smtClean="0"/>
              <a:t>Sources of error effecting </a:t>
            </a:r>
            <a:r>
              <a:rPr lang="en-AU" b="1" dirty="0"/>
              <a:t>validity </a:t>
            </a:r>
            <a:endParaRPr lang="en-AU" dirty="0"/>
          </a:p>
          <a:p>
            <a:r>
              <a:rPr lang="en-AU" dirty="0"/>
              <a:t>• The sodium alginate leads to a wet rather than dry biomass reading. </a:t>
            </a:r>
            <a:r>
              <a:rPr lang="en-AU" dirty="0">
                <a:solidFill>
                  <a:srgbClr val="FF0000"/>
                </a:solidFill>
              </a:rPr>
              <a:t>Therefore, the mass of the data is overestimated</a:t>
            </a:r>
            <a:r>
              <a:rPr lang="en-AU" dirty="0"/>
              <a:t>. In addition, the algal biomass is determined indirectly which could lead to greater variability in the data. </a:t>
            </a:r>
          </a:p>
          <a:p>
            <a:r>
              <a:rPr lang="en-AU" dirty="0"/>
              <a:t>• The electronic balance does not count algae cells directly. </a:t>
            </a:r>
            <a:r>
              <a:rPr lang="en-AU" dirty="0">
                <a:solidFill>
                  <a:srgbClr val="FF0000"/>
                </a:solidFill>
              </a:rPr>
              <a:t>The equipment used is not the most appropriate to collect data.</a:t>
            </a:r>
            <a:r>
              <a:rPr lang="en-AU" dirty="0"/>
              <a:t> Therefore, this could contribute to the data being inaccurate. </a:t>
            </a:r>
          </a:p>
        </p:txBody>
      </p:sp>
      <p:sp>
        <p:nvSpPr>
          <p:cNvPr id="5" name="Rectangle 4"/>
          <p:cNvSpPr/>
          <p:nvPr/>
        </p:nvSpPr>
        <p:spPr>
          <a:xfrm>
            <a:off x="5012675" y="5657978"/>
            <a:ext cx="3899971" cy="961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Interpretation and Evaluation</a:t>
            </a:r>
          </a:p>
          <a:p>
            <a:r>
              <a:rPr lang="en-AU" dirty="0" smtClean="0"/>
              <a:t>Justified discussion of the reliability and validity of the results. </a:t>
            </a:r>
            <a:endParaRPr lang="en-AU" dirty="0"/>
          </a:p>
        </p:txBody>
      </p:sp>
      <p:cxnSp>
        <p:nvCxnSpPr>
          <p:cNvPr id="7" name="Straight Arrow Connector 6"/>
          <p:cNvCxnSpPr/>
          <p:nvPr/>
        </p:nvCxnSpPr>
        <p:spPr>
          <a:xfrm flipH="1" flipV="1">
            <a:off x="7877060" y="1630497"/>
            <a:ext cx="936434" cy="4027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6786390" y="2633031"/>
            <a:ext cx="2126256" cy="3024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8251634" y="4449922"/>
            <a:ext cx="561860" cy="120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212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826" y="198303"/>
            <a:ext cx="8243702" cy="6059278"/>
          </a:xfrm>
        </p:spPr>
        <p:txBody>
          <a:bodyPr>
            <a:normAutofit fontScale="92500" lnSpcReduction="20000"/>
          </a:bodyPr>
          <a:lstStyle/>
          <a:p>
            <a:r>
              <a:rPr lang="en-AU" b="1" dirty="0" smtClean="0"/>
              <a:t>Suggested </a:t>
            </a:r>
            <a:r>
              <a:rPr lang="en-AU" b="1" dirty="0"/>
              <a:t>improvements </a:t>
            </a:r>
            <a:endParaRPr lang="en-AU" dirty="0"/>
          </a:p>
          <a:p>
            <a:r>
              <a:rPr lang="en-AU" dirty="0"/>
              <a:t>Reducing the random error in the experimental process would improve its reliability. In this experiment, </a:t>
            </a:r>
            <a:r>
              <a:rPr lang="en-AU" dirty="0">
                <a:solidFill>
                  <a:srgbClr val="FF0000"/>
                </a:solidFill>
              </a:rPr>
              <a:t>the reliability of the data could be improved </a:t>
            </a:r>
            <a:r>
              <a:rPr lang="en-AU" dirty="0"/>
              <a:t>by increasing the number of repeat readings of each sample, increasing the number of samples and running the experiment (trial) more than once to decrease standard error. </a:t>
            </a:r>
          </a:p>
          <a:p>
            <a:r>
              <a:rPr lang="en-AU" dirty="0"/>
              <a:t>To </a:t>
            </a:r>
            <a:r>
              <a:rPr lang="en-AU" dirty="0">
                <a:solidFill>
                  <a:srgbClr val="FF0000"/>
                </a:solidFill>
              </a:rPr>
              <a:t>address the imprecision in the data a random sample selection technique should be used which would reduce selection bias</a:t>
            </a:r>
            <a:r>
              <a:rPr lang="en-AU" dirty="0"/>
              <a:t>. This could improve both the reliability of data and validity of the experimental process and </a:t>
            </a:r>
            <a:r>
              <a:rPr lang="en-AU" dirty="0">
                <a:solidFill>
                  <a:srgbClr val="FF0000"/>
                </a:solidFill>
              </a:rPr>
              <a:t>allow the results to be generalised to the population</a:t>
            </a:r>
            <a:r>
              <a:rPr lang="en-AU" dirty="0"/>
              <a:t>. In addition, assessing the composition of the greywater prior to conducting the experiment or use water with a known nutrient concentration </a:t>
            </a:r>
            <a:r>
              <a:rPr lang="en-AU" dirty="0">
                <a:solidFill>
                  <a:srgbClr val="FF0000"/>
                </a:solidFill>
              </a:rPr>
              <a:t>would allow </a:t>
            </a:r>
            <a:r>
              <a:rPr lang="en-AU" dirty="0" smtClean="0">
                <a:solidFill>
                  <a:srgbClr val="FF0000"/>
                </a:solidFill>
              </a:rPr>
              <a:t>the </a:t>
            </a:r>
            <a:r>
              <a:rPr lang="en-AU" dirty="0">
                <a:solidFill>
                  <a:srgbClr val="FF0000"/>
                </a:solidFill>
              </a:rPr>
              <a:t>research parameters to be refined. </a:t>
            </a:r>
          </a:p>
          <a:p>
            <a:r>
              <a:rPr lang="en-AU" dirty="0">
                <a:solidFill>
                  <a:srgbClr val="FF0000"/>
                </a:solidFill>
              </a:rPr>
              <a:t>Instead of using an electronic balance, the accuracy of the algal biomass data could be improved by using a colorimeter to quantify the density of cells, or a </a:t>
            </a:r>
            <a:r>
              <a:rPr lang="en-AU" dirty="0" err="1">
                <a:solidFill>
                  <a:srgbClr val="FF0000"/>
                </a:solidFill>
              </a:rPr>
              <a:t>hemocytometer</a:t>
            </a:r>
            <a:r>
              <a:rPr lang="en-AU" dirty="0">
                <a:solidFill>
                  <a:srgbClr val="FF0000"/>
                </a:solidFill>
              </a:rPr>
              <a:t> to count algal cells directly. </a:t>
            </a:r>
            <a:r>
              <a:rPr lang="en-AU" dirty="0" smtClean="0">
                <a:solidFill>
                  <a:srgbClr val="FF0000"/>
                </a:solidFill>
              </a:rPr>
              <a:t>To </a:t>
            </a:r>
            <a:r>
              <a:rPr lang="en-AU" dirty="0">
                <a:solidFill>
                  <a:srgbClr val="FF0000"/>
                </a:solidFill>
              </a:rPr>
              <a:t>reduce the systematic error introduced from the mass of the sodium alginate balls a dry biomass reading would measure the algal biomass directly. This would improve the validity of the experiment</a:t>
            </a:r>
            <a:r>
              <a:rPr lang="en-AU" dirty="0"/>
              <a:t>. </a:t>
            </a:r>
          </a:p>
          <a:p>
            <a:r>
              <a:rPr lang="en-AU" b="1" dirty="0"/>
              <a:t>Suggested extensions </a:t>
            </a:r>
            <a:endParaRPr lang="en-AU" dirty="0"/>
          </a:p>
          <a:p>
            <a:r>
              <a:rPr lang="en-AU" dirty="0">
                <a:solidFill>
                  <a:srgbClr val="FF0000"/>
                </a:solidFill>
              </a:rPr>
              <a:t>• </a:t>
            </a:r>
            <a:r>
              <a:rPr lang="en-AU" b="1" dirty="0">
                <a:solidFill>
                  <a:srgbClr val="FF0000"/>
                </a:solidFill>
              </a:rPr>
              <a:t>Redirect </a:t>
            </a:r>
            <a:r>
              <a:rPr lang="en-AU" dirty="0">
                <a:solidFill>
                  <a:srgbClr val="FF0000"/>
                </a:solidFill>
              </a:rPr>
              <a:t>the experiment by choosing specific chemical treatments found within the composition of the greywater. </a:t>
            </a:r>
          </a:p>
          <a:p>
            <a:r>
              <a:rPr lang="en-AU" dirty="0">
                <a:solidFill>
                  <a:srgbClr val="FF0000"/>
                </a:solidFill>
              </a:rPr>
              <a:t>• </a:t>
            </a:r>
            <a:r>
              <a:rPr lang="en-AU" b="1" dirty="0">
                <a:solidFill>
                  <a:srgbClr val="FF0000"/>
                </a:solidFill>
              </a:rPr>
              <a:t>Extend </a:t>
            </a:r>
            <a:r>
              <a:rPr lang="en-AU" dirty="0">
                <a:solidFill>
                  <a:srgbClr val="FF0000"/>
                </a:solidFill>
              </a:rPr>
              <a:t>the experiment by investigating an optimum concentration of greywater, varying the technique of applying the greywater </a:t>
            </a:r>
          </a:p>
        </p:txBody>
      </p:sp>
      <p:sp>
        <p:nvSpPr>
          <p:cNvPr id="4" name="Rectangle 3"/>
          <p:cNvSpPr/>
          <p:nvPr/>
        </p:nvSpPr>
        <p:spPr>
          <a:xfrm>
            <a:off x="3756752" y="5856842"/>
            <a:ext cx="5078776" cy="801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Interpretation and Evaluation</a:t>
            </a:r>
          </a:p>
          <a:p>
            <a:r>
              <a:rPr lang="en-AU" dirty="0" smtClean="0"/>
              <a:t>Suggests improvements and extensions which are derived from analysis.</a:t>
            </a:r>
            <a:endParaRPr lang="en-AU" dirty="0"/>
          </a:p>
        </p:txBody>
      </p:sp>
    </p:spTree>
    <p:extLst>
      <p:ext uri="{BB962C8B-B14F-4D97-AF65-F5344CB8AC3E}">
        <p14:creationId xmlns:p14="http://schemas.microsoft.com/office/powerpoint/2010/main" val="1579755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a:t>
            </a:r>
            <a:endParaRPr lang="en-AU" dirty="0"/>
          </a:p>
        </p:txBody>
      </p:sp>
      <p:sp>
        <p:nvSpPr>
          <p:cNvPr id="3" name="Content Placeholder 2"/>
          <p:cNvSpPr>
            <a:spLocks noGrp="1"/>
          </p:cNvSpPr>
          <p:nvPr>
            <p:ph idx="1"/>
          </p:nvPr>
        </p:nvSpPr>
        <p:spPr>
          <a:xfrm>
            <a:off x="635893" y="1878375"/>
            <a:ext cx="7681842" cy="1261431"/>
          </a:xfrm>
        </p:spPr>
        <p:txBody>
          <a:bodyPr>
            <a:normAutofit/>
          </a:bodyPr>
          <a:lstStyle/>
          <a:p>
            <a:r>
              <a:rPr lang="en-AU" sz="2400" dirty="0" smtClean="0"/>
              <a:t>The conclusion should use sound evidence and reasons to respond to the research question. </a:t>
            </a:r>
          </a:p>
          <a:p>
            <a:r>
              <a:rPr lang="en-AU" sz="2400" dirty="0" smtClean="0"/>
              <a:t>This section should also include a word count. </a:t>
            </a:r>
            <a:endParaRPr lang="en-AU" sz="2400" dirty="0"/>
          </a:p>
        </p:txBody>
      </p:sp>
      <p:pic>
        <p:nvPicPr>
          <p:cNvPr id="6" name="Picture 5"/>
          <p:cNvPicPr>
            <a:picLocks noChangeAspect="1"/>
          </p:cNvPicPr>
          <p:nvPr/>
        </p:nvPicPr>
        <p:blipFill>
          <a:blip r:embed="rId2"/>
          <a:stretch>
            <a:fillRect/>
          </a:stretch>
        </p:blipFill>
        <p:spPr>
          <a:xfrm>
            <a:off x="2119369" y="3737988"/>
            <a:ext cx="4854307" cy="1901270"/>
          </a:xfrm>
          <a:prstGeom prst="rect">
            <a:avLst/>
          </a:prstGeom>
        </p:spPr>
      </p:pic>
    </p:spTree>
    <p:extLst>
      <p:ext uri="{BB962C8B-B14F-4D97-AF65-F5344CB8AC3E}">
        <p14:creationId xmlns:p14="http://schemas.microsoft.com/office/powerpoint/2010/main" val="17573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example</a:t>
            </a:r>
            <a:endParaRPr lang="en-AU" dirty="0"/>
          </a:p>
        </p:txBody>
      </p:sp>
      <p:sp>
        <p:nvSpPr>
          <p:cNvPr id="3" name="Content Placeholder 2"/>
          <p:cNvSpPr>
            <a:spLocks noGrp="1"/>
          </p:cNvSpPr>
          <p:nvPr>
            <p:ph idx="1"/>
          </p:nvPr>
        </p:nvSpPr>
        <p:spPr/>
        <p:txBody>
          <a:bodyPr/>
          <a:lstStyle/>
          <a:p>
            <a:r>
              <a:rPr lang="en-AU" dirty="0"/>
              <a:t>In conclusion, </a:t>
            </a:r>
            <a:r>
              <a:rPr lang="en-AU" dirty="0">
                <a:solidFill>
                  <a:srgbClr val="FF0000"/>
                </a:solidFill>
              </a:rPr>
              <a:t>the evidence suggests that treatment with household greywater does increase the biomass of Chlorella spp. in a 168-hour fixed growth period.</a:t>
            </a:r>
            <a:r>
              <a:rPr lang="en-AU" dirty="0"/>
              <a:t> However, there are significant limitations to the experimental design and further statistical analysis would be required to support this conclusion. </a:t>
            </a:r>
          </a:p>
          <a:p>
            <a:r>
              <a:rPr lang="en-AU" b="1" dirty="0"/>
              <a:t>Word count: </a:t>
            </a:r>
            <a:r>
              <a:rPr lang="en-AU" dirty="0"/>
              <a:t>1660 	</a:t>
            </a:r>
          </a:p>
          <a:p>
            <a:endParaRPr lang="en-AU" dirty="0"/>
          </a:p>
        </p:txBody>
      </p:sp>
      <p:sp>
        <p:nvSpPr>
          <p:cNvPr id="4" name="Rectangle 3"/>
          <p:cNvSpPr/>
          <p:nvPr/>
        </p:nvSpPr>
        <p:spPr>
          <a:xfrm>
            <a:off x="5530467" y="4054207"/>
            <a:ext cx="3117774" cy="80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smtClean="0"/>
              <a:t>Interpretation and Evaluation</a:t>
            </a:r>
          </a:p>
          <a:p>
            <a:r>
              <a:rPr lang="en-AU" dirty="0" smtClean="0"/>
              <a:t>Conclusion directly responds to the research question. </a:t>
            </a:r>
            <a:endParaRPr lang="en-AU" dirty="0"/>
          </a:p>
        </p:txBody>
      </p:sp>
      <p:cxnSp>
        <p:nvCxnSpPr>
          <p:cNvPr id="6" name="Straight Arrow Connector 5"/>
          <p:cNvCxnSpPr/>
          <p:nvPr/>
        </p:nvCxnSpPr>
        <p:spPr>
          <a:xfrm flipH="1" flipV="1">
            <a:off x="4924540" y="2908453"/>
            <a:ext cx="561860" cy="100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77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Writing a rationale</a:t>
            </a:r>
          </a:p>
        </p:txBody>
      </p:sp>
      <p:sp>
        <p:nvSpPr>
          <p:cNvPr id="3" name="Content Placeholder 2"/>
          <p:cNvSpPr>
            <a:spLocks noGrp="1"/>
          </p:cNvSpPr>
          <p:nvPr>
            <p:ph idx="1"/>
          </p:nvPr>
        </p:nvSpPr>
        <p:spPr>
          <a:xfrm>
            <a:off x="768096" y="2084832"/>
            <a:ext cx="4286976" cy="3971635"/>
          </a:xfrm>
        </p:spPr>
        <p:txBody>
          <a:bodyPr>
            <a:normAutofit fontScale="85000" lnSpcReduction="20000"/>
          </a:bodyPr>
          <a:lstStyle/>
          <a:p>
            <a:pPr>
              <a:buFont typeface="Arial" panose="020B0604020202020204" pitchFamily="34" charset="0"/>
              <a:buChar char="•"/>
            </a:pPr>
            <a:r>
              <a:rPr lang="en-AU" sz="2800" dirty="0"/>
              <a:t> A rationale should outline what you have found out about a topic and how it inspired your research question. </a:t>
            </a:r>
          </a:p>
          <a:p>
            <a:pPr>
              <a:buFont typeface="Arial" panose="020B0604020202020204" pitchFamily="34" charset="0"/>
              <a:buChar char="•"/>
            </a:pPr>
            <a:r>
              <a:rPr lang="en-AU" sz="2800" dirty="0"/>
              <a:t> Start broad and narrow in on specifics relating to your research question as you progress. </a:t>
            </a:r>
          </a:p>
          <a:p>
            <a:pPr>
              <a:buFont typeface="Arial" panose="020B0604020202020204" pitchFamily="34" charset="0"/>
              <a:buChar char="•"/>
            </a:pPr>
            <a:r>
              <a:rPr lang="en-AU" sz="2800" dirty="0"/>
              <a:t> It should apply appropriate scientific concepts to your research question.</a:t>
            </a:r>
          </a:p>
          <a:p>
            <a:pPr lvl="2">
              <a:buFont typeface="Wingdings" panose="05000000000000000000" pitchFamily="2" charset="2"/>
              <a:buChar char="Ø"/>
            </a:pPr>
            <a:r>
              <a:rPr lang="en-AU" sz="2800" dirty="0"/>
              <a:t>Relate to Topic 1: Cells as the Basis of Life of the </a:t>
            </a:r>
            <a:r>
              <a:rPr lang="en-AU" sz="2800" i="1" dirty="0"/>
              <a:t>Biology 2019 </a:t>
            </a:r>
            <a:r>
              <a:rPr lang="en-AU" sz="2800" dirty="0"/>
              <a:t>syllabus.</a:t>
            </a:r>
            <a:endParaRPr lang="en-AU" sz="1400" dirty="0"/>
          </a:p>
          <a:p>
            <a:pPr marL="0" indent="0" algn="ctr">
              <a:buNone/>
            </a:pPr>
            <a:endParaRPr lang="en-AU" sz="2400" b="1" dirty="0"/>
          </a:p>
          <a:p>
            <a:pPr marL="0" indent="0">
              <a:buNone/>
            </a:pPr>
            <a:endParaRPr lang="en-AU" dirty="0"/>
          </a:p>
          <a:p>
            <a:pPr marL="0" indent="0">
              <a:buNone/>
            </a:pPr>
            <a:endParaRPr lang="en-AU" dirty="0"/>
          </a:p>
          <a:p>
            <a:pPr>
              <a:buFont typeface="Arial" panose="020B0604020202020204" pitchFamily="34" charset="0"/>
              <a:buChar char="•"/>
            </a:pPr>
            <a:endParaRPr lang="en-AU" dirty="0"/>
          </a:p>
          <a:p>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5258" y="2084832"/>
            <a:ext cx="2580986" cy="2580986"/>
          </a:xfrm>
          <a:prstGeom prst="rect">
            <a:avLst/>
          </a:prstGeom>
        </p:spPr>
      </p:pic>
      <p:sp>
        <p:nvSpPr>
          <p:cNvPr id="5" name="Rectangle 4"/>
          <p:cNvSpPr/>
          <p:nvPr/>
        </p:nvSpPr>
        <p:spPr>
          <a:xfrm>
            <a:off x="5266243" y="5003500"/>
            <a:ext cx="3419016" cy="646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Criterion - Research and Planning</a:t>
            </a:r>
          </a:p>
          <a:p>
            <a:pPr algn="ctr"/>
            <a:r>
              <a:rPr lang="en-AU" b="1" dirty="0"/>
              <a:t>   - Communication</a:t>
            </a:r>
          </a:p>
        </p:txBody>
      </p:sp>
    </p:spTree>
    <p:extLst>
      <p:ext uri="{BB962C8B-B14F-4D97-AF65-F5344CB8AC3E}">
        <p14:creationId xmlns:p14="http://schemas.microsoft.com/office/powerpoint/2010/main" val="1774700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idx="1"/>
          </p:nvPr>
        </p:nvSpPr>
        <p:spPr>
          <a:xfrm>
            <a:off x="768096" y="1754909"/>
            <a:ext cx="8061868" cy="4941455"/>
          </a:xfrm>
        </p:spPr>
        <p:txBody>
          <a:bodyPr>
            <a:normAutofit fontScale="92500" lnSpcReduction="10000"/>
          </a:bodyPr>
          <a:lstStyle/>
          <a:p>
            <a:r>
              <a:rPr lang="en-AU" b="1" dirty="0"/>
              <a:t>Rationale</a:t>
            </a:r>
          </a:p>
          <a:p>
            <a:r>
              <a:rPr lang="en-AU" dirty="0"/>
              <a:t>Biomass is defined as the amount of living matter per unit area and can be used as a fuel to generate electricity (IUPAC 2006). With increasing concerns about fossil fuels as a finite resource, microalgae are being investigated as a potential source of renewable, biomass fuel. Their ability to rapidly sequester carbon and grow quickly makes them a potential sustainable alternative (</a:t>
            </a:r>
            <a:r>
              <a:rPr lang="en-AU" dirty="0" err="1"/>
              <a:t>Dismukes</a:t>
            </a:r>
            <a:r>
              <a:rPr lang="en-AU" dirty="0"/>
              <a:t> 2008). </a:t>
            </a:r>
          </a:p>
          <a:p>
            <a:r>
              <a:rPr lang="en-AU" dirty="0"/>
              <a:t>Chlorella is a microalgae that has a fast growth rate (relative to other microalgae), is unicellular and lives in freshwater (Mohsen 2017). It is easy to cultivate, has a high chlorophyll content and contains oil that can be made into biodiesel (</a:t>
            </a:r>
            <a:r>
              <a:rPr lang="en-AU" dirty="0" err="1"/>
              <a:t>Chisti</a:t>
            </a:r>
            <a:r>
              <a:rPr lang="en-AU" dirty="0"/>
              <a:t> 2007). Like most plants microalgae are limited in growth by the presence of sunlight and water. They also require levels of nitrogen, phosphorus and potassium for optimum growth (Wen 2014). </a:t>
            </a:r>
          </a:p>
          <a:p>
            <a:r>
              <a:rPr lang="en-AU" dirty="0"/>
              <a:t>Greywater comes from used water in a building that has not come into contact with faeces but cannot be stored for more than 24 hours (Qld </a:t>
            </a:r>
            <a:r>
              <a:rPr lang="en-AU" dirty="0" err="1"/>
              <a:t>Govt</a:t>
            </a:r>
            <a:r>
              <a:rPr lang="en-AU" dirty="0"/>
              <a:t> 2016). Instead greywater diversion devices can be installed diverting this resource into irrigation. Many laundry detergents and dishwashing powders contain phosphorus. Consequently, this consideration led to question could greywater be used to grow microalgae?</a:t>
            </a:r>
          </a:p>
        </p:txBody>
      </p:sp>
      <p:sp>
        <p:nvSpPr>
          <p:cNvPr id="4" name="Rectangle 3"/>
          <p:cNvSpPr/>
          <p:nvPr/>
        </p:nvSpPr>
        <p:spPr>
          <a:xfrm>
            <a:off x="3334327" y="585216"/>
            <a:ext cx="5375564" cy="135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t>Research Question</a:t>
            </a:r>
          </a:p>
          <a:p>
            <a:r>
              <a:rPr lang="en-AU" dirty="0"/>
              <a:t>Does treatment with household grey water increase the biomass of </a:t>
            </a:r>
            <a:r>
              <a:rPr lang="en-AU" i="1" dirty="0"/>
              <a:t>Chlorella </a:t>
            </a:r>
            <a:r>
              <a:rPr lang="en-AU" dirty="0"/>
              <a:t>spp. in 168-hour fixed growth period?’</a:t>
            </a:r>
          </a:p>
        </p:txBody>
      </p:sp>
    </p:spTree>
    <p:extLst>
      <p:ext uri="{BB962C8B-B14F-4D97-AF65-F5344CB8AC3E}">
        <p14:creationId xmlns:p14="http://schemas.microsoft.com/office/powerpoint/2010/main" val="3730636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idx="1"/>
          </p:nvPr>
        </p:nvSpPr>
        <p:spPr>
          <a:xfrm>
            <a:off x="786570" y="1754909"/>
            <a:ext cx="8061868" cy="4941455"/>
          </a:xfrm>
        </p:spPr>
        <p:txBody>
          <a:bodyPr>
            <a:normAutofit fontScale="92500" lnSpcReduction="20000"/>
          </a:bodyPr>
          <a:lstStyle/>
          <a:p>
            <a:r>
              <a:rPr lang="en-AU" b="1" dirty="0"/>
              <a:t>Rationale</a:t>
            </a:r>
          </a:p>
          <a:p>
            <a:r>
              <a:rPr lang="en-AU" dirty="0"/>
              <a:t>Biomass is defined as the amount of living matter per unit area and can be used as a fuel to generate electricity (IUPAC 2006). </a:t>
            </a:r>
            <a:r>
              <a:rPr lang="en-AU" b="1" dirty="0"/>
              <a:t>With increasing concerns about fossil fuels as a finite resource, microalgae are being investigated as a potential source of renewable, biomass fuel. </a:t>
            </a:r>
            <a:r>
              <a:rPr lang="en-AU" dirty="0"/>
              <a:t>Their ability to rapidly sequester carbon and grow quickly makes them a potential sustainable alternative (</a:t>
            </a:r>
            <a:r>
              <a:rPr lang="en-AU" dirty="0" err="1"/>
              <a:t>Dismukes</a:t>
            </a:r>
            <a:r>
              <a:rPr lang="en-AU" dirty="0"/>
              <a:t> 2008). </a:t>
            </a:r>
          </a:p>
          <a:p>
            <a:r>
              <a:rPr lang="en-AU" dirty="0"/>
              <a:t>Chlorella is a microalgae that has a fast growth rate (relative to other microalgae), is unicellular and lives in freshwater (Mohsen 2017). It is easy to cultivate, has a high chlorophyll content and contains oil that can be made into biodiesel (</a:t>
            </a:r>
            <a:r>
              <a:rPr lang="en-AU" dirty="0" err="1"/>
              <a:t>Chisti</a:t>
            </a:r>
            <a:r>
              <a:rPr lang="en-AU" dirty="0"/>
              <a:t> 2007). Like most plants microalgae are limited in growth by the presence of sunlight and water. </a:t>
            </a:r>
            <a:r>
              <a:rPr lang="en-AU" b="1" dirty="0"/>
              <a:t>They also require levels of nitrogen, phosphorus and potassium for optimum growth (Wen 2014). </a:t>
            </a:r>
          </a:p>
          <a:p>
            <a:r>
              <a:rPr lang="en-AU" dirty="0"/>
              <a:t>Greywater comes from used water in a building that has not come into contact with faeces but cannot be stored for more than 24 hours (Qld </a:t>
            </a:r>
            <a:r>
              <a:rPr lang="en-AU" dirty="0" err="1"/>
              <a:t>Govt</a:t>
            </a:r>
            <a:r>
              <a:rPr lang="en-AU" dirty="0"/>
              <a:t> 2016). Instead greywater diversion devices can be installed diverting this resource into irrigation. Many laundry detergents and dishwashing powders contain phosphorus. Consequently, this consideration led to question could greywater be used to grow microalgae?</a:t>
            </a:r>
          </a:p>
        </p:txBody>
      </p:sp>
      <p:sp>
        <p:nvSpPr>
          <p:cNvPr id="4" name="Rectangle 3"/>
          <p:cNvSpPr/>
          <p:nvPr/>
        </p:nvSpPr>
        <p:spPr>
          <a:xfrm>
            <a:off x="3334327" y="585216"/>
            <a:ext cx="5375564" cy="135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t>Research Question</a:t>
            </a:r>
          </a:p>
          <a:p>
            <a:r>
              <a:rPr lang="en-AU" dirty="0"/>
              <a:t>Does treatment with household grey water increase the biomass of </a:t>
            </a:r>
            <a:r>
              <a:rPr lang="en-AU" i="1" dirty="0"/>
              <a:t>Chlorella </a:t>
            </a:r>
            <a:r>
              <a:rPr lang="en-AU" dirty="0"/>
              <a:t>spp. in 168-hour fixed growth period?’</a:t>
            </a:r>
          </a:p>
        </p:txBody>
      </p:sp>
      <p:sp>
        <p:nvSpPr>
          <p:cNvPr id="5" name="Rectangle 4"/>
          <p:cNvSpPr/>
          <p:nvPr/>
        </p:nvSpPr>
        <p:spPr>
          <a:xfrm>
            <a:off x="4572001" y="4839855"/>
            <a:ext cx="4257964" cy="1856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t>Research and Planning</a:t>
            </a:r>
          </a:p>
          <a:p>
            <a:r>
              <a:rPr lang="en-AU" dirty="0"/>
              <a:t>The rationale shows sound application of scientific concepts to the research question. However, the rationale does not discuss the transfer and transformation of solar energy, or the link between producing biomass and the interaction with carbon cycle components. </a:t>
            </a:r>
          </a:p>
        </p:txBody>
      </p:sp>
      <p:cxnSp>
        <p:nvCxnSpPr>
          <p:cNvPr id="7" name="Straight Arrow Connector 6"/>
          <p:cNvCxnSpPr/>
          <p:nvPr/>
        </p:nvCxnSpPr>
        <p:spPr>
          <a:xfrm flipH="1" flipV="1">
            <a:off x="8058150" y="2697019"/>
            <a:ext cx="282286" cy="2142836"/>
          </a:xfrm>
          <a:prstGeom prst="straightConnector1">
            <a:avLst/>
          </a:prstGeom>
          <a:ln>
            <a:solidFill>
              <a:srgbClr val="92D050"/>
            </a:solidFill>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flipV="1">
            <a:off x="7093527" y="4664364"/>
            <a:ext cx="599210" cy="175491"/>
          </a:xfrm>
          <a:prstGeom prst="straightConnector1">
            <a:avLst/>
          </a:prstGeom>
          <a:ln>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238287" y="5297055"/>
            <a:ext cx="2671168" cy="1399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t>Communication</a:t>
            </a:r>
          </a:p>
          <a:p>
            <a:r>
              <a:rPr lang="en-AU" dirty="0"/>
              <a:t>Acknowledgment of sources of information through appropriate use of referencing conventions.	</a:t>
            </a:r>
          </a:p>
        </p:txBody>
      </p:sp>
      <p:cxnSp>
        <p:nvCxnSpPr>
          <p:cNvPr id="15" name="Straight Arrow Connector 14"/>
          <p:cNvCxnSpPr/>
          <p:nvPr/>
        </p:nvCxnSpPr>
        <p:spPr>
          <a:xfrm flipV="1">
            <a:off x="795068" y="3398982"/>
            <a:ext cx="482312" cy="1898072"/>
          </a:xfrm>
          <a:prstGeom prst="straightConnector1">
            <a:avLst/>
          </a:prstGeom>
          <a:ln>
            <a:solidFill>
              <a:srgbClr val="92D05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497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methodology</a:t>
            </a:r>
          </a:p>
        </p:txBody>
      </p:sp>
      <p:sp>
        <p:nvSpPr>
          <p:cNvPr id="3" name="Content Placeholder 2"/>
          <p:cNvSpPr>
            <a:spLocks noGrp="1"/>
          </p:cNvSpPr>
          <p:nvPr>
            <p:ph idx="1"/>
          </p:nvPr>
        </p:nvSpPr>
        <p:spPr>
          <a:xfrm>
            <a:off x="768096" y="1779086"/>
            <a:ext cx="7655468" cy="4434378"/>
          </a:xfrm>
        </p:spPr>
        <p:txBody>
          <a:bodyPr/>
          <a:lstStyle/>
          <a:p>
            <a:pPr marL="0" indent="0">
              <a:buNone/>
            </a:pPr>
            <a:r>
              <a:rPr lang="en-AU" sz="2400" dirty="0"/>
              <a:t>This section is split in to two subheadings: Original experiment and Modifications to Methodology. It should: </a:t>
            </a:r>
          </a:p>
          <a:p>
            <a:pPr>
              <a:buFont typeface="Arial" panose="020B0604020202020204" pitchFamily="34" charset="0"/>
              <a:buChar char="•"/>
            </a:pPr>
            <a:r>
              <a:rPr lang="en-AU" sz="2400" dirty="0"/>
              <a:t> Outline source that methodology has been adapted from and summarise the original experiment. </a:t>
            </a:r>
          </a:p>
          <a:p>
            <a:pPr>
              <a:buFont typeface="Arial" panose="020B0604020202020204" pitchFamily="34" charset="0"/>
              <a:buChar char="•"/>
            </a:pPr>
            <a:r>
              <a:rPr lang="en-AU" sz="2400" dirty="0"/>
              <a:t> Outline any modifications to the original experiment.</a:t>
            </a:r>
          </a:p>
          <a:p>
            <a:pPr>
              <a:buFont typeface="Arial" panose="020B0604020202020204" pitchFamily="34" charset="0"/>
              <a:buChar char="•"/>
            </a:pPr>
            <a:r>
              <a:rPr lang="en-AU" sz="2400" dirty="0"/>
              <a:t> Outline how the modified experiment will collect sufficient and relevant data.</a:t>
            </a:r>
          </a:p>
          <a:p>
            <a:pPr>
              <a:buFont typeface="Arial" panose="020B0604020202020204" pitchFamily="34" charset="0"/>
              <a:buChar char="•"/>
            </a:pPr>
            <a:r>
              <a:rPr lang="en-AU" sz="2400" dirty="0"/>
              <a:t> Give sound reasons  for how the modifications will refine, extend or redirect the original experiment.</a:t>
            </a:r>
          </a:p>
          <a:p>
            <a:pPr marL="0" indent="0">
              <a:buNone/>
            </a:pPr>
            <a:endParaRPr lang="en-AU" dirty="0"/>
          </a:p>
        </p:txBody>
      </p:sp>
      <p:sp>
        <p:nvSpPr>
          <p:cNvPr id="4" name="Rectangle 3"/>
          <p:cNvSpPr/>
          <p:nvPr/>
        </p:nvSpPr>
        <p:spPr>
          <a:xfrm>
            <a:off x="994107" y="5807063"/>
            <a:ext cx="3419016" cy="406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Criterion - Research and Planning   </a:t>
            </a:r>
          </a:p>
        </p:txBody>
      </p:sp>
    </p:spTree>
    <p:extLst>
      <p:ext uri="{BB962C8B-B14F-4D97-AF65-F5344CB8AC3E}">
        <p14:creationId xmlns:p14="http://schemas.microsoft.com/office/powerpoint/2010/main" val="2038499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a:t>
            </a:r>
          </a:p>
        </p:txBody>
      </p:sp>
      <p:sp>
        <p:nvSpPr>
          <p:cNvPr id="3" name="Content Placeholder 2"/>
          <p:cNvSpPr>
            <a:spLocks noGrp="1"/>
          </p:cNvSpPr>
          <p:nvPr>
            <p:ph idx="1"/>
          </p:nvPr>
        </p:nvSpPr>
        <p:spPr>
          <a:xfrm>
            <a:off x="768096" y="1838037"/>
            <a:ext cx="7775540" cy="4830618"/>
          </a:xfrm>
        </p:spPr>
        <p:txBody>
          <a:bodyPr>
            <a:normAutofit/>
          </a:bodyPr>
          <a:lstStyle/>
          <a:p>
            <a:r>
              <a:rPr lang="en-AU" b="1" dirty="0"/>
              <a:t>Original experiment </a:t>
            </a:r>
            <a:endParaRPr lang="en-AU" dirty="0"/>
          </a:p>
          <a:p>
            <a:r>
              <a:rPr lang="en-AU" dirty="0"/>
              <a:t>The methodology used has been adapted from: </a:t>
            </a:r>
          </a:p>
          <a:p>
            <a:r>
              <a:rPr lang="en-AU" dirty="0"/>
              <a:t>• SAPS, A-level set practicals – factors affecting the rates of photosynthesis http://www.saps.org.uk/secondary/teaching-resources/1354-a-level-set-practicals-factors-affecting-rates-of-photosynthesis </a:t>
            </a:r>
          </a:p>
          <a:p>
            <a:r>
              <a:rPr lang="en-AU" dirty="0"/>
              <a:t>• BTI Curriculum Projects in Plant Biology, Algae to Energy, Teacher Manual 2015 btiscience.org/</a:t>
            </a:r>
            <a:r>
              <a:rPr lang="en-AU" dirty="0" err="1"/>
              <a:t>wp</a:t>
            </a:r>
            <a:r>
              <a:rPr lang="en-AU" dirty="0"/>
              <a:t>-content/uploads/2015/12/b.-Algae-to- Energy-Teacher-Manual-2015.pdf </a:t>
            </a:r>
          </a:p>
          <a:p>
            <a:r>
              <a:rPr lang="en-AU" dirty="0"/>
              <a:t>The original SAPS experiment used algal balls (algae suspended in sodium alginate) with a hydrogen carbonate </a:t>
            </a:r>
            <a:r>
              <a:rPr lang="en-AU" dirty="0" err="1"/>
              <a:t>bioindicator</a:t>
            </a:r>
            <a:r>
              <a:rPr lang="en-AU" dirty="0"/>
              <a:t> to investigate rates of photosynthesis. The BTI experiment used a </a:t>
            </a:r>
            <a:r>
              <a:rPr lang="en-AU" dirty="0" err="1"/>
              <a:t>photobioreactor</a:t>
            </a:r>
            <a:r>
              <a:rPr lang="en-AU" dirty="0"/>
              <a:t>. This experiment draws from both experiments and combines the use of algal balls and </a:t>
            </a:r>
            <a:r>
              <a:rPr lang="en-AU" dirty="0" err="1"/>
              <a:t>photobioreactors</a:t>
            </a:r>
            <a:r>
              <a:rPr lang="en-AU" dirty="0"/>
              <a:t>. The control will be tap water.</a:t>
            </a:r>
            <a:endParaRPr lang="en-AU" sz="1800" dirty="0"/>
          </a:p>
        </p:txBody>
      </p:sp>
      <p:sp>
        <p:nvSpPr>
          <p:cNvPr id="5" name="Oval 4"/>
          <p:cNvSpPr/>
          <p:nvPr/>
        </p:nvSpPr>
        <p:spPr>
          <a:xfrm rot="20469932">
            <a:off x="7001164" y="259696"/>
            <a:ext cx="1736436" cy="1274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Continued on next page…</a:t>
            </a:r>
          </a:p>
        </p:txBody>
      </p:sp>
    </p:spTree>
    <p:extLst>
      <p:ext uri="{BB962C8B-B14F-4D97-AF65-F5344CB8AC3E}">
        <p14:creationId xmlns:p14="http://schemas.microsoft.com/office/powerpoint/2010/main" val="203072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188" y="212437"/>
            <a:ext cx="8043395" cy="5075382"/>
          </a:xfrm>
        </p:spPr>
        <p:txBody>
          <a:bodyPr>
            <a:noAutofit/>
          </a:bodyPr>
          <a:lstStyle/>
          <a:p>
            <a:r>
              <a:rPr lang="en-AU" sz="1800" b="1" dirty="0">
                <a:latin typeface="Arial" panose="020B0604020202020204" pitchFamily="34" charset="0"/>
                <a:cs typeface="Arial" panose="020B0604020202020204" pitchFamily="34" charset="0"/>
              </a:rPr>
              <a:t>Modifications to the methodology </a:t>
            </a:r>
            <a:endParaRPr lang="en-AU" sz="1800" dirty="0">
              <a:latin typeface="Arial" panose="020B0604020202020204" pitchFamily="34" charset="0"/>
              <a:cs typeface="Arial" panose="020B0604020202020204" pitchFamily="34" charset="0"/>
            </a:endParaRPr>
          </a:p>
          <a:p>
            <a:r>
              <a:rPr lang="en-AU" sz="1800" dirty="0">
                <a:latin typeface="Arial" panose="020B0604020202020204" pitchFamily="34" charset="0"/>
                <a:cs typeface="Arial" panose="020B0604020202020204" pitchFamily="34" charset="0"/>
              </a:rPr>
              <a:t>To ensure that sufficient, relevant data was collected the original experiment was changed to increase the number of samples and measurements, as the original experiment had a small sample size. The reliability of the data collected was improved by making changes to the original methodology (see refinements) and validity of the experiment was improved by narrowing the research question to investigate one independent variable (see extensions). To minimise error all other variables were controlled as per the original experiment. </a:t>
            </a:r>
          </a:p>
          <a:p>
            <a:r>
              <a:rPr lang="en-AU" sz="1800" b="1" dirty="0">
                <a:latin typeface="Arial" panose="020B0604020202020204" pitchFamily="34" charset="0"/>
                <a:cs typeface="Arial" panose="020B0604020202020204" pitchFamily="34" charset="0"/>
              </a:rPr>
              <a:t>Refined by: </a:t>
            </a:r>
            <a:endParaRPr lang="en-AU" sz="1800" dirty="0">
              <a:latin typeface="Arial" panose="020B0604020202020204" pitchFamily="34" charset="0"/>
              <a:cs typeface="Arial" panose="020B0604020202020204" pitchFamily="34" charset="0"/>
            </a:endParaRPr>
          </a:p>
          <a:p>
            <a:r>
              <a:rPr lang="en-AU" sz="1800" dirty="0">
                <a:latin typeface="Arial" panose="020B0604020202020204" pitchFamily="34" charset="0"/>
                <a:cs typeface="Arial" panose="020B0604020202020204" pitchFamily="34" charset="0"/>
              </a:rPr>
              <a:t>• using a ten-bottle </a:t>
            </a:r>
            <a:r>
              <a:rPr lang="en-AU" sz="1800" dirty="0" err="1">
                <a:latin typeface="Arial" panose="020B0604020202020204" pitchFamily="34" charset="0"/>
                <a:cs typeface="Arial" panose="020B0604020202020204" pitchFamily="34" charset="0"/>
              </a:rPr>
              <a:t>photobioreactor</a:t>
            </a:r>
            <a:r>
              <a:rPr lang="en-AU" sz="1800" dirty="0">
                <a:latin typeface="Arial" panose="020B0604020202020204" pitchFamily="34" charset="0"/>
                <a:cs typeface="Arial" panose="020B0604020202020204" pitchFamily="34" charset="0"/>
              </a:rPr>
              <a:t> (with a stone aerator connected to a pump), five bottles containing the control and five containing the treatment solution (see page 16 of Teacher manual) to address sources of sample bias. Each </a:t>
            </a:r>
            <a:r>
              <a:rPr lang="en-AU" sz="1800" dirty="0" err="1">
                <a:latin typeface="Arial" panose="020B0604020202020204" pitchFamily="34" charset="0"/>
                <a:cs typeface="Arial" panose="020B0604020202020204" pitchFamily="34" charset="0"/>
              </a:rPr>
              <a:t>photobioreactor</a:t>
            </a:r>
            <a:r>
              <a:rPr lang="en-AU" sz="1800" dirty="0">
                <a:latin typeface="Arial" panose="020B0604020202020204" pitchFamily="34" charset="0"/>
                <a:cs typeface="Arial" panose="020B0604020202020204" pitchFamily="34" charset="0"/>
              </a:rPr>
              <a:t> will have 10 algal balls. The mass of these will be measured every 24 hours (for the time period) using an electronic balance. </a:t>
            </a:r>
          </a:p>
          <a:p>
            <a:r>
              <a:rPr lang="en-AU" sz="1800" dirty="0">
                <a:latin typeface="Arial" panose="020B0604020202020204" pitchFamily="34" charset="0"/>
                <a:cs typeface="Arial" panose="020B0604020202020204" pitchFamily="34" charset="0"/>
              </a:rPr>
              <a:t>• five trials from each sample will be taken to ensure that there is sufficient data to calculate mean, standard error and establish a confidence interval. </a:t>
            </a:r>
          </a:p>
          <a:p>
            <a:r>
              <a:rPr lang="en-AU" sz="1800" b="1" dirty="0">
                <a:latin typeface="Arial" panose="020B0604020202020204" pitchFamily="34" charset="0"/>
                <a:cs typeface="Arial" panose="020B0604020202020204" pitchFamily="34" charset="0"/>
              </a:rPr>
              <a:t>Extended by: </a:t>
            </a:r>
            <a:endParaRPr lang="en-AU" sz="1800" dirty="0">
              <a:latin typeface="Arial" panose="020B0604020202020204" pitchFamily="34" charset="0"/>
              <a:cs typeface="Arial" panose="020B0604020202020204" pitchFamily="34" charset="0"/>
            </a:endParaRPr>
          </a:p>
          <a:p>
            <a:r>
              <a:rPr lang="en-AU" sz="1800" dirty="0">
                <a:latin typeface="Arial" panose="020B0604020202020204" pitchFamily="34" charset="0"/>
                <a:cs typeface="Arial" panose="020B0604020202020204" pitchFamily="34" charset="0"/>
              </a:rPr>
              <a:t>• investigating greywater as a treatment, based on phosphorus being limiting factors of growth (</a:t>
            </a:r>
            <a:r>
              <a:rPr lang="en-AU" sz="1800" dirty="0" err="1">
                <a:latin typeface="Arial" panose="020B0604020202020204" pitchFamily="34" charset="0"/>
                <a:cs typeface="Arial" panose="020B0604020202020204" pitchFamily="34" charset="0"/>
              </a:rPr>
              <a:t>Lohman</a:t>
            </a:r>
            <a:r>
              <a:rPr lang="en-AU" sz="1800" dirty="0">
                <a:latin typeface="Arial" panose="020B0604020202020204" pitchFamily="34" charset="0"/>
                <a:cs typeface="Arial" panose="020B0604020202020204" pitchFamily="34" charset="0"/>
              </a:rPr>
              <a:t> 2014) to increase algal biomass (independent variable). </a:t>
            </a:r>
          </a:p>
        </p:txBody>
      </p:sp>
    </p:spTree>
    <p:extLst>
      <p:ext uri="{BB962C8B-B14F-4D97-AF65-F5344CB8AC3E}">
        <p14:creationId xmlns:p14="http://schemas.microsoft.com/office/powerpoint/2010/main" val="911420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188" y="212437"/>
            <a:ext cx="8043395" cy="5075382"/>
          </a:xfrm>
        </p:spPr>
        <p:txBody>
          <a:bodyPr>
            <a:noAutofit/>
          </a:bodyPr>
          <a:lstStyle/>
          <a:p>
            <a:r>
              <a:rPr lang="en-AU" sz="1800" b="1" dirty="0">
                <a:latin typeface="Arial" panose="020B0604020202020204" pitchFamily="34" charset="0"/>
                <a:cs typeface="Arial" panose="020B0604020202020204" pitchFamily="34" charset="0"/>
              </a:rPr>
              <a:t>Modifications to the methodology </a:t>
            </a:r>
            <a:endParaRPr lang="en-AU" sz="1800" dirty="0">
              <a:latin typeface="Arial" panose="020B0604020202020204" pitchFamily="34" charset="0"/>
              <a:cs typeface="Arial" panose="020B0604020202020204" pitchFamily="34" charset="0"/>
            </a:endParaRPr>
          </a:p>
          <a:p>
            <a:r>
              <a:rPr lang="en-AU" sz="1800" dirty="0">
                <a:latin typeface="Arial" panose="020B0604020202020204" pitchFamily="34" charset="0"/>
                <a:cs typeface="Arial" panose="020B0604020202020204" pitchFamily="34" charset="0"/>
              </a:rPr>
              <a:t>To ensure that sufficient, relevant data was collected the original experiment was changed to increase the number of samples and measurements, </a:t>
            </a:r>
            <a:r>
              <a:rPr lang="en-AU" sz="1800" b="1" dirty="0">
                <a:latin typeface="Arial" panose="020B0604020202020204" pitchFamily="34" charset="0"/>
                <a:cs typeface="Arial" panose="020B0604020202020204" pitchFamily="34" charset="0"/>
              </a:rPr>
              <a:t>as the original experiment had a small sample size. </a:t>
            </a:r>
            <a:r>
              <a:rPr lang="en-AU" sz="1800" dirty="0">
                <a:latin typeface="Arial" panose="020B0604020202020204" pitchFamily="34" charset="0"/>
                <a:cs typeface="Arial" panose="020B0604020202020204" pitchFamily="34" charset="0"/>
              </a:rPr>
              <a:t>The reliability of the data collected was improved by making changes to the original methodology (see refinements) and validity of the experiment was improved by </a:t>
            </a:r>
            <a:r>
              <a:rPr lang="en-AU" sz="1800" b="1" dirty="0">
                <a:latin typeface="Arial" panose="020B0604020202020204" pitchFamily="34" charset="0"/>
                <a:cs typeface="Arial" panose="020B0604020202020204" pitchFamily="34" charset="0"/>
              </a:rPr>
              <a:t>narrowing the research question to investigate one independent variable</a:t>
            </a:r>
            <a:r>
              <a:rPr lang="en-AU" sz="1800" dirty="0">
                <a:latin typeface="Arial" panose="020B0604020202020204" pitchFamily="34" charset="0"/>
                <a:cs typeface="Arial" panose="020B0604020202020204" pitchFamily="34" charset="0"/>
              </a:rPr>
              <a:t> (see extensions). To minimise error all other variables were controlled as per the original experiment. </a:t>
            </a:r>
          </a:p>
          <a:p>
            <a:r>
              <a:rPr lang="en-AU" sz="1800" b="1" dirty="0">
                <a:latin typeface="Arial" panose="020B0604020202020204" pitchFamily="34" charset="0"/>
                <a:cs typeface="Arial" panose="020B0604020202020204" pitchFamily="34" charset="0"/>
              </a:rPr>
              <a:t>Refined by: </a:t>
            </a:r>
            <a:endParaRPr lang="en-AU" sz="1800" dirty="0">
              <a:latin typeface="Arial" panose="020B0604020202020204" pitchFamily="34" charset="0"/>
              <a:cs typeface="Arial" panose="020B0604020202020204" pitchFamily="34" charset="0"/>
            </a:endParaRPr>
          </a:p>
          <a:p>
            <a:r>
              <a:rPr lang="en-AU" sz="1800" dirty="0">
                <a:latin typeface="Arial" panose="020B0604020202020204" pitchFamily="34" charset="0"/>
                <a:cs typeface="Arial" panose="020B0604020202020204" pitchFamily="34" charset="0"/>
              </a:rPr>
              <a:t>• using a ten-bottle </a:t>
            </a:r>
            <a:r>
              <a:rPr lang="en-AU" sz="1800" dirty="0" err="1">
                <a:latin typeface="Arial" panose="020B0604020202020204" pitchFamily="34" charset="0"/>
                <a:cs typeface="Arial" panose="020B0604020202020204" pitchFamily="34" charset="0"/>
              </a:rPr>
              <a:t>photobioreactor</a:t>
            </a:r>
            <a:r>
              <a:rPr lang="en-AU" sz="1800" dirty="0">
                <a:latin typeface="Arial" panose="020B0604020202020204" pitchFamily="34" charset="0"/>
                <a:cs typeface="Arial" panose="020B0604020202020204" pitchFamily="34" charset="0"/>
              </a:rPr>
              <a:t> (with a stone aerator connected to a pump), five bottles containing the control and five containing the treatment solution (see page 16 of Teacher manual) to address sources of sample bias. Each </a:t>
            </a:r>
            <a:r>
              <a:rPr lang="en-AU" sz="1800" dirty="0" err="1">
                <a:latin typeface="Arial" panose="020B0604020202020204" pitchFamily="34" charset="0"/>
                <a:cs typeface="Arial" panose="020B0604020202020204" pitchFamily="34" charset="0"/>
              </a:rPr>
              <a:t>photobioreactor</a:t>
            </a:r>
            <a:r>
              <a:rPr lang="en-AU" sz="1800" dirty="0">
                <a:latin typeface="Arial" panose="020B0604020202020204" pitchFamily="34" charset="0"/>
                <a:cs typeface="Arial" panose="020B0604020202020204" pitchFamily="34" charset="0"/>
              </a:rPr>
              <a:t> will have 10 algal balls. The mass of these will be measured every 24 hours (for the time period) using an electronic balance. </a:t>
            </a:r>
          </a:p>
          <a:p>
            <a:r>
              <a:rPr lang="en-AU" sz="1800" dirty="0">
                <a:latin typeface="Arial" panose="020B0604020202020204" pitchFamily="34" charset="0"/>
                <a:cs typeface="Arial" panose="020B0604020202020204" pitchFamily="34" charset="0"/>
              </a:rPr>
              <a:t>•</a:t>
            </a:r>
            <a:r>
              <a:rPr lang="en-AU" sz="1800" b="1" dirty="0">
                <a:latin typeface="Arial" panose="020B0604020202020204" pitchFamily="34" charset="0"/>
                <a:cs typeface="Arial" panose="020B0604020202020204" pitchFamily="34" charset="0"/>
              </a:rPr>
              <a:t> five trials from each sample will be taken to ensure that there is sufficient data to calculate mean, standard error and establish a confidence interval. </a:t>
            </a:r>
          </a:p>
          <a:p>
            <a:r>
              <a:rPr lang="en-AU" sz="1800" b="1" dirty="0">
                <a:latin typeface="Arial" panose="020B0604020202020204" pitchFamily="34" charset="0"/>
                <a:cs typeface="Arial" panose="020B0604020202020204" pitchFamily="34" charset="0"/>
              </a:rPr>
              <a:t>Extended by: </a:t>
            </a:r>
            <a:endParaRPr lang="en-AU" sz="1800" dirty="0">
              <a:latin typeface="Arial" panose="020B0604020202020204" pitchFamily="34" charset="0"/>
              <a:cs typeface="Arial" panose="020B0604020202020204" pitchFamily="34" charset="0"/>
            </a:endParaRPr>
          </a:p>
          <a:p>
            <a:r>
              <a:rPr lang="en-AU" sz="1800" dirty="0">
                <a:latin typeface="Arial" panose="020B0604020202020204" pitchFamily="34" charset="0"/>
                <a:cs typeface="Arial" panose="020B0604020202020204" pitchFamily="34" charset="0"/>
              </a:rPr>
              <a:t>• investigating greywater as a treatment, based on phosphorus being limiting factors of growth (</a:t>
            </a:r>
            <a:r>
              <a:rPr lang="en-AU" sz="1800" dirty="0" err="1">
                <a:latin typeface="Arial" panose="020B0604020202020204" pitchFamily="34" charset="0"/>
                <a:cs typeface="Arial" panose="020B0604020202020204" pitchFamily="34" charset="0"/>
              </a:rPr>
              <a:t>Lohman</a:t>
            </a:r>
            <a:r>
              <a:rPr lang="en-AU" sz="1800" dirty="0">
                <a:latin typeface="Arial" panose="020B0604020202020204" pitchFamily="34" charset="0"/>
                <a:cs typeface="Arial" panose="020B0604020202020204" pitchFamily="34" charset="0"/>
              </a:rPr>
              <a:t> 2014) to increase algal biomass (independent variable). </a:t>
            </a:r>
          </a:p>
        </p:txBody>
      </p:sp>
      <p:sp>
        <p:nvSpPr>
          <p:cNvPr id="4" name="Rectangle 3"/>
          <p:cNvSpPr/>
          <p:nvPr/>
        </p:nvSpPr>
        <p:spPr>
          <a:xfrm>
            <a:off x="6289963" y="2131292"/>
            <a:ext cx="2724727" cy="123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Gives sound reasons for modifications will refine, extend or redirect the original experiment. </a:t>
            </a:r>
          </a:p>
        </p:txBody>
      </p:sp>
      <p:cxnSp>
        <p:nvCxnSpPr>
          <p:cNvPr id="5" name="Straight Arrow Connector 4"/>
          <p:cNvCxnSpPr/>
          <p:nvPr/>
        </p:nvCxnSpPr>
        <p:spPr>
          <a:xfrm flipH="1" flipV="1">
            <a:off x="5430982" y="1403927"/>
            <a:ext cx="858981" cy="727365"/>
          </a:xfrm>
          <a:prstGeom prst="straightConnector1">
            <a:avLst/>
          </a:prstGeom>
          <a:ln>
            <a:solidFill>
              <a:srgbClr val="92D05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flipV="1">
            <a:off x="6289963" y="1893456"/>
            <a:ext cx="1362365" cy="237836"/>
          </a:xfrm>
          <a:prstGeom prst="straightConnector1">
            <a:avLst/>
          </a:prstGeom>
          <a:ln>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8" name="Rectangle 17"/>
          <p:cNvSpPr/>
          <p:nvPr/>
        </p:nvSpPr>
        <p:spPr>
          <a:xfrm>
            <a:off x="136976" y="2265218"/>
            <a:ext cx="2184400" cy="2207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Shows careful and deliberate thought about adequate collection of data so that an informed conclusion to research question can be made. . </a:t>
            </a:r>
          </a:p>
        </p:txBody>
      </p:sp>
      <p:cxnSp>
        <p:nvCxnSpPr>
          <p:cNvPr id="19" name="Straight Arrow Connector 18"/>
          <p:cNvCxnSpPr/>
          <p:nvPr/>
        </p:nvCxnSpPr>
        <p:spPr>
          <a:xfrm>
            <a:off x="2321377" y="4472710"/>
            <a:ext cx="172441" cy="247072"/>
          </a:xfrm>
          <a:prstGeom prst="straightConnector1">
            <a:avLst/>
          </a:prstGeom>
          <a:ln>
            <a:solidFill>
              <a:srgbClr val="92D05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9664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365</TotalTime>
  <Words>3041</Words>
  <Application>Microsoft Office PowerPoint</Application>
  <PresentationFormat>On-screen Show (4:3)</PresentationFormat>
  <Paragraphs>225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Tw Cen MT</vt:lpstr>
      <vt:lpstr>Tw Cen MT Condensed</vt:lpstr>
      <vt:lpstr>Wingdings</vt:lpstr>
      <vt:lpstr>Wingdings 3</vt:lpstr>
      <vt:lpstr>Integral</vt:lpstr>
      <vt:lpstr>Assignment scaffold</vt:lpstr>
      <vt:lpstr>Developing a research question</vt:lpstr>
      <vt:lpstr>Writing a rationale</vt:lpstr>
      <vt:lpstr>example</vt:lpstr>
      <vt:lpstr>example</vt:lpstr>
      <vt:lpstr>methodology</vt:lpstr>
      <vt:lpstr>example</vt:lpstr>
      <vt:lpstr>PowerPoint Presentation</vt:lpstr>
      <vt:lpstr>PowerPoint Presentation</vt:lpstr>
      <vt:lpstr>Safety and ethical considerations</vt:lpstr>
      <vt:lpstr>example</vt:lpstr>
      <vt:lpstr>example</vt:lpstr>
      <vt:lpstr>Processed data</vt:lpstr>
      <vt:lpstr>example</vt:lpstr>
      <vt:lpstr>PowerPoint Presentation</vt:lpstr>
      <vt:lpstr>PowerPoint Presentation</vt:lpstr>
      <vt:lpstr>Your turn…</vt:lpstr>
      <vt:lpstr>Your turn…</vt:lpstr>
      <vt:lpstr>PowerPoint Presentation</vt:lpstr>
      <vt:lpstr>evaluation</vt:lpstr>
      <vt:lpstr>details for each subheading</vt:lpstr>
      <vt:lpstr>example</vt:lpstr>
      <vt:lpstr>PowerPoint Presentation</vt:lpstr>
      <vt:lpstr>PowerPoint Presentation</vt:lpstr>
      <vt:lpstr>conclusion</vt:lpstr>
      <vt:lpstr>example</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MILLERS, Caitlin (cgmil0)</dc:creator>
  <cp:lastModifiedBy>MILLERS, Caitlin (cgmil0)</cp:lastModifiedBy>
  <cp:revision>46</cp:revision>
  <dcterms:created xsi:type="dcterms:W3CDTF">2019-02-28T07:04:14Z</dcterms:created>
  <dcterms:modified xsi:type="dcterms:W3CDTF">2019-03-28T03:22:26Z</dcterms:modified>
</cp:coreProperties>
</file>