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8" r:id="rId4"/>
    <p:sldId id="257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2143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352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2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374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3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202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324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609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904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576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71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4B9C007-16FF-4FB5-93E8-6A6FF416FE43}" type="datetimeFigureOut">
              <a:rPr lang="en-AU" smtClean="0"/>
              <a:t>24/06/2020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4401B81-7A7C-4D30-A715-1B7B57318A78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61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Hormones as chemical messengers</a:t>
            </a:r>
            <a:endParaRPr lang="en-AU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181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Warm-up 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List the organs involved in excretion of wastes.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Compare cellular respiration and photosynthesis.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Outline the role of the following parts of a neuron. 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sz="2000" dirty="0" smtClean="0"/>
              <a:t>Cell body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sz="2000" dirty="0" smtClean="0"/>
              <a:t>Dendrite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sz="2000" dirty="0" smtClean="0"/>
              <a:t>Synapse 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sz="2000" dirty="0" smtClean="0"/>
              <a:t>Axon </a:t>
            </a:r>
          </a:p>
          <a:p>
            <a:pPr marL="173736" lvl="1" indent="0">
              <a:buNone/>
            </a:pPr>
            <a:endParaRPr lang="en-AU" sz="2000" i="1" dirty="0"/>
          </a:p>
          <a:p>
            <a:pPr marL="173736" lvl="1" indent="0">
              <a:buNone/>
            </a:pPr>
            <a:r>
              <a:rPr lang="en-AU" sz="2000" i="1" dirty="0" smtClean="0"/>
              <a:t>Extension – may require research!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Outline the role of the lymphatic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Name the four main components of blood and outline their roles.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384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Hormones as chemical messengers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1944303"/>
            <a:ext cx="3739248" cy="4365057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/>
              <a:t> Hormones are chemicals that are produced by the body to prompt a response from specific cells.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/>
              <a:t> Hormones are </a:t>
            </a:r>
            <a:r>
              <a:rPr lang="en-AU" dirty="0" smtClean="0"/>
              <a:t>secreted in to the blood and lymph </a:t>
            </a:r>
            <a:r>
              <a:rPr lang="en-AU" dirty="0"/>
              <a:t>by </a:t>
            </a:r>
            <a:r>
              <a:rPr lang="en-AU" dirty="0" smtClean="0"/>
              <a:t>organs called </a:t>
            </a:r>
            <a:r>
              <a:rPr lang="en-AU" dirty="0"/>
              <a:t>glands</a:t>
            </a:r>
            <a:r>
              <a:rPr lang="en-AU" dirty="0" smtClean="0"/>
              <a:t>.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The endocrine system contains all of the glands that produce hormones.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The pituitary gland is known as the master gland because it produces many hormones that affect hormone production of other endocrine glands. 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518" y="2286000"/>
            <a:ext cx="3392046" cy="362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7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 of hormones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483613"/>
              </p:ext>
            </p:extLst>
          </p:nvPr>
        </p:nvGraphicFramePr>
        <p:xfrm>
          <a:off x="638785" y="1924638"/>
          <a:ext cx="7860321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210">
                  <a:extLst>
                    <a:ext uri="{9D8B030D-6E8A-4147-A177-3AD203B41FA5}">
                      <a16:colId xmlns:a16="http://schemas.microsoft.com/office/drawing/2014/main" val="3256490608"/>
                    </a:ext>
                  </a:extLst>
                </a:gridCol>
                <a:gridCol w="1391378">
                  <a:extLst>
                    <a:ext uri="{9D8B030D-6E8A-4147-A177-3AD203B41FA5}">
                      <a16:colId xmlns:a16="http://schemas.microsoft.com/office/drawing/2014/main" val="2425272013"/>
                    </a:ext>
                  </a:extLst>
                </a:gridCol>
                <a:gridCol w="1418085">
                  <a:extLst>
                    <a:ext uri="{9D8B030D-6E8A-4147-A177-3AD203B41FA5}">
                      <a16:colId xmlns:a16="http://schemas.microsoft.com/office/drawing/2014/main" val="2926456280"/>
                    </a:ext>
                  </a:extLst>
                </a:gridCol>
                <a:gridCol w="3689648">
                  <a:extLst>
                    <a:ext uri="{9D8B030D-6E8A-4147-A177-3AD203B41FA5}">
                      <a16:colId xmlns:a16="http://schemas.microsoft.com/office/drawing/2014/main" val="2260631070"/>
                    </a:ext>
                  </a:extLst>
                </a:gridCol>
              </a:tblGrid>
              <a:tr h="61265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Gland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Hormone Secreted 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Target Tissue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Homeostatic Response</a:t>
                      </a:r>
                      <a:endParaRPr lang="en-A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334096"/>
                  </a:ext>
                </a:extLst>
              </a:tr>
              <a:tr h="57149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Adrenal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Adrenaline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Liver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Stimulates release of glucose for ‘fight or flight’ response.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787172"/>
                  </a:ext>
                </a:extLst>
              </a:tr>
              <a:tr h="571498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Adrenal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Cortisol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Many tissues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Prevents excessive autoimmune response. 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65352"/>
                  </a:ext>
                </a:extLst>
              </a:tr>
              <a:tr h="359075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Thyroid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Thyroxine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All tissues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Increases metabolism.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5709654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Pancreas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Insulin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All tissues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Stimulates the uptake of blood glucose. 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5930"/>
                  </a:ext>
                </a:extLst>
              </a:tr>
              <a:tr h="580411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Pancreas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Glucagon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Liver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Stimulates</a:t>
                      </a:r>
                      <a:r>
                        <a:rPr lang="en-AU" sz="1800" baseline="0" dirty="0" smtClean="0"/>
                        <a:t> t</a:t>
                      </a:r>
                      <a:r>
                        <a:rPr lang="en-AU" sz="1800" dirty="0" smtClean="0"/>
                        <a:t>he conversion of glycogen to glucose. 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0432880"/>
                  </a:ext>
                </a:extLst>
              </a:tr>
              <a:tr h="809623"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Ovaries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err="1" smtClean="0"/>
                        <a:t>Estrogen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Uterus</a:t>
                      </a:r>
                      <a:endParaRPr lang="en-A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dirty="0" smtClean="0"/>
                        <a:t>Produces an environment suitable for the fertilization</a:t>
                      </a:r>
                      <a:r>
                        <a:rPr lang="en-AU" sz="1800" baseline="0" dirty="0" smtClean="0"/>
                        <a:t> and </a:t>
                      </a:r>
                      <a:r>
                        <a:rPr lang="en-AU" sz="1800" dirty="0" smtClean="0"/>
                        <a:t>implantation of embryo. </a:t>
                      </a:r>
                      <a:endParaRPr lang="en-A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458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84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of hormones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66" y="1848051"/>
            <a:ext cx="4668253" cy="449018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Water soluble hormones (hydrophilic hormones) are derived from amino acids.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W</a:t>
            </a:r>
            <a:r>
              <a:rPr lang="en-AU" dirty="0" smtClean="0"/>
              <a:t>ater soluble hormones cannot pass through a cell membrane without assistance and usually bind to receptors on the outside of the target cell.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Fat soluble hormones (hydrophobic hormones or steroids) are derived from cholesterol and usually require a companion molecule to travel through the blood.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Fat</a:t>
            </a:r>
            <a:r>
              <a:rPr lang="en-AU" dirty="0" smtClean="0"/>
              <a:t> </a:t>
            </a:r>
            <a:r>
              <a:rPr lang="en-AU" dirty="0" smtClean="0"/>
              <a:t>soluble hormones can pass through the cell membrane of a target cell by themselves and bind to receptors once inside the cell.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329" y="2181085"/>
            <a:ext cx="3500007" cy="34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Targeting specific cells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1" y="2299938"/>
            <a:ext cx="4013734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Cells have many receptors present in their cell membranes.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The types of receptors present is dependent on the function of the cell.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Only cells in the body that have receptors for a particular hormone will respond to it.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If the cell does not have a receptor for the hormone, it will drift past the cell without any effect. </a:t>
            </a:r>
          </a:p>
          <a:p>
            <a:pPr marL="0" indent="0">
              <a:buNone/>
            </a:pPr>
            <a:endParaRPr lang="en-AU" dirty="0" smtClean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42" y="2434692"/>
            <a:ext cx="3895781" cy="31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Conditions associated with hormones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67301"/>
            <a:ext cx="7654009" cy="4442059"/>
          </a:xfrm>
        </p:spPr>
        <p:txBody>
          <a:bodyPr/>
          <a:lstStyle/>
          <a:p>
            <a:r>
              <a:rPr lang="en-AU" dirty="0" smtClean="0"/>
              <a:t>Copy and complete the following table in to your notebook.</a:t>
            </a:r>
          </a:p>
          <a:p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53211"/>
              </p:ext>
            </p:extLst>
          </p:nvPr>
        </p:nvGraphicFramePr>
        <p:xfrm>
          <a:off x="898037" y="2388752"/>
          <a:ext cx="7160115" cy="3920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405">
                  <a:extLst>
                    <a:ext uri="{9D8B030D-6E8A-4147-A177-3AD203B41FA5}">
                      <a16:colId xmlns:a16="http://schemas.microsoft.com/office/drawing/2014/main" val="477941996"/>
                    </a:ext>
                  </a:extLst>
                </a:gridCol>
                <a:gridCol w="2627697">
                  <a:extLst>
                    <a:ext uri="{9D8B030D-6E8A-4147-A177-3AD203B41FA5}">
                      <a16:colId xmlns:a16="http://schemas.microsoft.com/office/drawing/2014/main" val="2801398603"/>
                    </a:ext>
                  </a:extLst>
                </a:gridCol>
                <a:gridCol w="2976013">
                  <a:extLst>
                    <a:ext uri="{9D8B030D-6E8A-4147-A177-3AD203B41FA5}">
                      <a16:colId xmlns:a16="http://schemas.microsoft.com/office/drawing/2014/main" val="73876153"/>
                    </a:ext>
                  </a:extLst>
                </a:gridCol>
              </a:tblGrid>
              <a:tr h="410646">
                <a:tc>
                  <a:txBody>
                    <a:bodyPr/>
                    <a:lstStyle/>
                    <a:p>
                      <a:r>
                        <a:rPr lang="en-AU" dirty="0" smtClean="0"/>
                        <a:t>Hormone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Elevated Levels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Low Levels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95222"/>
                  </a:ext>
                </a:extLst>
              </a:tr>
              <a:tr h="712716">
                <a:tc>
                  <a:txBody>
                    <a:bodyPr/>
                    <a:lstStyle/>
                    <a:p>
                      <a:r>
                        <a:rPr lang="en-AU" dirty="0" smtClean="0"/>
                        <a:t>Thyroxine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10313"/>
                  </a:ext>
                </a:extLst>
              </a:tr>
              <a:tr h="699311">
                <a:tc>
                  <a:txBody>
                    <a:bodyPr/>
                    <a:lstStyle/>
                    <a:p>
                      <a:r>
                        <a:rPr lang="en-AU" dirty="0" smtClean="0"/>
                        <a:t>Cortisol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37732"/>
                  </a:ext>
                </a:extLst>
              </a:tr>
              <a:tr h="699311">
                <a:tc>
                  <a:txBody>
                    <a:bodyPr/>
                    <a:lstStyle/>
                    <a:p>
                      <a:r>
                        <a:rPr lang="en-AU" dirty="0" smtClean="0"/>
                        <a:t>Insulin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29247"/>
                  </a:ext>
                </a:extLst>
              </a:tr>
              <a:tr h="699311">
                <a:tc>
                  <a:txBody>
                    <a:bodyPr/>
                    <a:lstStyle/>
                    <a:p>
                      <a:r>
                        <a:rPr lang="en-AU" dirty="0" smtClean="0"/>
                        <a:t>Testosterone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56832"/>
                  </a:ext>
                </a:extLst>
              </a:tr>
              <a:tr h="699311">
                <a:tc>
                  <a:txBody>
                    <a:bodyPr/>
                    <a:lstStyle/>
                    <a:p>
                      <a:r>
                        <a:rPr lang="en-AU" dirty="0" smtClean="0"/>
                        <a:t>Oestrogen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</a:t>
                      </a:r>
                      <a:r>
                        <a:rPr lang="en-AU" baseline="0" dirty="0" smtClean="0"/>
                        <a:t>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baseline="0" dirty="0" smtClean="0"/>
                        <a:t>Symptoms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Name of condition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dirty="0" smtClean="0"/>
                        <a:t>Symptoms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775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11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3537526"/>
            <a:ext cx="3591468" cy="2771833"/>
          </a:xfrm>
        </p:spPr>
        <p:txBody>
          <a:bodyPr/>
          <a:lstStyle/>
          <a:p>
            <a:r>
              <a:rPr lang="en-AU" dirty="0" smtClean="0"/>
              <a:t>Complete </a:t>
            </a:r>
            <a:r>
              <a:rPr lang="en-AU" dirty="0" err="1" smtClean="0"/>
              <a:t>Biozone</a:t>
            </a:r>
            <a:r>
              <a:rPr lang="en-AU" dirty="0" smtClean="0"/>
              <a:t> worksheet comparing the nervous and endocrine systems.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6787">
            <a:off x="5260430" y="2483354"/>
            <a:ext cx="2378128" cy="336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260</TotalTime>
  <Words>461</Words>
  <Application>Microsoft Office PowerPoint</Application>
  <PresentationFormat>On-screen Show (4:3)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Tw Cen MT</vt:lpstr>
      <vt:lpstr>Tw Cen MT Condensed</vt:lpstr>
      <vt:lpstr>Wingdings 3</vt:lpstr>
      <vt:lpstr>Integral</vt:lpstr>
      <vt:lpstr>Hormones as chemical messengers</vt:lpstr>
      <vt:lpstr>Warm-up questions</vt:lpstr>
      <vt:lpstr>Hormones as chemical messengers</vt:lpstr>
      <vt:lpstr>Examples of hormones</vt:lpstr>
      <vt:lpstr>Types of hormones</vt:lpstr>
      <vt:lpstr>Targeting specific cells</vt:lpstr>
      <vt:lpstr>Conditions associated with hormones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hormones</dc:title>
  <dc:creator>MILLERS, Caitlin (cgmil0)</dc:creator>
  <cp:lastModifiedBy>TAGGART, Natalie (ntagg2)</cp:lastModifiedBy>
  <cp:revision>16</cp:revision>
  <dcterms:created xsi:type="dcterms:W3CDTF">2019-06-18T10:57:05Z</dcterms:created>
  <dcterms:modified xsi:type="dcterms:W3CDTF">2020-06-24T02:23:40Z</dcterms:modified>
</cp:coreProperties>
</file>