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8A04F3F-40DE-4837-B8E4-477BCF426A0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2AD6-E387-40F8-B370-2F4514F4B830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860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4F3F-40DE-4837-B8E4-477BCF426A0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2AD6-E387-40F8-B370-2F4514F4B8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250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4F3F-40DE-4837-B8E4-477BCF426A0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2AD6-E387-40F8-B370-2F4514F4B830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38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4F3F-40DE-4837-B8E4-477BCF426A0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2AD6-E387-40F8-B370-2F4514F4B8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456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4F3F-40DE-4837-B8E4-477BCF426A0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2AD6-E387-40F8-B370-2F4514F4B830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37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4F3F-40DE-4837-B8E4-477BCF426A0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2AD6-E387-40F8-B370-2F4514F4B8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350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4F3F-40DE-4837-B8E4-477BCF426A0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2AD6-E387-40F8-B370-2F4514F4B8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75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4F3F-40DE-4837-B8E4-477BCF426A0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2AD6-E387-40F8-B370-2F4514F4B8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40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4F3F-40DE-4837-B8E4-477BCF426A0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2AD6-E387-40F8-B370-2F4514F4B8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481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4F3F-40DE-4837-B8E4-477BCF426A0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2AD6-E387-40F8-B370-2F4514F4B8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294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04F3F-40DE-4837-B8E4-477BCF426A0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32AD6-E387-40F8-B370-2F4514F4B830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78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8A04F3F-40DE-4837-B8E4-477BCF426A02}" type="datetimeFigureOut">
              <a:rPr lang="en-AU" smtClean="0"/>
              <a:t>20/06/2019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4B32AD6-E387-40F8-B370-2F4514F4B830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23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WHH9je2zG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Hormone  receptors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Year 11 Biology</a:t>
            </a:r>
          </a:p>
          <a:p>
            <a:r>
              <a:rPr lang="en-AU" dirty="0" smtClean="0"/>
              <a:t>Bremer SHS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780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Warm-up questions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563104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Describe the role of an enzyme. 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List three factors that affect enzyme activity. 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Define the term </a:t>
            </a:r>
            <a:r>
              <a:rPr lang="en-AU" sz="2400" i="1" dirty="0" smtClean="0"/>
              <a:t>enzyme denaturation</a:t>
            </a:r>
            <a:r>
              <a:rPr lang="en-AU" sz="2400" dirty="0" smtClean="0"/>
              <a:t>. Draw a diagram to assist with your response. 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Name three hormones and describe their role. 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Outline the role of the nervous system.</a:t>
            </a:r>
          </a:p>
        </p:txBody>
      </p:sp>
    </p:spTree>
    <p:extLst>
      <p:ext uri="{BB962C8B-B14F-4D97-AF65-F5344CB8AC3E}">
        <p14:creationId xmlns:p14="http://schemas.microsoft.com/office/powerpoint/2010/main" val="297288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recap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1" y="2299938"/>
            <a:ext cx="4013734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 Cells have many receptors present in their cell membranes.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</a:t>
            </a:r>
            <a:r>
              <a:rPr lang="en-AU" dirty="0" smtClean="0"/>
              <a:t>The types of receptors present is dependent on the function of the cell.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</a:t>
            </a:r>
            <a:r>
              <a:rPr lang="en-AU" dirty="0" smtClean="0"/>
              <a:t>Only cells in the body that have receptors for a particular hormone will respond to it.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 If the cell does not have a receptor for the hormone, it will drift past the cell without any effect. 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42" y="2434692"/>
            <a:ext cx="3895781" cy="31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Upregulation and downregulation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005" y="1782617"/>
            <a:ext cx="5254012" cy="478443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 A cell’s sensitivity to a hormone is determined by the number of receptors that it expresses. More receptors make it more responsive and less receptors make it less responsive.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M</a:t>
            </a:r>
            <a:r>
              <a:rPr lang="en-AU" dirty="0" smtClean="0"/>
              <a:t>ost cells only permanently express a small number of each type of receptor.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</a:t>
            </a:r>
            <a:r>
              <a:rPr lang="en-AU" dirty="0" smtClean="0"/>
              <a:t>Upregulation occurs when a cell detects a hormone. </a:t>
            </a:r>
            <a:r>
              <a:rPr lang="en-AU" dirty="0"/>
              <a:t>I</a:t>
            </a:r>
            <a:r>
              <a:rPr lang="en-AU" dirty="0" smtClean="0"/>
              <a:t>t quickly produces more receptors to become more sensitive.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 Therefore a hormone actually activates two pathways when it binds to receptor,  the pathway it is signalling for and the pathway that triggers the production of its own receptors.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 Downregulation </a:t>
            </a:r>
            <a:r>
              <a:rPr lang="en-AU" dirty="0"/>
              <a:t>occurs when a cell is prompted to produce less of a particular receptor. This usually occurs to restore homeostasis after a response to the hormone has been achieved.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 smtClean="0"/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48" y="2446655"/>
            <a:ext cx="3243957" cy="311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8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Types of receptors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539" y="1939636"/>
            <a:ext cx="5250134" cy="4655127"/>
          </a:xfrm>
        </p:spPr>
        <p:txBody>
          <a:bodyPr>
            <a:normAutofit fontScale="92500" lnSpcReduction="10000"/>
          </a:bodyPr>
          <a:lstStyle/>
          <a:p>
            <a:r>
              <a:rPr lang="en-AU" u="sng" dirty="0" smtClean="0"/>
              <a:t>Ion Channel Receptors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B</a:t>
            </a:r>
            <a:r>
              <a:rPr lang="en-AU" dirty="0" smtClean="0"/>
              <a:t>inding hormone results in a channel opening that transports ions across a cell membrane.</a:t>
            </a:r>
          </a:p>
          <a:p>
            <a:r>
              <a:rPr lang="en-AU" u="sng" dirty="0" smtClean="0"/>
              <a:t>G Protein-Coupled Receptors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</a:t>
            </a:r>
            <a:r>
              <a:rPr lang="en-AU" dirty="0" smtClean="0"/>
              <a:t>Receptors have a protein called a G protein attached to them on the inside of the cell membrane.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</a:t>
            </a:r>
            <a:r>
              <a:rPr lang="en-AU" dirty="0" smtClean="0"/>
              <a:t>G Protein is released when a hormone binds and activates other proteins inside a cell. </a:t>
            </a:r>
          </a:p>
          <a:p>
            <a:r>
              <a:rPr lang="en-AU" u="sng" dirty="0" smtClean="0"/>
              <a:t>Tyrosine Kinase Receptors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T</a:t>
            </a:r>
            <a:r>
              <a:rPr lang="en-AU" dirty="0" smtClean="0"/>
              <a:t>hese receptors or inactivated enzymes embedded in a cell membrane.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</a:t>
            </a:r>
            <a:r>
              <a:rPr lang="en-AU" dirty="0" smtClean="0"/>
              <a:t>Binding a hormone activates the enzyme by changing their conformation.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61" y="1563972"/>
            <a:ext cx="302895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" y="3343682"/>
            <a:ext cx="2194179" cy="17306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8787" y="3725262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 smtClean="0"/>
              <a:t>Receptor </a:t>
            </a:r>
            <a:endParaRPr lang="en-AU" sz="10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493" y="4944182"/>
            <a:ext cx="2143910" cy="18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6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Response to receptor binding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0945" y="1791855"/>
            <a:ext cx="4765964" cy="479367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 When a hormone binds to its receptor protein, the receptor changes shape and becomes activated.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</a:t>
            </a:r>
            <a:r>
              <a:rPr lang="en-AU" dirty="0" smtClean="0"/>
              <a:t>The activated receptor alters to activity of intracellular proteins, transmitting the message through the use of second messengers.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 This process is called signal transduction.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</a:t>
            </a:r>
            <a:r>
              <a:rPr lang="en-AU" dirty="0" smtClean="0"/>
              <a:t>Binding just one hormone can have a large effect on the cell because second messengers amplify signal transduction by activating many molecules in the cell.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</a:t>
            </a:r>
            <a:r>
              <a:rPr lang="en-AU" dirty="0" smtClean="0"/>
              <a:t>Signal transduction can occur when hydrophobic hormones bind to intracellular receptors or when hydrophilic hormones bind to extracellular receptors.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969819" y="2084832"/>
            <a:ext cx="2142836" cy="591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HORMONE BINDS WITH RECEPTOR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375179" y="3430399"/>
            <a:ext cx="3418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Signal transduction through second messengers that target many different effector proteins. 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213914" y="5139268"/>
            <a:ext cx="11083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/>
              <a:t>Response from protein responsible for protein production.</a:t>
            </a:r>
            <a:endParaRPr lang="en-A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380372" y="5139267"/>
            <a:ext cx="14078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/>
              <a:t>Response from enzymes controlling cellular metabolism. </a:t>
            </a:r>
            <a:endParaRPr lang="en-A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693136" y="5139266"/>
            <a:ext cx="1241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/>
              <a:t>Response from proteins controlling shape of cell. </a:t>
            </a:r>
            <a:endParaRPr lang="en-AU" sz="1400" dirty="0"/>
          </a:p>
        </p:txBody>
      </p:sp>
      <p:sp>
        <p:nvSpPr>
          <p:cNvPr id="20" name="Down Arrow 19"/>
          <p:cNvSpPr/>
          <p:nvPr/>
        </p:nvSpPr>
        <p:spPr>
          <a:xfrm>
            <a:off x="1865745" y="2817091"/>
            <a:ext cx="218530" cy="6288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Down Arrow 20"/>
          <p:cNvSpPr/>
          <p:nvPr/>
        </p:nvSpPr>
        <p:spPr>
          <a:xfrm rot="1845618">
            <a:off x="1182269" y="4341756"/>
            <a:ext cx="219462" cy="8996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Down Arrow 21"/>
          <p:cNvSpPr/>
          <p:nvPr/>
        </p:nvSpPr>
        <p:spPr>
          <a:xfrm rot="19656835">
            <a:off x="2881014" y="4359188"/>
            <a:ext cx="227105" cy="9117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Down Arrow 22"/>
          <p:cNvSpPr/>
          <p:nvPr/>
        </p:nvSpPr>
        <p:spPr>
          <a:xfrm>
            <a:off x="1953394" y="4369276"/>
            <a:ext cx="193284" cy="865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015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Check for understanding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479977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 smtClean="0"/>
              <a:t>Copy the following questions and answer them while you watch the following video. </a:t>
            </a:r>
          </a:p>
          <a:p>
            <a:pPr marL="0" indent="0" algn="ctr">
              <a:buNone/>
            </a:pPr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www.youtube.com/watch?v=eWHH9je2zG4</a:t>
            </a:r>
            <a:r>
              <a:rPr lang="en-AU" dirty="0" smtClean="0"/>
              <a:t> </a:t>
            </a:r>
          </a:p>
          <a:p>
            <a:pPr marL="0" indent="0" algn="ctr">
              <a:buNone/>
            </a:pPr>
            <a:r>
              <a:rPr lang="en-AU" b="1" dirty="0"/>
              <a:t>Endocrine System, Part 1 - Glands &amp; </a:t>
            </a:r>
            <a:r>
              <a:rPr lang="en-AU" b="1" dirty="0" smtClean="0"/>
              <a:t>Hormones by </a:t>
            </a:r>
            <a:r>
              <a:rPr lang="en-AU" b="1" dirty="0"/>
              <a:t>Crash </a:t>
            </a:r>
            <a:r>
              <a:rPr lang="en-AU" b="1" dirty="0" smtClean="0"/>
              <a:t>Course</a:t>
            </a:r>
          </a:p>
          <a:p>
            <a:pPr marL="0" indent="0" algn="ctr">
              <a:buNone/>
            </a:pPr>
            <a:endParaRPr lang="en-AU" dirty="0" smtClean="0"/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Compare the endocrine and nervous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Define the term target cell. 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Explain why hydrophilic (water soluble) hormones have receptors on the outside of the cell. 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Explain why hydrophobic hormones have receptors on the inside of the cell. 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Define the term hormonal cascade.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770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Check for understanding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787" y="1999672"/>
            <a:ext cx="7830958" cy="4613563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Synthetic </a:t>
            </a:r>
            <a:r>
              <a:rPr lang="en-AU" dirty="0"/>
              <a:t>hormones are </a:t>
            </a:r>
            <a:r>
              <a:rPr lang="en-AU" dirty="0" smtClean="0"/>
              <a:t>man-made </a:t>
            </a:r>
            <a:r>
              <a:rPr lang="en-AU" dirty="0"/>
              <a:t>hormones that are very similar to the hormones produced by the human </a:t>
            </a:r>
            <a:r>
              <a:rPr lang="en-AU" dirty="0" smtClean="0"/>
              <a:t>body. </a:t>
            </a:r>
            <a:r>
              <a:rPr lang="en-AU" dirty="0"/>
              <a:t>These are then used as treatment for men and women whose own hormones are low or out of balance</a:t>
            </a:r>
            <a:r>
              <a:rPr lang="en-AU" dirty="0" smtClean="0"/>
              <a:t>.</a:t>
            </a:r>
          </a:p>
          <a:p>
            <a:r>
              <a:rPr lang="en-AU" dirty="0" smtClean="0"/>
              <a:t>1. Research the following synthetic hormones.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2. Outline the risks associated with using synthetic hormones. </a:t>
            </a:r>
          </a:p>
          <a:p>
            <a:r>
              <a:rPr lang="en-AU" dirty="0" smtClean="0"/>
              <a:t>3. In your opinion, is it safe for a doctor to prescribe synthetic hormones?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556324"/>
              </p:ext>
            </p:extLst>
          </p:nvPr>
        </p:nvGraphicFramePr>
        <p:xfrm>
          <a:off x="777332" y="3280385"/>
          <a:ext cx="755386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577">
                  <a:extLst>
                    <a:ext uri="{9D8B030D-6E8A-4147-A177-3AD203B41FA5}">
                      <a16:colId xmlns:a16="http://schemas.microsoft.com/office/drawing/2014/main" val="506174011"/>
                    </a:ext>
                  </a:extLst>
                </a:gridCol>
                <a:gridCol w="1487055">
                  <a:extLst>
                    <a:ext uri="{9D8B030D-6E8A-4147-A177-3AD203B41FA5}">
                      <a16:colId xmlns:a16="http://schemas.microsoft.com/office/drawing/2014/main" val="3064962022"/>
                    </a:ext>
                  </a:extLst>
                </a:gridCol>
                <a:gridCol w="2050668">
                  <a:extLst>
                    <a:ext uri="{9D8B030D-6E8A-4147-A177-3AD203B41FA5}">
                      <a16:colId xmlns:a16="http://schemas.microsoft.com/office/drawing/2014/main" val="3006316578"/>
                    </a:ext>
                  </a:extLst>
                </a:gridCol>
                <a:gridCol w="2530568">
                  <a:extLst>
                    <a:ext uri="{9D8B030D-6E8A-4147-A177-3AD203B41FA5}">
                      <a16:colId xmlns:a16="http://schemas.microsoft.com/office/drawing/2014/main" val="663794455"/>
                    </a:ext>
                  </a:extLst>
                </a:gridCol>
              </a:tblGrid>
              <a:tr h="747664">
                <a:tc>
                  <a:txBody>
                    <a:bodyPr/>
                    <a:lstStyle/>
                    <a:p>
                      <a:pPr algn="ctr"/>
                      <a:r>
                        <a:rPr lang="en-AU" b="0" dirty="0" smtClean="0"/>
                        <a:t>SYNTHETIC HORMONE</a:t>
                      </a:r>
                      <a:endParaRPr lang="en-AU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NATURAL</a:t>
                      </a:r>
                      <a:r>
                        <a:rPr lang="en-AU" baseline="0" dirty="0" smtClean="0"/>
                        <a:t> HORMONE IT REPLACES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ROLE</a:t>
                      </a:r>
                      <a:r>
                        <a:rPr lang="en-AU" baseline="0" dirty="0" smtClean="0"/>
                        <a:t> OF HORMONE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REASON</a:t>
                      </a:r>
                      <a:r>
                        <a:rPr lang="en-AU" baseline="0" dirty="0" smtClean="0"/>
                        <a:t> WHY SYNTHETIC HORMONE IS PRESCRIBED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168364"/>
                  </a:ext>
                </a:extLst>
              </a:tr>
              <a:tr h="303219">
                <a:tc>
                  <a:txBody>
                    <a:bodyPr/>
                    <a:lstStyle/>
                    <a:p>
                      <a:r>
                        <a:rPr lang="en-AU" b="0" i="0" dirty="0" smtClean="0"/>
                        <a:t>Progestin</a:t>
                      </a:r>
                      <a:endParaRPr lang="en-AU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589092"/>
                  </a:ext>
                </a:extLst>
              </a:tr>
              <a:tr h="303219">
                <a:tc>
                  <a:txBody>
                    <a:bodyPr/>
                    <a:lstStyle/>
                    <a:p>
                      <a:r>
                        <a:rPr lang="en-AU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Estradiol</a:t>
                      </a:r>
                      <a:r>
                        <a:rPr lang="en-AU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AU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753238"/>
                  </a:ext>
                </a:extLst>
              </a:tr>
              <a:tr h="303219">
                <a:tc>
                  <a:txBody>
                    <a:bodyPr/>
                    <a:lstStyle/>
                    <a:p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Levothyroxine</a:t>
                      </a:r>
                      <a:endParaRPr lang="en-AU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61549"/>
                  </a:ext>
                </a:extLst>
              </a:tr>
              <a:tr h="303219">
                <a:tc>
                  <a:txBody>
                    <a:bodyPr/>
                    <a:lstStyle/>
                    <a:p>
                      <a:r>
                        <a:rPr lang="en-A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Epinephrine</a:t>
                      </a:r>
                      <a:endParaRPr lang="en-A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813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573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126</TotalTime>
  <Words>662</Words>
  <Application>Microsoft Office PowerPoint</Application>
  <PresentationFormat>On-screen Show (4:3)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Tw Cen MT</vt:lpstr>
      <vt:lpstr>Tw Cen MT Condensed</vt:lpstr>
      <vt:lpstr>Wingdings 3</vt:lpstr>
      <vt:lpstr>Integral</vt:lpstr>
      <vt:lpstr>Hormone  receptors</vt:lpstr>
      <vt:lpstr>Warm-up questions</vt:lpstr>
      <vt:lpstr>recap</vt:lpstr>
      <vt:lpstr>Upregulation and downregulation</vt:lpstr>
      <vt:lpstr>Types of receptors</vt:lpstr>
      <vt:lpstr>Response to receptor binding</vt:lpstr>
      <vt:lpstr>Check for understanding</vt:lpstr>
      <vt:lpstr>Check for understanding</vt:lpstr>
    </vt:vector>
  </TitlesOfParts>
  <Company>Queensland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Hormone  receptors</dc:title>
  <dc:creator>MILLERS, Caitlin (cgmil0)</dc:creator>
  <cp:lastModifiedBy>MILLERS, Caitlin (cgmil0)</cp:lastModifiedBy>
  <cp:revision>13</cp:revision>
  <dcterms:created xsi:type="dcterms:W3CDTF">2019-06-20T06:54:07Z</dcterms:created>
  <dcterms:modified xsi:type="dcterms:W3CDTF">2019-06-20T09:02:19Z</dcterms:modified>
</cp:coreProperties>
</file>