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0" r:id="rId4"/>
    <p:sldId id="268" r:id="rId5"/>
    <p:sldId id="259" r:id="rId6"/>
    <p:sldId id="260" r:id="rId7"/>
    <p:sldId id="261" r:id="rId8"/>
    <p:sldId id="262" r:id="rId9"/>
    <p:sldId id="263" r:id="rId10"/>
    <p:sldId id="265" r:id="rId11"/>
    <p:sldId id="264"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8737D8-83CC-4646-BDDC-613C3E4BE3AC}" type="datetimeFigureOut">
              <a:rPr lang="en-AU" smtClean="0"/>
              <a:t>23/07/2019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47D162AD-62CF-41B1-B807-589B1049F60C}" type="slidenum">
              <a:rPr lang="en-AU" smtClean="0"/>
              <a:t>‹#›</a:t>
            </a:fld>
            <a:endParaRPr lang="en-AU"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048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238036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47D162AD-62CF-41B1-B807-589B1049F60C}" type="slidenum">
              <a:rPr lang="en-AU" smtClean="0"/>
              <a:t>‹#›</a:t>
            </a:fld>
            <a:endParaRPr lang="en-AU"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46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56974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47D162AD-62CF-41B1-B807-589B1049F60C}" type="slidenum">
              <a:rPr lang="en-AU" smtClean="0"/>
              <a:t>‹#›</a:t>
            </a:fld>
            <a:endParaRPr lang="en-AU" dirty="0"/>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6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104824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237338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380310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321902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47D162AD-62CF-41B1-B807-589B1049F60C}" type="slidenum">
              <a:rPr lang="en-AU" smtClean="0"/>
              <a:t>‹#›</a:t>
            </a:fld>
            <a:endParaRPr lang="en-AU" dirty="0"/>
          </a:p>
        </p:txBody>
      </p:sp>
    </p:spTree>
    <p:extLst>
      <p:ext uri="{BB962C8B-B14F-4D97-AF65-F5344CB8AC3E}">
        <p14:creationId xmlns:p14="http://schemas.microsoft.com/office/powerpoint/2010/main" val="66291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48737D8-83CC-4646-BDDC-613C3E4BE3AC}" type="datetimeFigureOut">
              <a:rPr lang="en-AU" smtClean="0"/>
              <a:t>23/07/2019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47D162AD-62CF-41B1-B807-589B1049F60C}" type="slidenum">
              <a:rPr lang="en-AU" smtClean="0"/>
              <a:t>‹#›</a:t>
            </a:fld>
            <a:endParaRPr lang="en-AU"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3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8737D8-83CC-4646-BDDC-613C3E4BE3AC}" type="datetimeFigureOut">
              <a:rPr lang="en-AU" smtClean="0"/>
              <a:t>23/07/2019</a:t>
            </a:fld>
            <a:endParaRPr lang="en-AU"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D162AD-62CF-41B1-B807-589B1049F60C}" type="slidenum">
              <a:rPr lang="en-AU" smtClean="0"/>
              <a:t>‹#›</a:t>
            </a:fld>
            <a:endParaRPr lang="en-AU"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6420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ved=2ahUKEwjL4Mj7icrjAhXN73MBHVZyBj4QjRx6BAgBEAU&amp;url=https%3A%2F%2Fmountaincrestgardens.com%2Fblue-succulent-set-5%2F&amp;psig=AOvVaw3pywciBFeHNg1wk4yItGpg&amp;ust=1563938203829672" TargetMode="External"/><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AU" dirty="0" smtClean="0"/>
              <a:t>osmoregulation</a:t>
            </a:r>
            <a:endParaRPr lang="en-AU" dirty="0"/>
          </a:p>
        </p:txBody>
      </p:sp>
      <p:sp>
        <p:nvSpPr>
          <p:cNvPr id="3" name="Subtitle 2"/>
          <p:cNvSpPr>
            <a:spLocks noGrp="1"/>
          </p:cNvSpPr>
          <p:nvPr>
            <p:ph type="subTitle" idx="1"/>
          </p:nvPr>
        </p:nvSpPr>
        <p:spPr/>
        <p:txBody>
          <a:bodyPr/>
          <a:lstStyle/>
          <a:p>
            <a:r>
              <a:rPr lang="en-AU" dirty="0" smtClean="0"/>
              <a:t>Year 11 Biology</a:t>
            </a:r>
            <a:endParaRPr lang="en-AU" dirty="0" smtClean="0"/>
          </a:p>
          <a:p>
            <a:r>
              <a:rPr lang="en-AU" dirty="0" smtClean="0"/>
              <a:t>Bremer SHS</a:t>
            </a:r>
            <a:endParaRPr lang="en-AU" dirty="0"/>
          </a:p>
        </p:txBody>
      </p:sp>
    </p:spTree>
    <p:extLst>
      <p:ext uri="{BB962C8B-B14F-4D97-AF65-F5344CB8AC3E}">
        <p14:creationId xmlns:p14="http://schemas.microsoft.com/office/powerpoint/2010/main" val="3706462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904849" cy="1499616"/>
          </a:xfrm>
        </p:spPr>
        <p:txBody>
          <a:bodyPr>
            <a:normAutofit/>
          </a:bodyPr>
          <a:lstStyle/>
          <a:p>
            <a:r>
              <a:rPr lang="en-AU" sz="4000" dirty="0" smtClean="0"/>
              <a:t>mesophytes</a:t>
            </a:r>
            <a:r>
              <a:rPr lang="en-AU" sz="4000" dirty="0"/>
              <a:t>, hydrophytes and halophytes</a:t>
            </a:r>
            <a:endParaRPr lang="en-AU" sz="4000" dirty="0"/>
          </a:p>
        </p:txBody>
      </p:sp>
      <p:sp>
        <p:nvSpPr>
          <p:cNvPr id="3" name="Content Placeholder 2"/>
          <p:cNvSpPr>
            <a:spLocks noGrp="1"/>
          </p:cNvSpPr>
          <p:nvPr>
            <p:ph sz="half" idx="1"/>
          </p:nvPr>
        </p:nvSpPr>
        <p:spPr>
          <a:xfrm>
            <a:off x="581892" y="1899822"/>
            <a:ext cx="5440218" cy="4409539"/>
          </a:xfrm>
        </p:spPr>
        <p:txBody>
          <a:bodyPr>
            <a:normAutofit/>
          </a:bodyPr>
          <a:lstStyle/>
          <a:p>
            <a:pPr>
              <a:buFont typeface="Arial" panose="020B0604020202020204" pitchFamily="34" charset="0"/>
              <a:buChar char="•"/>
            </a:pPr>
            <a:r>
              <a:rPr lang="en-AU" dirty="0" smtClean="0"/>
              <a:t> Mesophyte </a:t>
            </a:r>
            <a:r>
              <a:rPr lang="en-AU" dirty="0" smtClean="0"/>
              <a:t>live in areas with adequate water, so they have not needed any extreme </a:t>
            </a:r>
            <a:r>
              <a:rPr lang="en-AU" dirty="0" smtClean="0"/>
              <a:t>adaptations.</a:t>
            </a:r>
            <a:endParaRPr lang="en-AU" dirty="0" smtClean="0"/>
          </a:p>
          <a:p>
            <a:pPr>
              <a:buFont typeface="Arial" panose="020B0604020202020204" pitchFamily="34" charset="0"/>
              <a:buChar char="•"/>
            </a:pPr>
            <a:r>
              <a:rPr lang="en-AU" dirty="0" smtClean="0"/>
              <a:t> Hydrophytes </a:t>
            </a:r>
            <a:r>
              <a:rPr lang="en-AU" dirty="0" smtClean="0"/>
              <a:t>live in aquatic environments. These don’t need any adaptations for water </a:t>
            </a:r>
            <a:r>
              <a:rPr lang="en-AU" dirty="0" smtClean="0"/>
              <a:t>retention but </a:t>
            </a:r>
            <a:r>
              <a:rPr lang="en-AU" dirty="0" smtClean="0"/>
              <a:t>the water contains less oxygen than air. So their leaves have an abundance of air-filled intercellular spaces through which air can move. </a:t>
            </a:r>
            <a:endParaRPr lang="en-AU" dirty="0" smtClean="0"/>
          </a:p>
          <a:p>
            <a:pPr>
              <a:buFont typeface="Arial" panose="020B0604020202020204" pitchFamily="34" charset="0"/>
              <a:buChar char="•"/>
            </a:pPr>
            <a:r>
              <a:rPr lang="en-AU" dirty="0" smtClean="0"/>
              <a:t> Halophytes </a:t>
            </a:r>
            <a:r>
              <a:rPr lang="en-AU" dirty="0"/>
              <a:t>live in salty conditions. They have to take up water from the external environment that has a higher salt concentration than ordinary soil water. They actively absorb salt into their roots and this results in the solute concentration of the tissues is higher than that of the surrounding </a:t>
            </a:r>
            <a:r>
              <a:rPr lang="en-AU" dirty="0" smtClean="0"/>
              <a:t>water, initiating osmosis. </a:t>
            </a:r>
            <a:endParaRPr lang="en-AU"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580" y="1710788"/>
            <a:ext cx="2716567" cy="1811950"/>
          </a:xfrm>
          <a:prstGeom prst="rect">
            <a:avLst/>
          </a:prstGeom>
        </p:spPr>
      </p:pic>
      <p:sp>
        <p:nvSpPr>
          <p:cNvPr id="4" name="Rectangle 3"/>
          <p:cNvSpPr/>
          <p:nvPr/>
        </p:nvSpPr>
        <p:spPr>
          <a:xfrm>
            <a:off x="6022108" y="3489733"/>
            <a:ext cx="2955635" cy="830997"/>
          </a:xfrm>
          <a:prstGeom prst="rect">
            <a:avLst/>
          </a:prstGeom>
        </p:spPr>
        <p:txBody>
          <a:bodyPr wrap="square">
            <a:spAutoFit/>
          </a:bodyPr>
          <a:lstStyle/>
          <a:p>
            <a:r>
              <a:rPr lang="en-AU" sz="1600" dirty="0">
                <a:solidFill>
                  <a:schemeClr val="accent5">
                    <a:lumMod val="75000"/>
                  </a:schemeClr>
                </a:solidFill>
              </a:rPr>
              <a:t>Some hydrophytes like water lilies only have stomata on the upper surfaces of the leaves.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815" y="4312093"/>
            <a:ext cx="2638907" cy="1979180"/>
          </a:xfrm>
          <a:prstGeom prst="rect">
            <a:avLst/>
          </a:prstGeom>
        </p:spPr>
      </p:pic>
      <p:sp>
        <p:nvSpPr>
          <p:cNvPr id="9" name="Rectangle 8"/>
          <p:cNvSpPr/>
          <p:nvPr/>
        </p:nvSpPr>
        <p:spPr>
          <a:xfrm>
            <a:off x="6142580" y="6189234"/>
            <a:ext cx="2835163" cy="646331"/>
          </a:xfrm>
          <a:prstGeom prst="rect">
            <a:avLst/>
          </a:prstGeom>
        </p:spPr>
        <p:txBody>
          <a:bodyPr wrap="square">
            <a:spAutoFit/>
          </a:bodyPr>
          <a:lstStyle/>
          <a:p>
            <a:r>
              <a:rPr lang="en-AU" dirty="0" smtClean="0">
                <a:solidFill>
                  <a:schemeClr val="accent5">
                    <a:lumMod val="75000"/>
                  </a:schemeClr>
                </a:solidFill>
              </a:rPr>
              <a:t>Spinifex grass can tolerate very salty conditions. </a:t>
            </a:r>
            <a:endParaRPr lang="en-AU" dirty="0">
              <a:solidFill>
                <a:schemeClr val="accent5">
                  <a:lumMod val="75000"/>
                </a:schemeClr>
              </a:solidFill>
            </a:endParaRPr>
          </a:p>
        </p:txBody>
      </p:sp>
    </p:spTree>
    <p:extLst>
      <p:ext uri="{BB962C8B-B14F-4D97-AF65-F5344CB8AC3E}">
        <p14:creationId xmlns:p14="http://schemas.microsoft.com/office/powerpoint/2010/main" val="4049912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191177" cy="1499616"/>
          </a:xfrm>
        </p:spPr>
        <p:txBody>
          <a:bodyPr>
            <a:normAutofit/>
          </a:bodyPr>
          <a:lstStyle/>
          <a:p>
            <a:r>
              <a:rPr lang="en-AU" sz="4000" dirty="0" smtClean="0"/>
              <a:t>Osmoregulation -Structural adaptations</a:t>
            </a:r>
            <a:endParaRPr lang="en-AU" sz="4000" dirty="0"/>
          </a:p>
        </p:txBody>
      </p:sp>
      <p:sp>
        <p:nvSpPr>
          <p:cNvPr id="3" name="Content Placeholder 2"/>
          <p:cNvSpPr>
            <a:spLocks noGrp="1"/>
          </p:cNvSpPr>
          <p:nvPr>
            <p:ph sz="half" idx="1"/>
          </p:nvPr>
        </p:nvSpPr>
        <p:spPr>
          <a:xfrm>
            <a:off x="611809" y="1807741"/>
            <a:ext cx="5410300" cy="4088167"/>
          </a:xfrm>
        </p:spPr>
        <p:txBody>
          <a:bodyPr>
            <a:noAutofit/>
          </a:bodyPr>
          <a:lstStyle/>
          <a:p>
            <a:pPr>
              <a:buFont typeface="Arial" panose="020B0604020202020204" pitchFamily="34" charset="0"/>
              <a:buChar char="•"/>
            </a:pPr>
            <a:r>
              <a:rPr lang="en-AU" dirty="0" smtClean="0"/>
              <a:t>A</a:t>
            </a:r>
            <a:r>
              <a:rPr lang="en-AU" dirty="0" smtClean="0"/>
              <a:t> </a:t>
            </a:r>
            <a:r>
              <a:rPr lang="en-AU" dirty="0" smtClean="0"/>
              <a:t>thick waxy cuticle on the leaf surface- epidermal cells on the surface of the leaf secrete a translucent, water-impermeable cuticle layer, which coats cell wall areas exposed to the air. </a:t>
            </a:r>
          </a:p>
          <a:p>
            <a:pPr>
              <a:buFont typeface="Arial" panose="020B0604020202020204" pitchFamily="34" charset="0"/>
              <a:buChar char="•"/>
            </a:pPr>
            <a:r>
              <a:rPr lang="en-AU" dirty="0" smtClean="0"/>
              <a:t>Reduced numbers of stomata on the top of the leaf and increased numbers on the bottom of the leaf</a:t>
            </a:r>
          </a:p>
          <a:p>
            <a:pPr>
              <a:buFont typeface="Arial" panose="020B0604020202020204" pitchFamily="34" charset="0"/>
              <a:buChar char="•"/>
            </a:pPr>
            <a:r>
              <a:rPr lang="en-AU" dirty="0" smtClean="0"/>
              <a:t>Sunken stomata- found on the underside of the leaves or in grooves</a:t>
            </a:r>
          </a:p>
          <a:p>
            <a:pPr>
              <a:buFont typeface="Arial" panose="020B0604020202020204" pitchFamily="34" charset="0"/>
              <a:buChar char="•"/>
            </a:pPr>
            <a:r>
              <a:rPr lang="en-AU" dirty="0" smtClean="0"/>
              <a:t>Cylindrical or rolled leaves</a:t>
            </a:r>
          </a:p>
          <a:p>
            <a:pPr>
              <a:buFont typeface="Arial" panose="020B0604020202020204" pitchFamily="34" charset="0"/>
              <a:buChar char="•"/>
            </a:pPr>
            <a:r>
              <a:rPr lang="en-AU" dirty="0" smtClean="0"/>
              <a:t>Reduced leaf numbers or no leaves </a:t>
            </a:r>
          </a:p>
          <a:p>
            <a:pPr>
              <a:buFont typeface="Arial" panose="020B0604020202020204" pitchFamily="34" charset="0"/>
              <a:buChar char="•"/>
            </a:pPr>
            <a:r>
              <a:rPr lang="en-AU" dirty="0" smtClean="0"/>
              <a:t>Hairs on leaves</a:t>
            </a:r>
          </a:p>
          <a:p>
            <a:pPr>
              <a:buFont typeface="Arial" panose="020B0604020202020204" pitchFamily="34" charset="0"/>
              <a:buChar char="•"/>
            </a:pPr>
            <a:r>
              <a:rPr lang="en-AU" dirty="0" smtClean="0"/>
              <a:t>Controlled water loss at stomata- the number and size of stomata are reduced in </a:t>
            </a:r>
            <a:r>
              <a:rPr lang="en-AU" dirty="0" smtClean="0"/>
              <a:t>xerophytes</a:t>
            </a:r>
            <a:endParaRPr lang="en-AU"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025" y="3923683"/>
            <a:ext cx="2383330" cy="1787498"/>
          </a:xfrm>
          <a:prstGeom prst="rect">
            <a:avLst/>
          </a:prstGeom>
        </p:spPr>
      </p:pic>
      <p:sp>
        <p:nvSpPr>
          <p:cNvPr id="4" name="Rectangle 3"/>
          <p:cNvSpPr/>
          <p:nvPr/>
        </p:nvSpPr>
        <p:spPr>
          <a:xfrm>
            <a:off x="6104475" y="5834361"/>
            <a:ext cx="2854798" cy="923330"/>
          </a:xfrm>
          <a:prstGeom prst="rect">
            <a:avLst/>
          </a:prstGeom>
        </p:spPr>
        <p:txBody>
          <a:bodyPr wrap="square">
            <a:spAutoFit/>
          </a:bodyPr>
          <a:lstStyle/>
          <a:p>
            <a:r>
              <a:rPr lang="en-AU" dirty="0" smtClean="0">
                <a:solidFill>
                  <a:schemeClr val="accent5">
                    <a:lumMod val="75000"/>
                  </a:schemeClr>
                </a:solidFill>
              </a:rPr>
              <a:t>Succulents </a:t>
            </a:r>
            <a:r>
              <a:rPr lang="en-AU" dirty="0">
                <a:solidFill>
                  <a:schemeClr val="accent5">
                    <a:lumMod val="75000"/>
                  </a:schemeClr>
                </a:solidFill>
              </a:rPr>
              <a:t>store water in the vacuoles taking up to 90% of the cell space. </a:t>
            </a:r>
            <a:endParaRPr lang="en-AU" dirty="0">
              <a:solidFill>
                <a:schemeClr val="accent5">
                  <a:lumMod val="75000"/>
                </a:schemeClr>
              </a:solidFill>
            </a:endParaRPr>
          </a:p>
        </p:txBody>
      </p:sp>
      <p:pic>
        <p:nvPicPr>
          <p:cNvPr id="1026" name="Picture 2" descr="Image result for succulen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9025" y="1651344"/>
            <a:ext cx="2125806" cy="212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64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495977" cy="1499616"/>
          </a:xfrm>
        </p:spPr>
        <p:txBody>
          <a:bodyPr>
            <a:normAutofit/>
          </a:bodyPr>
          <a:lstStyle/>
          <a:p>
            <a:r>
              <a:rPr lang="en-AU" sz="4000" dirty="0" smtClean="0"/>
              <a:t>Osmoregulation - homeostatic adaptations</a:t>
            </a:r>
            <a:endParaRPr lang="en-AU" sz="4000" dirty="0"/>
          </a:p>
        </p:txBody>
      </p:sp>
      <p:sp>
        <p:nvSpPr>
          <p:cNvPr id="3" name="Content Placeholder 2"/>
          <p:cNvSpPr>
            <a:spLocks noGrp="1"/>
          </p:cNvSpPr>
          <p:nvPr>
            <p:ph sz="half" idx="1"/>
          </p:nvPr>
        </p:nvSpPr>
        <p:spPr>
          <a:xfrm>
            <a:off x="766664" y="1999672"/>
            <a:ext cx="5118055" cy="4558146"/>
          </a:xfrm>
        </p:spPr>
        <p:txBody>
          <a:bodyPr>
            <a:normAutofit lnSpcReduction="10000"/>
          </a:bodyPr>
          <a:lstStyle/>
          <a:p>
            <a:pPr>
              <a:buFont typeface="Arial" panose="020B0604020202020204" pitchFamily="34" charset="0"/>
              <a:buChar char="•"/>
            </a:pPr>
            <a:r>
              <a:rPr lang="en-AU" dirty="0"/>
              <a:t>Abscisic acid (ABA) is a key hormone that regulates water </a:t>
            </a:r>
            <a:r>
              <a:rPr lang="en-AU" dirty="0" smtClean="0"/>
              <a:t>and </a:t>
            </a:r>
            <a:r>
              <a:rPr lang="en-AU" dirty="0"/>
              <a:t>stomatal </a:t>
            </a:r>
            <a:r>
              <a:rPr lang="en-AU" dirty="0" smtClean="0"/>
              <a:t>movement in plants.</a:t>
            </a:r>
            <a:endParaRPr lang="en-AU" dirty="0"/>
          </a:p>
          <a:p>
            <a:pPr>
              <a:buFont typeface="Arial" panose="020B0604020202020204" pitchFamily="34" charset="0"/>
              <a:buChar char="•"/>
            </a:pPr>
            <a:r>
              <a:rPr lang="en-AU" dirty="0" smtClean="0"/>
              <a:t>Stomata </a:t>
            </a:r>
            <a:r>
              <a:rPr lang="en-AU" dirty="0" smtClean="0"/>
              <a:t>in leaves respond to environmental conditions by opening and closing in response to water loss. The guard cells surrounding the stomatal pore lose water, turgor pressure drops and the 2 guard cells collapse against each other and the stoma closes.</a:t>
            </a:r>
          </a:p>
          <a:p>
            <a:pPr>
              <a:buFont typeface="Arial" panose="020B0604020202020204" pitchFamily="34" charset="0"/>
              <a:buChar char="•"/>
            </a:pPr>
            <a:r>
              <a:rPr lang="en-AU" dirty="0" smtClean="0"/>
              <a:t>When </a:t>
            </a:r>
            <a:r>
              <a:rPr lang="en-AU" dirty="0" smtClean="0"/>
              <a:t>a plant is deficient in water, the cells in the roots and leaves respond by producing ABA, which then accumulates in the guard cells. This causes a rapid change in the osmotic pressure in the guard cells causing them to lose turgidity and the stoma close. </a:t>
            </a:r>
          </a:p>
        </p:txBody>
      </p:sp>
      <p:pic>
        <p:nvPicPr>
          <p:cNvPr id="6" name="Picture 10" descr="guard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84719" y="2650835"/>
            <a:ext cx="2914693" cy="3292198"/>
          </a:xfrm>
          <a:prstGeom prst="rect">
            <a:avLst/>
          </a:prstGeom>
        </p:spPr>
      </p:pic>
    </p:spTree>
    <p:extLst>
      <p:ext uri="{BB962C8B-B14F-4D97-AF65-F5344CB8AC3E}">
        <p14:creationId xmlns:p14="http://schemas.microsoft.com/office/powerpoint/2010/main" val="254201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Water balance- chapter 13 in text book  </a:t>
            </a:r>
            <a:endParaRPr lang="en-AU" dirty="0"/>
          </a:p>
        </p:txBody>
      </p:sp>
      <p:sp>
        <p:nvSpPr>
          <p:cNvPr id="3" name="Content Placeholder 2"/>
          <p:cNvSpPr>
            <a:spLocks noGrp="1"/>
          </p:cNvSpPr>
          <p:nvPr>
            <p:ph sz="half" idx="1"/>
          </p:nvPr>
        </p:nvSpPr>
        <p:spPr>
          <a:xfrm>
            <a:off x="600365" y="1939278"/>
            <a:ext cx="7924800" cy="4572000"/>
          </a:xfrm>
        </p:spPr>
        <p:txBody>
          <a:bodyPr>
            <a:normAutofit fontScale="92500" lnSpcReduction="20000"/>
          </a:bodyPr>
          <a:lstStyle/>
          <a:p>
            <a:pPr marL="0" indent="0">
              <a:buNone/>
            </a:pPr>
            <a:r>
              <a:rPr lang="en-AU" b="1" u="sng" dirty="0" smtClean="0"/>
              <a:t>In animals</a:t>
            </a:r>
          </a:p>
          <a:p>
            <a:pPr>
              <a:buFont typeface="Wingdings" panose="05000000000000000000" pitchFamily="2" charset="2"/>
              <a:buChar char="§"/>
            </a:pPr>
            <a:r>
              <a:rPr lang="en-AU" dirty="0" smtClean="0"/>
              <a:t> identify </a:t>
            </a:r>
            <a:r>
              <a:rPr lang="en-AU" dirty="0"/>
              <a:t>and explain the various homeostatic mechanisms that maintain water balance in animals </a:t>
            </a:r>
            <a:r>
              <a:rPr lang="en-AU" dirty="0" smtClean="0"/>
              <a:t>(Osmoregulators </a:t>
            </a:r>
            <a:r>
              <a:rPr lang="en-AU" dirty="0"/>
              <a:t>and osmoconformers) in terms of</a:t>
            </a:r>
          </a:p>
          <a:p>
            <a:r>
              <a:rPr lang="en-AU" dirty="0"/>
              <a:t>- structural features (excretory system)</a:t>
            </a:r>
          </a:p>
          <a:p>
            <a:r>
              <a:rPr lang="en-AU" dirty="0"/>
              <a:t>- behavioural responses</a:t>
            </a:r>
          </a:p>
          <a:p>
            <a:r>
              <a:rPr lang="en-AU" dirty="0"/>
              <a:t>- physiological mechanisms</a:t>
            </a:r>
          </a:p>
          <a:p>
            <a:r>
              <a:rPr lang="en-AU" dirty="0"/>
              <a:t>- homeostatic mechanisms (antidiuretic hormone (ADH) and the kidney</a:t>
            </a:r>
            <a:r>
              <a:rPr lang="en-AU" dirty="0" smtClean="0"/>
              <a:t>)</a:t>
            </a:r>
          </a:p>
          <a:p>
            <a:r>
              <a:rPr lang="en-AU" b="1" u="sng" dirty="0" smtClean="0"/>
              <a:t>In plants </a:t>
            </a:r>
          </a:p>
          <a:p>
            <a:pPr>
              <a:buFont typeface="Wingdings" panose="05000000000000000000" pitchFamily="2" charset="2"/>
              <a:buChar char="§"/>
            </a:pPr>
            <a:r>
              <a:rPr lang="en-AU" dirty="0" smtClean="0"/>
              <a:t> identify </a:t>
            </a:r>
            <a:r>
              <a:rPr lang="en-AU" dirty="0"/>
              <a:t>and explain the various mechanisms that maintain water balance in plants in terms of                 </a:t>
            </a:r>
            <a:endParaRPr lang="en-AU" dirty="0" smtClean="0"/>
          </a:p>
          <a:p>
            <a:r>
              <a:rPr lang="en-AU" dirty="0" smtClean="0"/>
              <a:t>- structural </a:t>
            </a:r>
            <a:r>
              <a:rPr lang="en-AU" dirty="0"/>
              <a:t>features (stomata, vacuoles, </a:t>
            </a:r>
            <a:r>
              <a:rPr lang="en-AU" dirty="0" smtClean="0"/>
              <a:t>cuticle) </a:t>
            </a:r>
          </a:p>
          <a:p>
            <a:r>
              <a:rPr lang="en-AU" dirty="0" smtClean="0"/>
              <a:t>- homeostatic </a:t>
            </a:r>
            <a:r>
              <a:rPr lang="en-AU" dirty="0"/>
              <a:t>mechanisms (abscisic </a:t>
            </a:r>
            <a:r>
              <a:rPr lang="en-AU" dirty="0" smtClean="0"/>
              <a:t>acid)</a:t>
            </a:r>
          </a:p>
          <a:p>
            <a:r>
              <a:rPr lang="en-AU" dirty="0" smtClean="0"/>
              <a:t>- consider </a:t>
            </a:r>
            <a:r>
              <a:rPr lang="en-AU" dirty="0"/>
              <a:t>xerophytes, hydrophytes, halophytes and mesophytes in responses</a:t>
            </a:r>
          </a:p>
        </p:txBody>
      </p:sp>
    </p:spTree>
    <p:extLst>
      <p:ext uri="{BB962C8B-B14F-4D97-AF65-F5344CB8AC3E}">
        <p14:creationId xmlns:p14="http://schemas.microsoft.com/office/powerpoint/2010/main" val="3653032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Water balance in animals</a:t>
            </a:r>
            <a:endParaRPr lang="en-AU" dirty="0"/>
          </a:p>
        </p:txBody>
      </p:sp>
      <p:sp>
        <p:nvSpPr>
          <p:cNvPr id="3" name="Content Placeholder 2"/>
          <p:cNvSpPr>
            <a:spLocks noGrp="1"/>
          </p:cNvSpPr>
          <p:nvPr>
            <p:ph sz="half" idx="1"/>
          </p:nvPr>
        </p:nvSpPr>
        <p:spPr>
          <a:xfrm>
            <a:off x="637860" y="2155233"/>
            <a:ext cx="4681360" cy="4023360"/>
          </a:xfrm>
        </p:spPr>
        <p:txBody>
          <a:bodyPr>
            <a:normAutofit lnSpcReduction="10000"/>
          </a:bodyPr>
          <a:lstStyle/>
          <a:p>
            <a:pPr>
              <a:buFont typeface="Arial" panose="020B0604020202020204" pitchFamily="34" charset="0"/>
              <a:buChar char="•"/>
            </a:pPr>
            <a:r>
              <a:rPr lang="en-AU" sz="2400" dirty="0" smtClean="0"/>
              <a:t> Organisms are continually gaining and losing water but the overall composition and volume of an organisms extracellular environment must be kept within ranges that it can tolerate. </a:t>
            </a:r>
          </a:p>
          <a:p>
            <a:pPr>
              <a:buFont typeface="Arial" panose="020B0604020202020204" pitchFamily="34" charset="0"/>
              <a:buChar char="•"/>
            </a:pPr>
            <a:r>
              <a:rPr lang="en-AU" sz="2400" dirty="0"/>
              <a:t> O</a:t>
            </a:r>
            <a:r>
              <a:rPr lang="en-AU" sz="2400" dirty="0" smtClean="0"/>
              <a:t>smoregulation is the process by which internal water and solute concentration is maintained.</a:t>
            </a:r>
          </a:p>
          <a:p>
            <a:pPr>
              <a:buFont typeface="Arial" panose="020B0604020202020204" pitchFamily="34" charset="0"/>
              <a:buChar char="•"/>
            </a:pPr>
            <a:r>
              <a:rPr lang="en-AU" sz="2400" dirty="0"/>
              <a:t> </a:t>
            </a:r>
            <a:r>
              <a:rPr lang="en-AU" sz="2400" dirty="0" smtClean="0"/>
              <a:t>In vertebrates, an excretory system is important for balancing the intakes and output of water and solute. </a:t>
            </a:r>
          </a:p>
          <a:p>
            <a:pPr marL="0" indent="0">
              <a:buNone/>
            </a:pPr>
            <a:endParaRPr lang="en-AU" dirty="0" smtClean="0"/>
          </a:p>
        </p:txBody>
      </p:sp>
      <p:pic>
        <p:nvPicPr>
          <p:cNvPr id="6" name="Picture 5"/>
          <p:cNvPicPr>
            <a:picLocks noChangeAspect="1"/>
          </p:cNvPicPr>
          <p:nvPr/>
        </p:nvPicPr>
        <p:blipFill>
          <a:blip r:embed="rId2"/>
          <a:stretch>
            <a:fillRect/>
          </a:stretch>
        </p:blipFill>
        <p:spPr>
          <a:xfrm>
            <a:off x="5375564" y="1894143"/>
            <a:ext cx="3588902" cy="3413029"/>
          </a:xfrm>
          <a:prstGeom prst="rect">
            <a:avLst/>
          </a:prstGeom>
        </p:spPr>
      </p:pic>
      <p:sp>
        <p:nvSpPr>
          <p:cNvPr id="7" name="TextBox 6"/>
          <p:cNvSpPr txBox="1"/>
          <p:nvPr/>
        </p:nvSpPr>
        <p:spPr>
          <a:xfrm>
            <a:off x="5813659" y="5292660"/>
            <a:ext cx="3041584" cy="1323439"/>
          </a:xfrm>
          <a:prstGeom prst="rect">
            <a:avLst/>
          </a:prstGeom>
          <a:noFill/>
        </p:spPr>
        <p:txBody>
          <a:bodyPr wrap="square" rtlCol="0">
            <a:spAutoFit/>
          </a:bodyPr>
          <a:lstStyle/>
          <a:p>
            <a:r>
              <a:rPr lang="en-AU" sz="1600" dirty="0" smtClean="0">
                <a:solidFill>
                  <a:schemeClr val="accent5">
                    <a:lumMod val="75000"/>
                  </a:schemeClr>
                </a:solidFill>
              </a:rPr>
              <a:t>In a mammalian kidney, water is conserved when it is removed in the descending Loop of Henle. The longer the loop of Henle, the more water is saved.</a:t>
            </a:r>
            <a:endParaRPr lang="en-AU" sz="1600" dirty="0">
              <a:solidFill>
                <a:schemeClr val="accent5">
                  <a:lumMod val="75000"/>
                </a:schemeClr>
              </a:solidFill>
            </a:endParaRPr>
          </a:p>
        </p:txBody>
      </p:sp>
    </p:spTree>
    <p:extLst>
      <p:ext uri="{BB962C8B-B14F-4D97-AF65-F5344CB8AC3E}">
        <p14:creationId xmlns:p14="http://schemas.microsoft.com/office/powerpoint/2010/main" val="651252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smtClean="0"/>
              <a:t>Osmoregulators and osmoconformers</a:t>
            </a:r>
            <a:endParaRPr lang="en-AU" sz="4000" dirty="0"/>
          </a:p>
        </p:txBody>
      </p:sp>
      <p:sp>
        <p:nvSpPr>
          <p:cNvPr id="3" name="Content Placeholder 2"/>
          <p:cNvSpPr>
            <a:spLocks noGrp="1"/>
          </p:cNvSpPr>
          <p:nvPr>
            <p:ph sz="half" idx="1"/>
          </p:nvPr>
        </p:nvSpPr>
        <p:spPr>
          <a:xfrm>
            <a:off x="667535" y="1888798"/>
            <a:ext cx="7829920" cy="4023360"/>
          </a:xfrm>
        </p:spPr>
        <p:txBody>
          <a:bodyPr/>
          <a:lstStyle/>
          <a:p>
            <a:pPr>
              <a:buFont typeface="Arial" panose="020B0604020202020204" pitchFamily="34" charset="0"/>
              <a:buChar char="•"/>
            </a:pPr>
            <a:r>
              <a:rPr lang="en-AU" sz="2400" dirty="0" smtClean="0"/>
              <a:t>Osmoregulators are </a:t>
            </a:r>
            <a:r>
              <a:rPr lang="en-AU" sz="2400" dirty="0" smtClean="0"/>
              <a:t>organisms regulate their osmotic concentration to be either higher or lower than their external environment</a:t>
            </a:r>
            <a:r>
              <a:rPr lang="en-AU" sz="2400" dirty="0" smtClean="0"/>
              <a:t>.</a:t>
            </a:r>
          </a:p>
          <a:p>
            <a:pPr>
              <a:buFont typeface="Arial" panose="020B0604020202020204" pitchFamily="34" charset="0"/>
              <a:buChar char="•"/>
            </a:pPr>
            <a:r>
              <a:rPr lang="en-AU" sz="2400" dirty="0" smtClean="0"/>
              <a:t>Osmoconformers allow </a:t>
            </a:r>
            <a:r>
              <a:rPr lang="en-AU" sz="2400" dirty="0"/>
              <a:t>their osmotic concentration to be equal to the concentration of the external environment.</a:t>
            </a:r>
            <a:endParaRPr lang="en-AU" sz="2400" dirty="0" smtClean="0"/>
          </a:p>
          <a:p>
            <a:endParaRPr lang="en-AU" dirty="0"/>
          </a:p>
        </p:txBody>
      </p:sp>
      <p:sp>
        <p:nvSpPr>
          <p:cNvPr id="4" name="Content Placeholder 3"/>
          <p:cNvSpPr>
            <a:spLocks noGrp="1"/>
          </p:cNvSpPr>
          <p:nvPr>
            <p:ph sz="half" idx="2"/>
          </p:nvPr>
        </p:nvSpPr>
        <p:spPr>
          <a:xfrm>
            <a:off x="667535" y="6185592"/>
            <a:ext cx="7829920" cy="4023360"/>
          </a:xfrm>
        </p:spPr>
        <p:txBody>
          <a:bodyPr>
            <a:normAutofit/>
          </a:bodyPr>
          <a:lstStyle/>
          <a:p>
            <a:r>
              <a:rPr lang="en-AU" sz="1800" dirty="0" smtClean="0">
                <a:solidFill>
                  <a:schemeClr val="accent5">
                    <a:lumMod val="75000"/>
                  </a:schemeClr>
                </a:solidFill>
              </a:rPr>
              <a:t>Most </a:t>
            </a:r>
            <a:r>
              <a:rPr lang="en-AU" sz="1800" dirty="0" smtClean="0">
                <a:solidFill>
                  <a:schemeClr val="accent5">
                    <a:lumMod val="75000"/>
                  </a:schemeClr>
                </a:solidFill>
              </a:rPr>
              <a:t>marine invertebrates are </a:t>
            </a:r>
            <a:r>
              <a:rPr lang="en-AU" sz="1800" dirty="0" smtClean="0">
                <a:solidFill>
                  <a:schemeClr val="accent5">
                    <a:lumMod val="75000"/>
                  </a:schemeClr>
                </a:solidFill>
              </a:rPr>
              <a:t>osmoconformers, </a:t>
            </a:r>
            <a:r>
              <a:rPr lang="en-AU" sz="1800" dirty="0" smtClean="0">
                <a:solidFill>
                  <a:schemeClr val="accent5">
                    <a:lumMod val="75000"/>
                  </a:schemeClr>
                </a:solidFill>
              </a:rPr>
              <a:t>as their interstitial fluid fluctuates to match the external environment. </a:t>
            </a:r>
            <a:endParaRPr lang="en-AU" sz="1800" dirty="0">
              <a:solidFill>
                <a:schemeClr val="accent5">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00" y="4012120"/>
            <a:ext cx="3863950" cy="217347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35" y="4012120"/>
            <a:ext cx="3387229" cy="2173472"/>
          </a:xfrm>
          <a:prstGeom prst="rect">
            <a:avLst/>
          </a:prstGeom>
        </p:spPr>
      </p:pic>
    </p:spTree>
    <p:extLst>
      <p:ext uri="{BB962C8B-B14F-4D97-AF65-F5344CB8AC3E}">
        <p14:creationId xmlns:p14="http://schemas.microsoft.com/office/powerpoint/2010/main" val="3094565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04" y="649871"/>
            <a:ext cx="7941795" cy="1499616"/>
          </a:xfrm>
        </p:spPr>
        <p:txBody>
          <a:bodyPr>
            <a:normAutofit/>
          </a:bodyPr>
          <a:lstStyle/>
          <a:p>
            <a:r>
              <a:rPr lang="en-AU" sz="4000" dirty="0" smtClean="0"/>
              <a:t>Osmoregulation- structural </a:t>
            </a:r>
            <a:r>
              <a:rPr lang="en-AU" sz="4000" dirty="0" smtClean="0"/>
              <a:t>adaptations </a:t>
            </a:r>
            <a:endParaRPr lang="en-AU" sz="4000" dirty="0"/>
          </a:p>
        </p:txBody>
      </p:sp>
      <p:sp>
        <p:nvSpPr>
          <p:cNvPr id="3" name="Content Placeholder 2"/>
          <p:cNvSpPr>
            <a:spLocks noGrp="1"/>
          </p:cNvSpPr>
          <p:nvPr>
            <p:ph sz="half" idx="1"/>
          </p:nvPr>
        </p:nvSpPr>
        <p:spPr>
          <a:xfrm>
            <a:off x="694204" y="2008865"/>
            <a:ext cx="4792196" cy="4365150"/>
          </a:xfrm>
        </p:spPr>
        <p:txBody>
          <a:bodyPr>
            <a:noAutofit/>
          </a:bodyPr>
          <a:lstStyle/>
          <a:p>
            <a:pPr>
              <a:buFont typeface="Arial" panose="020B0604020202020204" pitchFamily="34" charset="0"/>
              <a:buChar char="•"/>
            </a:pPr>
            <a:r>
              <a:rPr lang="en-AU" sz="2400" dirty="0" smtClean="0"/>
              <a:t>Dehydration is a major problem for land animals, so adaptations that reduce water loss are important for survival. </a:t>
            </a:r>
          </a:p>
          <a:p>
            <a:pPr>
              <a:buFont typeface="Arial" panose="020B0604020202020204" pitchFamily="34" charset="0"/>
              <a:buChar char="•"/>
            </a:pPr>
            <a:r>
              <a:rPr lang="en-AU" sz="2400" dirty="0" smtClean="0"/>
              <a:t>A </a:t>
            </a:r>
            <a:r>
              <a:rPr lang="en-AU" sz="2400" dirty="0" smtClean="0"/>
              <a:t>waterproof or impermeable outer layer can reduce water loss, like scales, hair and feathers. </a:t>
            </a:r>
          </a:p>
          <a:p>
            <a:pPr>
              <a:buFont typeface="Arial" panose="020B0604020202020204" pitchFamily="34" charset="0"/>
              <a:buChar char="•"/>
            </a:pPr>
            <a:r>
              <a:rPr lang="en-AU" sz="2400" dirty="0" smtClean="0"/>
              <a:t>The </a:t>
            </a:r>
            <a:r>
              <a:rPr lang="en-AU" sz="2400" dirty="0" smtClean="0"/>
              <a:t>kidneys help maintain a constant internal environment by helping regulate osmoregulation </a:t>
            </a:r>
            <a:r>
              <a:rPr lang="en-AU" sz="2400" dirty="0" smtClean="0"/>
              <a:t>by removing nitrogenous wastes and regulating water </a:t>
            </a:r>
            <a:r>
              <a:rPr lang="en-AU" sz="2400" dirty="0" smtClean="0"/>
              <a:t>concentration in </a:t>
            </a:r>
            <a:r>
              <a:rPr lang="en-AU" sz="2400" dirty="0" smtClean="0"/>
              <a:t>blood.</a:t>
            </a:r>
            <a:endParaRPr lang="en-AU"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265" y="2008865"/>
            <a:ext cx="2627494" cy="4133273"/>
          </a:xfrm>
          <a:prstGeom prst="rect">
            <a:avLst/>
          </a:prstGeom>
        </p:spPr>
      </p:pic>
      <p:sp>
        <p:nvSpPr>
          <p:cNvPr id="5" name="TextBox 4"/>
          <p:cNvSpPr txBox="1"/>
          <p:nvPr/>
        </p:nvSpPr>
        <p:spPr>
          <a:xfrm>
            <a:off x="5846616" y="6142138"/>
            <a:ext cx="3297383" cy="584775"/>
          </a:xfrm>
          <a:prstGeom prst="rect">
            <a:avLst/>
          </a:prstGeom>
          <a:noFill/>
        </p:spPr>
        <p:txBody>
          <a:bodyPr wrap="square" rtlCol="0">
            <a:spAutoFit/>
          </a:bodyPr>
          <a:lstStyle/>
          <a:p>
            <a:r>
              <a:rPr lang="en-AU" sz="1600" dirty="0" smtClean="0">
                <a:solidFill>
                  <a:schemeClr val="accent5">
                    <a:lumMod val="75000"/>
                  </a:schemeClr>
                </a:solidFill>
              </a:rPr>
              <a:t>The goanna has scales made of keratin that help prevent water loss.  </a:t>
            </a:r>
            <a:endParaRPr lang="en-AU" sz="1600" dirty="0">
              <a:solidFill>
                <a:schemeClr val="accent5">
                  <a:lumMod val="75000"/>
                </a:schemeClr>
              </a:solidFill>
            </a:endParaRPr>
          </a:p>
        </p:txBody>
      </p:sp>
    </p:spTree>
    <p:extLst>
      <p:ext uri="{BB962C8B-B14F-4D97-AF65-F5344CB8AC3E}">
        <p14:creationId xmlns:p14="http://schemas.microsoft.com/office/powerpoint/2010/main" val="3205931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8375904" cy="1499616"/>
          </a:xfrm>
        </p:spPr>
        <p:txBody>
          <a:bodyPr>
            <a:normAutofit/>
          </a:bodyPr>
          <a:lstStyle/>
          <a:p>
            <a:r>
              <a:rPr lang="en-AU" sz="4000" dirty="0"/>
              <a:t>Osmoregulation- </a:t>
            </a:r>
            <a:r>
              <a:rPr lang="en-AU" sz="4000" dirty="0" smtClean="0"/>
              <a:t>Behavioural </a:t>
            </a:r>
            <a:r>
              <a:rPr lang="en-AU" sz="4000" dirty="0" smtClean="0"/>
              <a:t>adaptations</a:t>
            </a:r>
            <a:endParaRPr lang="en-AU" sz="40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1987" y="1754909"/>
            <a:ext cx="2935055" cy="19575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987" y="4313520"/>
            <a:ext cx="2861586" cy="1611293"/>
          </a:xfrm>
          <a:prstGeom prst="rect">
            <a:avLst/>
          </a:prstGeom>
        </p:spPr>
      </p:pic>
      <p:sp>
        <p:nvSpPr>
          <p:cNvPr id="7" name="Content Placeholder 6"/>
          <p:cNvSpPr>
            <a:spLocks noGrp="1"/>
          </p:cNvSpPr>
          <p:nvPr>
            <p:ph sz="half" idx="2"/>
          </p:nvPr>
        </p:nvSpPr>
        <p:spPr>
          <a:xfrm>
            <a:off x="581891" y="1939637"/>
            <a:ext cx="5153891" cy="4682836"/>
          </a:xfrm>
        </p:spPr>
        <p:txBody>
          <a:bodyPr>
            <a:normAutofit lnSpcReduction="10000"/>
          </a:bodyPr>
          <a:lstStyle/>
          <a:p>
            <a:pPr>
              <a:buFont typeface="Arial" panose="020B0604020202020204" pitchFamily="34" charset="0"/>
              <a:buChar char="•"/>
            </a:pPr>
            <a:r>
              <a:rPr lang="en-AU" sz="2400" dirty="0" smtClean="0"/>
              <a:t> Many </a:t>
            </a:r>
            <a:r>
              <a:rPr lang="en-AU" sz="2400" dirty="0"/>
              <a:t>animals exhibit behavioural responses to assist them in controlling their internal ion concentration.</a:t>
            </a:r>
          </a:p>
          <a:p>
            <a:pPr>
              <a:buFont typeface="Arial" panose="020B0604020202020204" pitchFamily="34" charset="0"/>
              <a:buChar char="•"/>
            </a:pPr>
            <a:r>
              <a:rPr lang="en-AU" sz="2400" dirty="0" smtClean="0">
                <a:ea typeface="Batang" panose="02030600000101010101" pitchFamily="18" charset="-127"/>
              </a:rPr>
              <a:t> Dessert </a:t>
            </a:r>
            <a:r>
              <a:rPr lang="en-AU" sz="2400" dirty="0">
                <a:ea typeface="Batang" panose="02030600000101010101" pitchFamily="18" charset="-127"/>
              </a:rPr>
              <a:t>animals spend a large amount of time in burrows, as burrows have a lower temperature and higher humidity than the open air, so water loss is reduced. </a:t>
            </a:r>
            <a:endParaRPr lang="en-AU" sz="2400" dirty="0" smtClean="0">
              <a:ea typeface="Batang" panose="02030600000101010101" pitchFamily="18" charset="-127"/>
            </a:endParaRPr>
          </a:p>
          <a:p>
            <a:pPr>
              <a:buFont typeface="Arial" panose="020B0604020202020204" pitchFamily="34" charset="0"/>
              <a:buChar char="•"/>
            </a:pPr>
            <a:r>
              <a:rPr lang="en-AU" sz="2400" dirty="0" smtClean="0">
                <a:ea typeface="Batang" panose="02030600000101010101" pitchFamily="18" charset="-127"/>
              </a:rPr>
              <a:t> The </a:t>
            </a:r>
            <a:r>
              <a:rPr lang="en-AU" sz="2400" dirty="0">
                <a:ea typeface="Batang" panose="02030600000101010101" pitchFamily="18" charset="-127"/>
              </a:rPr>
              <a:t>spinifex hopping </a:t>
            </a:r>
            <a:r>
              <a:rPr lang="en-AU" sz="2400" dirty="0" smtClean="0">
                <a:ea typeface="Batang" panose="02030600000101010101" pitchFamily="18" charset="-127"/>
              </a:rPr>
              <a:t>mouse wraps its tail around </a:t>
            </a:r>
            <a:r>
              <a:rPr lang="en-AU" sz="2400" dirty="0">
                <a:ea typeface="Batang" panose="02030600000101010101" pitchFamily="18" charset="-127"/>
              </a:rPr>
              <a:t>its face. This reduces water loss by saturating the air between the </a:t>
            </a:r>
            <a:r>
              <a:rPr lang="en-AU" sz="2400" dirty="0" smtClean="0">
                <a:ea typeface="Batang" panose="02030600000101010101" pitchFamily="18" charset="-127"/>
              </a:rPr>
              <a:t>hairs at its body surface </a:t>
            </a:r>
            <a:r>
              <a:rPr lang="en-AU" sz="2400" dirty="0">
                <a:ea typeface="Batang" panose="02030600000101010101" pitchFamily="18" charset="-127"/>
              </a:rPr>
              <a:t>and the air in the burrow with water vapour</a:t>
            </a:r>
            <a:r>
              <a:rPr lang="en-AU" sz="2400" dirty="0"/>
              <a:t>. </a:t>
            </a:r>
          </a:p>
          <a:p>
            <a:endParaRPr lang="en-AU" dirty="0"/>
          </a:p>
        </p:txBody>
      </p:sp>
      <p:sp>
        <p:nvSpPr>
          <p:cNvPr id="11" name="TextBox 10"/>
          <p:cNvSpPr txBox="1"/>
          <p:nvPr/>
        </p:nvSpPr>
        <p:spPr>
          <a:xfrm>
            <a:off x="5818908" y="3712435"/>
            <a:ext cx="3177309" cy="584775"/>
          </a:xfrm>
          <a:prstGeom prst="rect">
            <a:avLst/>
          </a:prstGeom>
          <a:noFill/>
        </p:spPr>
        <p:txBody>
          <a:bodyPr wrap="square" rtlCol="0">
            <a:spAutoFit/>
          </a:bodyPr>
          <a:lstStyle/>
          <a:p>
            <a:r>
              <a:rPr lang="en-AU" sz="1600" dirty="0" smtClean="0">
                <a:solidFill>
                  <a:schemeClr val="accent5">
                    <a:lumMod val="75000"/>
                  </a:schemeClr>
                </a:solidFill>
              </a:rPr>
              <a:t>A wombat seeks shelter in a burrow during hot periods of the day.</a:t>
            </a:r>
            <a:endParaRPr lang="en-AU" sz="1600" dirty="0">
              <a:solidFill>
                <a:schemeClr val="accent5">
                  <a:lumMod val="75000"/>
                </a:schemeClr>
              </a:solidFill>
            </a:endParaRPr>
          </a:p>
        </p:txBody>
      </p:sp>
      <p:sp>
        <p:nvSpPr>
          <p:cNvPr id="12" name="TextBox 11"/>
          <p:cNvSpPr txBox="1"/>
          <p:nvPr/>
        </p:nvSpPr>
        <p:spPr>
          <a:xfrm>
            <a:off x="5818908" y="5924813"/>
            <a:ext cx="3177309" cy="584775"/>
          </a:xfrm>
          <a:prstGeom prst="rect">
            <a:avLst/>
          </a:prstGeom>
          <a:noFill/>
        </p:spPr>
        <p:txBody>
          <a:bodyPr wrap="square" rtlCol="0">
            <a:spAutoFit/>
          </a:bodyPr>
          <a:lstStyle/>
          <a:p>
            <a:r>
              <a:rPr lang="en-AU" sz="1600" dirty="0" smtClean="0">
                <a:solidFill>
                  <a:schemeClr val="accent5">
                    <a:lumMod val="75000"/>
                  </a:schemeClr>
                </a:solidFill>
              </a:rPr>
              <a:t>Spinifex hopping mouse from Queensland, Australia.</a:t>
            </a:r>
            <a:endParaRPr lang="en-AU" sz="1600" dirty="0">
              <a:solidFill>
                <a:schemeClr val="accent5">
                  <a:lumMod val="75000"/>
                </a:schemeClr>
              </a:solidFill>
            </a:endParaRPr>
          </a:p>
        </p:txBody>
      </p:sp>
    </p:spTree>
    <p:extLst>
      <p:ext uri="{BB962C8B-B14F-4D97-AF65-F5344CB8AC3E}">
        <p14:creationId xmlns:p14="http://schemas.microsoft.com/office/powerpoint/2010/main" val="2329117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8228122" cy="1499616"/>
          </a:xfrm>
        </p:spPr>
        <p:txBody>
          <a:bodyPr>
            <a:normAutofit/>
          </a:bodyPr>
          <a:lstStyle/>
          <a:p>
            <a:r>
              <a:rPr lang="en-AU" sz="4000" dirty="0"/>
              <a:t>Osmoregulation- </a:t>
            </a:r>
            <a:r>
              <a:rPr lang="en-AU" sz="4000" dirty="0"/>
              <a:t>physiological </a:t>
            </a:r>
            <a:r>
              <a:rPr lang="en-AU" sz="4000" dirty="0" smtClean="0"/>
              <a:t>adaptations</a:t>
            </a:r>
            <a:endParaRPr lang="en-AU" sz="4000" dirty="0"/>
          </a:p>
        </p:txBody>
      </p:sp>
      <p:sp>
        <p:nvSpPr>
          <p:cNvPr id="3" name="Content Placeholder 2"/>
          <p:cNvSpPr>
            <a:spLocks noGrp="1"/>
          </p:cNvSpPr>
          <p:nvPr>
            <p:ph sz="half" idx="1"/>
          </p:nvPr>
        </p:nvSpPr>
        <p:spPr>
          <a:xfrm>
            <a:off x="565574" y="2090399"/>
            <a:ext cx="4926229" cy="4151563"/>
          </a:xfrm>
        </p:spPr>
        <p:txBody>
          <a:bodyPr>
            <a:normAutofit fontScale="92500" lnSpcReduction="20000"/>
          </a:bodyPr>
          <a:lstStyle/>
          <a:p>
            <a:pPr>
              <a:buFont typeface="Arial" panose="020B0604020202020204" pitchFamily="34" charset="0"/>
              <a:buChar char="•"/>
            </a:pPr>
            <a:r>
              <a:rPr lang="en-AU" sz="2600" dirty="0" smtClean="0">
                <a:ea typeface="Batang" panose="02030600000101010101" pitchFamily="18" charset="-127"/>
              </a:rPr>
              <a:t> The Australian </a:t>
            </a:r>
            <a:r>
              <a:rPr lang="en-AU" sz="2600" dirty="0">
                <a:ea typeface="Batang" panose="02030600000101010101" pitchFamily="18" charset="-127"/>
              </a:rPr>
              <a:t>dessert </a:t>
            </a:r>
            <a:r>
              <a:rPr lang="en-AU" sz="2600" dirty="0" smtClean="0">
                <a:ea typeface="Batang" panose="02030600000101010101" pitchFamily="18" charset="-127"/>
              </a:rPr>
              <a:t>frog slows </a:t>
            </a:r>
            <a:r>
              <a:rPr lang="en-AU" sz="2600" dirty="0">
                <a:ea typeface="Batang" panose="02030600000101010101" pitchFamily="18" charset="-127"/>
              </a:rPr>
              <a:t>the production of urine by reducing the rate of glomerular filtration. The frog swells up like a ball retaining urine in its bladder for use in the dry season. </a:t>
            </a:r>
            <a:endParaRPr lang="en-AU" sz="2600" dirty="0" smtClean="0">
              <a:ea typeface="Batang" panose="02030600000101010101" pitchFamily="18" charset="-127"/>
            </a:endParaRPr>
          </a:p>
          <a:p>
            <a:pPr>
              <a:buFont typeface="Arial" panose="020B0604020202020204" pitchFamily="34" charset="0"/>
              <a:buChar char="•"/>
            </a:pPr>
            <a:r>
              <a:rPr lang="en-AU" sz="2600" dirty="0" smtClean="0">
                <a:ea typeface="Batang" panose="02030600000101010101" pitchFamily="18" charset="-127"/>
              </a:rPr>
              <a:t> Water </a:t>
            </a:r>
            <a:r>
              <a:rPr lang="en-AU" sz="2600" dirty="0">
                <a:ea typeface="Batang" panose="02030600000101010101" pitchFamily="18" charset="-127"/>
              </a:rPr>
              <a:t>is lost through the gill </a:t>
            </a:r>
            <a:r>
              <a:rPr lang="en-AU" sz="2600" dirty="0" smtClean="0">
                <a:ea typeface="Batang" panose="02030600000101010101" pitchFamily="18" charset="-127"/>
              </a:rPr>
              <a:t>surfaces of marine vertebrates, </a:t>
            </a:r>
            <a:r>
              <a:rPr lang="en-AU" sz="2600" dirty="0">
                <a:ea typeface="Batang" panose="02030600000101010101" pitchFamily="18" charset="-127"/>
              </a:rPr>
              <a:t>so </a:t>
            </a:r>
            <a:r>
              <a:rPr lang="en-AU" sz="2600" dirty="0" smtClean="0">
                <a:ea typeface="Batang" panose="02030600000101010101" pitchFamily="18" charset="-127"/>
              </a:rPr>
              <a:t>they drink </a:t>
            </a:r>
            <a:r>
              <a:rPr lang="en-AU" sz="2600" dirty="0">
                <a:ea typeface="Batang" panose="02030600000101010101" pitchFamily="18" charset="-127"/>
              </a:rPr>
              <a:t>copious amounts of sea </a:t>
            </a:r>
            <a:r>
              <a:rPr lang="en-AU" sz="2600" dirty="0" smtClean="0">
                <a:ea typeface="Batang" panose="02030600000101010101" pitchFamily="18" charset="-127"/>
              </a:rPr>
              <a:t>water which increases salt </a:t>
            </a:r>
            <a:r>
              <a:rPr lang="en-AU" sz="2600" dirty="0">
                <a:ea typeface="Batang" panose="02030600000101010101" pitchFamily="18" charset="-127"/>
              </a:rPr>
              <a:t>intake. They solve this problem by actively removing salts by special chloride excretory cells in the gills, and having a slow filtration rate and excreting concentrated nitrogenous wastes. All this helps to reduce water loss. </a:t>
            </a:r>
          </a:p>
          <a:p>
            <a:endParaRPr lang="en-AU" sz="1800" dirty="0">
              <a:latin typeface="Batang" panose="02030600000101010101" pitchFamily="18" charset="-127"/>
              <a:ea typeface="Batang" panose="02030600000101010101" pitchFamily="18" charset="-127"/>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4563" y="1813915"/>
            <a:ext cx="2845850" cy="21340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809" y="4065314"/>
            <a:ext cx="2937604" cy="1520642"/>
          </a:xfrm>
          <a:prstGeom prst="rect">
            <a:avLst/>
          </a:prstGeom>
        </p:spPr>
      </p:pic>
      <p:sp>
        <p:nvSpPr>
          <p:cNvPr id="6" name="TextBox 5"/>
          <p:cNvSpPr txBox="1"/>
          <p:nvPr/>
        </p:nvSpPr>
        <p:spPr>
          <a:xfrm>
            <a:off x="5666922" y="5703353"/>
            <a:ext cx="3449754" cy="1077218"/>
          </a:xfrm>
          <a:prstGeom prst="rect">
            <a:avLst/>
          </a:prstGeom>
          <a:noFill/>
        </p:spPr>
        <p:txBody>
          <a:bodyPr wrap="square" rtlCol="0">
            <a:spAutoFit/>
          </a:bodyPr>
          <a:lstStyle/>
          <a:p>
            <a:r>
              <a:rPr lang="en-AU" sz="1600" dirty="0">
                <a:solidFill>
                  <a:schemeClr val="accent5">
                    <a:lumMod val="75000"/>
                  </a:schemeClr>
                </a:solidFill>
                <a:ea typeface="Batang" panose="02030600000101010101" pitchFamily="18" charset="-127"/>
              </a:rPr>
              <a:t>The extracellular fluids of marine vertebrates tend to be hypotonic, as the body fluids are of a lower concentration than the liquid they live in.</a:t>
            </a:r>
            <a:endParaRPr lang="en-AU" sz="1600" dirty="0">
              <a:solidFill>
                <a:schemeClr val="accent5">
                  <a:lumMod val="75000"/>
                </a:schemeClr>
              </a:solidFill>
            </a:endParaRPr>
          </a:p>
        </p:txBody>
      </p:sp>
    </p:spTree>
    <p:extLst>
      <p:ext uri="{BB962C8B-B14F-4D97-AF65-F5344CB8AC3E}">
        <p14:creationId xmlns:p14="http://schemas.microsoft.com/office/powerpoint/2010/main" val="2496601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173285" cy="1499616"/>
          </a:xfrm>
        </p:spPr>
        <p:txBody>
          <a:bodyPr>
            <a:normAutofit/>
          </a:bodyPr>
          <a:lstStyle/>
          <a:p>
            <a:r>
              <a:rPr lang="en-AU" sz="4000" dirty="0" smtClean="0"/>
              <a:t>Osmoregulation - </a:t>
            </a:r>
            <a:r>
              <a:rPr lang="en-AU" sz="4000" dirty="0"/>
              <a:t>Homeostatic </a:t>
            </a:r>
            <a:r>
              <a:rPr lang="en-AU" sz="4000" dirty="0" smtClean="0"/>
              <a:t>adaptations</a:t>
            </a:r>
            <a:endParaRPr lang="en-AU" sz="4000" dirty="0"/>
          </a:p>
        </p:txBody>
      </p:sp>
      <p:sp>
        <p:nvSpPr>
          <p:cNvPr id="3" name="Content Placeholder 2"/>
          <p:cNvSpPr>
            <a:spLocks noGrp="1"/>
          </p:cNvSpPr>
          <p:nvPr>
            <p:ph sz="half" idx="1"/>
          </p:nvPr>
        </p:nvSpPr>
        <p:spPr>
          <a:xfrm>
            <a:off x="657261" y="1770796"/>
            <a:ext cx="4782958" cy="4498315"/>
          </a:xfrm>
        </p:spPr>
        <p:txBody>
          <a:bodyPr>
            <a:noAutofit/>
          </a:bodyPr>
          <a:lstStyle/>
          <a:p>
            <a:pPr>
              <a:spcBef>
                <a:spcPts val="0"/>
              </a:spcBef>
              <a:spcAft>
                <a:spcPts val="0"/>
              </a:spcAft>
              <a:buFont typeface="Arial" panose="020B0604020202020204" pitchFamily="34" charset="0"/>
              <a:buChar char="•"/>
            </a:pPr>
            <a:r>
              <a:rPr lang="en-AU" sz="2200" dirty="0" smtClean="0"/>
              <a:t> In </a:t>
            </a:r>
            <a:r>
              <a:rPr lang="en-AU" sz="2200" dirty="0"/>
              <a:t>the process of </a:t>
            </a:r>
            <a:r>
              <a:rPr lang="en-AU" sz="2200" dirty="0" smtClean="0"/>
              <a:t>dehydration, </a:t>
            </a:r>
            <a:r>
              <a:rPr lang="en-AU" sz="2200" dirty="0"/>
              <a:t>the hypothalamus </a:t>
            </a:r>
            <a:r>
              <a:rPr lang="en-AU" sz="2200" dirty="0" smtClean="0"/>
              <a:t>registers the critically low </a:t>
            </a:r>
            <a:r>
              <a:rPr lang="en-AU" sz="2200" dirty="0"/>
              <a:t>water </a:t>
            </a:r>
            <a:r>
              <a:rPr lang="en-AU" sz="2200" dirty="0" smtClean="0"/>
              <a:t>level, </a:t>
            </a:r>
            <a:r>
              <a:rPr lang="en-AU" sz="2200" dirty="0"/>
              <a:t>the hypothalamus </a:t>
            </a:r>
            <a:r>
              <a:rPr lang="en-AU" sz="2200" dirty="0" smtClean="0"/>
              <a:t>sends </a:t>
            </a:r>
            <a:r>
              <a:rPr lang="en-AU" sz="2200" dirty="0"/>
              <a:t>a signal to pituitary glands where the antidiuretic hormone is secreted for further use. This hormone </a:t>
            </a:r>
            <a:r>
              <a:rPr lang="en-AU" sz="2200" dirty="0" smtClean="0"/>
              <a:t>signals the </a:t>
            </a:r>
            <a:r>
              <a:rPr lang="en-AU" sz="2200" dirty="0" smtClean="0"/>
              <a:t>kidney to </a:t>
            </a:r>
            <a:r>
              <a:rPr lang="en-AU" sz="2200" dirty="0"/>
              <a:t>reabsorb water from the </a:t>
            </a:r>
            <a:r>
              <a:rPr lang="en-AU" sz="2200" dirty="0" smtClean="0"/>
              <a:t>body</a:t>
            </a:r>
            <a:r>
              <a:rPr lang="en-AU" sz="2200" dirty="0"/>
              <a:t>.</a:t>
            </a:r>
            <a:r>
              <a:rPr lang="en-AU" sz="2200" dirty="0" smtClean="0"/>
              <a:t> </a:t>
            </a:r>
          </a:p>
          <a:p>
            <a:pPr>
              <a:spcBef>
                <a:spcPts val="0"/>
              </a:spcBef>
              <a:spcAft>
                <a:spcPts val="0"/>
              </a:spcAft>
              <a:buFont typeface="Arial" panose="020B0604020202020204" pitchFamily="34" charset="0"/>
              <a:buChar char="•"/>
            </a:pPr>
            <a:r>
              <a:rPr lang="en-AU" sz="2200" dirty="0" smtClean="0"/>
              <a:t>The </a:t>
            </a:r>
            <a:r>
              <a:rPr lang="en-AU" sz="2200" dirty="0" smtClean="0"/>
              <a:t>kidneys </a:t>
            </a:r>
            <a:r>
              <a:rPr lang="en-AU" sz="2200" dirty="0" smtClean="0"/>
              <a:t>do </a:t>
            </a:r>
            <a:r>
              <a:rPr lang="en-AU" sz="2200" dirty="0"/>
              <a:t>not stop </a:t>
            </a:r>
            <a:r>
              <a:rPr lang="en-AU" sz="2200" dirty="0" smtClean="0"/>
              <a:t>reabsorbing </a:t>
            </a:r>
            <a:r>
              <a:rPr lang="en-AU" sz="2200" dirty="0"/>
              <a:t>water until the pituitary glands send a signal to reduce the production of the hormone. </a:t>
            </a:r>
            <a:endParaRPr lang="en-AU" sz="2200" dirty="0" smtClean="0"/>
          </a:p>
          <a:p>
            <a:pPr>
              <a:spcBef>
                <a:spcPts val="0"/>
              </a:spcBef>
              <a:spcAft>
                <a:spcPts val="0"/>
              </a:spcAft>
              <a:buFont typeface="Arial" panose="020B0604020202020204" pitchFamily="34" charset="0"/>
              <a:buChar char="•"/>
            </a:pPr>
            <a:r>
              <a:rPr lang="en-AU" sz="2200" dirty="0"/>
              <a:t> </a:t>
            </a:r>
            <a:r>
              <a:rPr lang="en-AU" sz="2200" dirty="0" smtClean="0"/>
              <a:t>In the process of waterlogging, the production and secretion of antidiuretic hormones is stopped, making the kidney cease the reabsorption of water from the blood. </a:t>
            </a:r>
            <a:endParaRPr lang="en-AU" sz="2200" dirty="0"/>
          </a:p>
        </p:txBody>
      </p:sp>
      <p:pic>
        <p:nvPicPr>
          <p:cNvPr id="4" name="Picture 3"/>
          <p:cNvPicPr>
            <a:picLocks noChangeAspect="1"/>
          </p:cNvPicPr>
          <p:nvPr/>
        </p:nvPicPr>
        <p:blipFill>
          <a:blip r:embed="rId2"/>
          <a:stretch>
            <a:fillRect/>
          </a:stretch>
        </p:blipFill>
        <p:spPr>
          <a:xfrm>
            <a:off x="5652363" y="2561939"/>
            <a:ext cx="3095344" cy="3303955"/>
          </a:xfrm>
          <a:prstGeom prst="rect">
            <a:avLst/>
          </a:prstGeom>
        </p:spPr>
      </p:pic>
    </p:spTree>
    <p:extLst>
      <p:ext uri="{BB962C8B-B14F-4D97-AF65-F5344CB8AC3E}">
        <p14:creationId xmlns:p14="http://schemas.microsoft.com/office/powerpoint/2010/main" val="1004784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Water transport in plants </a:t>
            </a:r>
            <a:endParaRPr lang="en-AU" dirty="0"/>
          </a:p>
        </p:txBody>
      </p:sp>
      <p:sp>
        <p:nvSpPr>
          <p:cNvPr id="4" name="Content Placeholder 3"/>
          <p:cNvSpPr>
            <a:spLocks noGrp="1"/>
          </p:cNvSpPr>
          <p:nvPr>
            <p:ph sz="half" idx="2"/>
          </p:nvPr>
        </p:nvSpPr>
        <p:spPr>
          <a:xfrm>
            <a:off x="508000" y="2286000"/>
            <a:ext cx="4544291" cy="1850994"/>
          </a:xfrm>
        </p:spPr>
        <p:txBody>
          <a:bodyPr>
            <a:noAutofit/>
          </a:bodyPr>
          <a:lstStyle/>
          <a:p>
            <a:pPr>
              <a:buFont typeface="Arial" panose="020B0604020202020204" pitchFamily="34" charset="0"/>
              <a:buChar char="•"/>
            </a:pPr>
            <a:r>
              <a:rPr lang="en-AU" sz="2400" dirty="0" smtClean="0"/>
              <a:t>Plants are </a:t>
            </a:r>
            <a:r>
              <a:rPr lang="en-AU" sz="2400" dirty="0" smtClean="0"/>
              <a:t>Osmoregulators. </a:t>
            </a:r>
          </a:p>
          <a:p>
            <a:pPr>
              <a:buFont typeface="Arial" panose="020B0604020202020204" pitchFamily="34" charset="0"/>
              <a:buChar char="•"/>
            </a:pPr>
            <a:r>
              <a:rPr lang="en-AU" sz="2400" dirty="0" smtClean="0"/>
              <a:t>Although </a:t>
            </a:r>
            <a:r>
              <a:rPr lang="en-AU" sz="2400" dirty="0" smtClean="0"/>
              <a:t>water is essential for survival of the plant, it is continually being lost to the environment through the stomatal pores of the leaf surface. </a:t>
            </a:r>
            <a:endParaRPr lang="en-AU" sz="2400" dirty="0" smtClean="0"/>
          </a:p>
          <a:p>
            <a:pPr>
              <a:buFont typeface="Arial" panose="020B0604020202020204" pitchFamily="34" charset="0"/>
              <a:buChar char="•"/>
            </a:pPr>
            <a:r>
              <a:rPr lang="en-AU" sz="2400" dirty="0" smtClean="0"/>
              <a:t>Plants </a:t>
            </a:r>
            <a:r>
              <a:rPr lang="en-AU" sz="2400" dirty="0" smtClean="0"/>
              <a:t>have a range of features that help the plant obtain and/or retain their balance. </a:t>
            </a:r>
            <a:endParaRPr lang="en-AU" sz="2400" dirty="0"/>
          </a:p>
        </p:txBody>
      </p:sp>
      <p:pic>
        <p:nvPicPr>
          <p:cNvPr id="6" name="Picture 7" descr="Leaf_cro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265" y="1738459"/>
            <a:ext cx="2951594" cy="336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867" y="5103277"/>
            <a:ext cx="2114521" cy="1583850"/>
          </a:xfrm>
          <a:prstGeom prst="rect">
            <a:avLst/>
          </a:prstGeom>
        </p:spPr>
      </p:pic>
      <p:sp>
        <p:nvSpPr>
          <p:cNvPr id="3" name="Right Arrow 2"/>
          <p:cNvSpPr/>
          <p:nvPr/>
        </p:nvSpPr>
        <p:spPr>
          <a:xfrm rot="6185315">
            <a:off x="6045038" y="5017675"/>
            <a:ext cx="1195118" cy="401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41691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2101</TotalTime>
  <Words>1105</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Batang</vt:lpstr>
      <vt:lpstr>Tw Cen MT</vt:lpstr>
      <vt:lpstr>Tw Cen MT Condensed</vt:lpstr>
      <vt:lpstr>Wingdings</vt:lpstr>
      <vt:lpstr>Wingdings 3</vt:lpstr>
      <vt:lpstr>Integral</vt:lpstr>
      <vt:lpstr>osmoregulation</vt:lpstr>
      <vt:lpstr>Water balance- chapter 13 in text book  </vt:lpstr>
      <vt:lpstr>Water balance in animals</vt:lpstr>
      <vt:lpstr>Osmoregulators and osmoconformers</vt:lpstr>
      <vt:lpstr>Osmoregulation- structural adaptations </vt:lpstr>
      <vt:lpstr>Osmoregulation- Behavioural adaptations</vt:lpstr>
      <vt:lpstr>Osmoregulation- physiological adaptations</vt:lpstr>
      <vt:lpstr>Osmoregulation - Homeostatic adaptations</vt:lpstr>
      <vt:lpstr>Water transport in plants </vt:lpstr>
      <vt:lpstr>mesophytes, hydrophytes and halophytes</vt:lpstr>
      <vt:lpstr>Osmoregulation -Structural adaptations</vt:lpstr>
      <vt:lpstr>Osmoregulation - homeostatic adaptations</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BEGGS, Kellie</dc:creator>
  <cp:lastModifiedBy>MILLERS, Caitlin (cgmil0)</cp:lastModifiedBy>
  <cp:revision>48</cp:revision>
  <dcterms:created xsi:type="dcterms:W3CDTF">2019-07-16T23:27:27Z</dcterms:created>
  <dcterms:modified xsi:type="dcterms:W3CDTF">2019-07-23T03:32:27Z</dcterms:modified>
</cp:coreProperties>
</file>