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60" r:id="rId5"/>
    <p:sldId id="259" r:id="rId6"/>
    <p:sldId id="263" r:id="rId7"/>
    <p:sldId id="264" r:id="rId8"/>
    <p:sldId id="265" r:id="rId9"/>
    <p:sldId id="266" r:id="rId10"/>
    <p:sldId id="267" r:id="rId11"/>
    <p:sldId id="270" r:id="rId12"/>
    <p:sldId id="269" r:id="rId13"/>
    <p:sldId id="268" r:id="rId14"/>
    <p:sldId id="273" r:id="rId15"/>
    <p:sldId id="271" r:id="rId16"/>
    <p:sldId id="272" r:id="rId17"/>
    <p:sldId id="26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12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60A2CD3-62D0-40F1-8431-E9D7FDCEC650}" type="datetimeFigureOut">
              <a:rPr lang="en-AU" smtClean="0"/>
              <a:t>15/07/2020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F38CAE84-7419-4BA3-BFF3-C81044AA6661}" type="slidenum">
              <a:rPr lang="en-AU" smtClean="0"/>
              <a:t>‹#›</a:t>
            </a:fld>
            <a:endParaRPr lang="en-AU"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0213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0A2CD3-62D0-40F1-8431-E9D7FDCEC650}" type="datetimeFigureOut">
              <a:rPr lang="en-AU" smtClean="0"/>
              <a:t>15/07/2020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F38CAE84-7419-4BA3-BFF3-C81044AA6661}" type="slidenum">
              <a:rPr lang="en-AU" smtClean="0"/>
              <a:t>‹#›</a:t>
            </a:fld>
            <a:endParaRPr lang="en-AU" dirty="0"/>
          </a:p>
        </p:txBody>
      </p:sp>
    </p:spTree>
    <p:extLst>
      <p:ext uri="{BB962C8B-B14F-4D97-AF65-F5344CB8AC3E}">
        <p14:creationId xmlns:p14="http://schemas.microsoft.com/office/powerpoint/2010/main" val="290914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0A2CD3-62D0-40F1-8431-E9D7FDCEC650}" type="datetimeFigureOut">
              <a:rPr lang="en-AU" smtClean="0"/>
              <a:t>15/07/2020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F38CAE84-7419-4BA3-BFF3-C81044AA6661}" type="slidenum">
              <a:rPr lang="en-AU" smtClean="0"/>
              <a:t>‹#›</a:t>
            </a:fld>
            <a:endParaRPr lang="en-AU"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45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0A2CD3-62D0-40F1-8431-E9D7FDCEC650}" type="datetimeFigureOut">
              <a:rPr lang="en-AU" smtClean="0"/>
              <a:t>15/07/2020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F38CAE84-7419-4BA3-BFF3-C81044AA6661}" type="slidenum">
              <a:rPr lang="en-AU" smtClean="0"/>
              <a:t>‹#›</a:t>
            </a:fld>
            <a:endParaRPr lang="en-AU" dirty="0"/>
          </a:p>
        </p:txBody>
      </p:sp>
    </p:spTree>
    <p:extLst>
      <p:ext uri="{BB962C8B-B14F-4D97-AF65-F5344CB8AC3E}">
        <p14:creationId xmlns:p14="http://schemas.microsoft.com/office/powerpoint/2010/main" val="239501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0A2CD3-62D0-40F1-8431-E9D7FDCEC650}" type="datetimeFigureOut">
              <a:rPr lang="en-AU" smtClean="0"/>
              <a:t>15/07/2020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F38CAE84-7419-4BA3-BFF3-C81044AA6661}" type="slidenum">
              <a:rPr lang="en-AU" smtClean="0"/>
              <a:t>‹#›</a:t>
            </a:fld>
            <a:endParaRPr lang="en-AU" dirty="0"/>
          </a:p>
        </p:txBody>
      </p:sp>
      <p:sp>
        <p:nvSpPr>
          <p:cNvPr id="10" name="Rectangle 9"/>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437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0A2CD3-62D0-40F1-8431-E9D7FDCEC650}" type="datetimeFigureOut">
              <a:rPr lang="en-AU" smtClean="0"/>
              <a:t>15/07/2020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F38CAE84-7419-4BA3-BFF3-C81044AA6661}" type="slidenum">
              <a:rPr lang="en-AU" smtClean="0"/>
              <a:t>‹#›</a:t>
            </a:fld>
            <a:endParaRPr lang="en-AU" dirty="0"/>
          </a:p>
        </p:txBody>
      </p:sp>
    </p:spTree>
    <p:extLst>
      <p:ext uri="{BB962C8B-B14F-4D97-AF65-F5344CB8AC3E}">
        <p14:creationId xmlns:p14="http://schemas.microsoft.com/office/powerpoint/2010/main" val="3048536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0A2CD3-62D0-40F1-8431-E9D7FDCEC650}" type="datetimeFigureOut">
              <a:rPr lang="en-AU" smtClean="0"/>
              <a:t>15/07/2020</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F38CAE84-7419-4BA3-BFF3-C81044AA6661}" type="slidenum">
              <a:rPr lang="en-AU" smtClean="0"/>
              <a:t>‹#›</a:t>
            </a:fld>
            <a:endParaRPr lang="en-AU" dirty="0"/>
          </a:p>
        </p:txBody>
      </p:sp>
    </p:spTree>
    <p:extLst>
      <p:ext uri="{BB962C8B-B14F-4D97-AF65-F5344CB8AC3E}">
        <p14:creationId xmlns:p14="http://schemas.microsoft.com/office/powerpoint/2010/main" val="327457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0A2CD3-62D0-40F1-8431-E9D7FDCEC650}" type="datetimeFigureOut">
              <a:rPr lang="en-AU" smtClean="0"/>
              <a:t>15/07/2020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F38CAE84-7419-4BA3-BFF3-C81044AA6661}" type="slidenum">
              <a:rPr lang="en-AU" smtClean="0"/>
              <a:t>‹#›</a:t>
            </a:fld>
            <a:endParaRPr lang="en-AU" dirty="0"/>
          </a:p>
        </p:txBody>
      </p:sp>
    </p:spTree>
    <p:extLst>
      <p:ext uri="{BB962C8B-B14F-4D97-AF65-F5344CB8AC3E}">
        <p14:creationId xmlns:p14="http://schemas.microsoft.com/office/powerpoint/2010/main" val="322583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A2CD3-62D0-40F1-8431-E9D7FDCEC650}" type="datetimeFigureOut">
              <a:rPr lang="en-AU" smtClean="0"/>
              <a:t>15/07/2020</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F38CAE84-7419-4BA3-BFF3-C81044AA6661}" type="slidenum">
              <a:rPr lang="en-AU" smtClean="0"/>
              <a:t>‹#›</a:t>
            </a:fld>
            <a:endParaRPr lang="en-AU" dirty="0"/>
          </a:p>
        </p:txBody>
      </p:sp>
    </p:spTree>
    <p:extLst>
      <p:ext uri="{BB962C8B-B14F-4D97-AF65-F5344CB8AC3E}">
        <p14:creationId xmlns:p14="http://schemas.microsoft.com/office/powerpoint/2010/main" val="2843974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60A2CD3-62D0-40F1-8431-E9D7FDCEC650}" type="datetimeFigureOut">
              <a:rPr lang="en-AU" smtClean="0"/>
              <a:t>15/07/2020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F38CAE84-7419-4BA3-BFF3-C81044AA6661}" type="slidenum">
              <a:rPr lang="en-AU" smtClean="0"/>
              <a:t>‹#›</a:t>
            </a:fld>
            <a:endParaRPr lang="en-AU" dirty="0"/>
          </a:p>
        </p:txBody>
      </p:sp>
    </p:spTree>
    <p:extLst>
      <p:ext uri="{BB962C8B-B14F-4D97-AF65-F5344CB8AC3E}">
        <p14:creationId xmlns:p14="http://schemas.microsoft.com/office/powerpoint/2010/main" val="185374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60A2CD3-62D0-40F1-8431-E9D7FDCEC650}" type="datetimeFigureOut">
              <a:rPr lang="en-AU" smtClean="0"/>
              <a:t>15/07/2020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F38CAE84-7419-4BA3-BFF3-C81044AA6661}" type="slidenum">
              <a:rPr lang="en-AU" smtClean="0"/>
              <a:t>‹#›</a:t>
            </a:fld>
            <a:endParaRPr lang="en-AU"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10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0A2CD3-62D0-40F1-8431-E9D7FDCEC650}" type="datetimeFigureOut">
              <a:rPr lang="en-AU" smtClean="0"/>
              <a:t>15/07/2020</a:t>
            </a:fld>
            <a:endParaRPr lang="en-AU"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38CAE84-7419-4BA3-BFF3-C81044AA6661}" type="slidenum">
              <a:rPr lang="en-AU" smtClean="0"/>
              <a:t>‹#›</a:t>
            </a:fld>
            <a:endParaRPr lang="en-AU"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96430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thermoregulation</a:t>
            </a:r>
            <a:endParaRPr lang="en-AU" dirty="0"/>
          </a:p>
        </p:txBody>
      </p:sp>
      <p:sp>
        <p:nvSpPr>
          <p:cNvPr id="3" name="Subtitle 2"/>
          <p:cNvSpPr>
            <a:spLocks noGrp="1"/>
          </p:cNvSpPr>
          <p:nvPr>
            <p:ph type="subTitle" idx="1"/>
          </p:nvPr>
        </p:nvSpPr>
        <p:spPr/>
        <p:txBody>
          <a:bodyPr/>
          <a:lstStyle/>
          <a:p>
            <a:r>
              <a:rPr lang="en-AU" dirty="0" smtClean="0"/>
              <a:t>Year 11 Biology</a:t>
            </a:r>
          </a:p>
          <a:p>
            <a:r>
              <a:rPr lang="en-AU" dirty="0" smtClean="0"/>
              <a:t>Bremer SHS</a:t>
            </a:r>
            <a:endParaRPr lang="en-AU" dirty="0"/>
          </a:p>
        </p:txBody>
      </p:sp>
    </p:spTree>
    <p:extLst>
      <p:ext uri="{BB962C8B-B14F-4D97-AF65-F5344CB8AC3E}">
        <p14:creationId xmlns:p14="http://schemas.microsoft.com/office/powerpoint/2010/main" val="3046843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Adipose tissue</a:t>
            </a:r>
            <a:endParaRPr lang="en-AU" dirty="0"/>
          </a:p>
        </p:txBody>
      </p:sp>
      <p:sp>
        <p:nvSpPr>
          <p:cNvPr id="3" name="Content Placeholder 2"/>
          <p:cNvSpPr>
            <a:spLocks noGrp="1"/>
          </p:cNvSpPr>
          <p:nvPr>
            <p:ph idx="1"/>
          </p:nvPr>
        </p:nvSpPr>
        <p:spPr/>
        <p:txBody>
          <a:bodyPr>
            <a:normAutofit/>
          </a:bodyPr>
          <a:lstStyle/>
          <a:p>
            <a:r>
              <a:rPr lang="en-AU" sz="2800" dirty="0" smtClean="0"/>
              <a:t>Mammalian </a:t>
            </a:r>
            <a:r>
              <a:rPr lang="en-AU" sz="2800" dirty="0"/>
              <a:t>adipose tissue is traditionally categorized into white and brown relating to their function and morphology: while white serves as an energy storage, brown adipose tissue acts as the heat generator maintaining the core body temperature. </a:t>
            </a:r>
          </a:p>
          <a:p>
            <a:endParaRPr lang="en-AU" dirty="0"/>
          </a:p>
          <a:p>
            <a:endParaRPr lang="en-AU" dirty="0"/>
          </a:p>
        </p:txBody>
      </p:sp>
    </p:spTree>
    <p:extLst>
      <p:ext uri="{BB962C8B-B14F-4D97-AF65-F5344CB8AC3E}">
        <p14:creationId xmlns:p14="http://schemas.microsoft.com/office/powerpoint/2010/main" val="264692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0436"/>
            <a:ext cx="9051636" cy="6280728"/>
          </a:xfrm>
          <a:prstGeom prst="rect">
            <a:avLst/>
          </a:prstGeom>
        </p:spPr>
      </p:pic>
    </p:spTree>
    <p:extLst>
      <p:ext uri="{BB962C8B-B14F-4D97-AF65-F5344CB8AC3E}">
        <p14:creationId xmlns:p14="http://schemas.microsoft.com/office/powerpoint/2010/main" val="4132337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Brown adipose tissue</a:t>
            </a:r>
            <a:endParaRPr lang="en-AU" dirty="0"/>
          </a:p>
        </p:txBody>
      </p:sp>
      <p:sp>
        <p:nvSpPr>
          <p:cNvPr id="3" name="Content Placeholder 2"/>
          <p:cNvSpPr>
            <a:spLocks noGrp="1"/>
          </p:cNvSpPr>
          <p:nvPr>
            <p:ph idx="1"/>
          </p:nvPr>
        </p:nvSpPr>
        <p:spPr/>
        <p:txBody>
          <a:bodyPr>
            <a:normAutofit lnSpcReduction="10000"/>
          </a:bodyPr>
          <a:lstStyle/>
          <a:p>
            <a:r>
              <a:rPr lang="en-AU" sz="2800" dirty="0"/>
              <a:t>Brown adipose tissue is primarily found in newborns. It is characterized by many mitochondria (cell’s energy production site). The numerous mitochondria within these fat cells provides the brown colour of this type of fat cell. The function of this fat cell is to generate heat. It is primarily found in infants because infants do not have the ability to shiver when they become cold. Therefore, this type of fat tissue serves as a protective mechanism against cold temperatures when we are at our youngest.</a:t>
            </a:r>
          </a:p>
          <a:p>
            <a:endParaRPr lang="en-AU" dirty="0"/>
          </a:p>
        </p:txBody>
      </p:sp>
    </p:spTree>
    <p:extLst>
      <p:ext uri="{BB962C8B-B14F-4D97-AF65-F5344CB8AC3E}">
        <p14:creationId xmlns:p14="http://schemas.microsoft.com/office/powerpoint/2010/main" val="184511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White adipose tissue</a:t>
            </a:r>
            <a:endParaRPr lang="en-AU" dirty="0"/>
          </a:p>
        </p:txBody>
      </p:sp>
      <p:sp>
        <p:nvSpPr>
          <p:cNvPr id="3" name="Content Placeholder 2"/>
          <p:cNvSpPr>
            <a:spLocks noGrp="1"/>
          </p:cNvSpPr>
          <p:nvPr>
            <p:ph idx="1"/>
          </p:nvPr>
        </p:nvSpPr>
        <p:spPr/>
        <p:txBody>
          <a:bodyPr/>
          <a:lstStyle/>
          <a:p>
            <a:r>
              <a:rPr lang="en-AU" sz="2800" dirty="0"/>
              <a:t>White adipose tissue is the most common type of fat cell. It serves as the site for lipid storage. The more WAT a person has the slower their overall metabolism will be. This is one of the reasons why weight loss that targets WAT helps to increase or speed up the metabolism. These white fat cells are formed throughout life. These fat cells are also biologically active and secrete over 400 hormones, cytokines, and </a:t>
            </a:r>
            <a:r>
              <a:rPr lang="en-AU" sz="2800" dirty="0" err="1"/>
              <a:t>adipokines</a:t>
            </a:r>
            <a:r>
              <a:rPr lang="en-AU" sz="2800" dirty="0"/>
              <a:t> which serve to regulate the metabolism of the body.</a:t>
            </a:r>
          </a:p>
          <a:p>
            <a:endParaRPr lang="en-AU" dirty="0"/>
          </a:p>
        </p:txBody>
      </p:sp>
    </p:spTree>
    <p:extLst>
      <p:ext uri="{BB962C8B-B14F-4D97-AF65-F5344CB8AC3E}">
        <p14:creationId xmlns:p14="http://schemas.microsoft.com/office/powerpoint/2010/main" val="2958498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Fennec fox                 Arctic fox</a:t>
            </a:r>
            <a:endParaRPr lang="en-AU" dirty="0"/>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1699491"/>
            <a:ext cx="4333875" cy="5158509"/>
          </a:xfrm>
        </p:spPr>
      </p:pic>
      <p:pic>
        <p:nvPicPr>
          <p:cNvPr id="8" name="Content Placeholder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92625" y="1699491"/>
            <a:ext cx="3565525" cy="5158509"/>
          </a:xfrm>
        </p:spPr>
      </p:pic>
    </p:spTree>
    <p:extLst>
      <p:ext uri="{BB962C8B-B14F-4D97-AF65-F5344CB8AC3E}">
        <p14:creationId xmlns:p14="http://schemas.microsoft.com/office/powerpoint/2010/main" val="244424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shape and size difference between different species of fox</a:t>
            </a:r>
            <a:endParaRPr lang="en-AU" dirty="0"/>
          </a:p>
        </p:txBody>
      </p:sp>
      <p:sp>
        <p:nvSpPr>
          <p:cNvPr id="3" name="Content Placeholder 2"/>
          <p:cNvSpPr>
            <a:spLocks noGrp="1"/>
          </p:cNvSpPr>
          <p:nvPr>
            <p:ph idx="1"/>
          </p:nvPr>
        </p:nvSpPr>
        <p:spPr/>
        <p:txBody>
          <a:bodyPr>
            <a:noAutofit/>
          </a:bodyPr>
          <a:lstStyle/>
          <a:p>
            <a:r>
              <a:rPr lang="en-AU" sz="2400" dirty="0"/>
              <a:t>The primary differences between the Arctic and Fennec foxes stem from their respective habitats. The ears of the Arctic Fox are small to help the animal conserve body heat in its cold environment, and the overall build of the Arctic fox is stockier and more compact. Arctic foxes likewise have very thick fur. This body layout helps the animal conserve body heat and energy in the most efficient manner for its habitat. Meanwhile, the Fennec fox is slim and petite; this is an adaptation for the desert environment, where water is scarce. The fennec's fur is nowhere near as thick as that of the Arctic fox, but it is still enough to keep the animal warm on desert nights--which can get very cold. </a:t>
            </a:r>
          </a:p>
        </p:txBody>
      </p:sp>
    </p:spTree>
    <p:extLst>
      <p:ext uri="{BB962C8B-B14F-4D97-AF65-F5344CB8AC3E}">
        <p14:creationId xmlns:p14="http://schemas.microsoft.com/office/powerpoint/2010/main" val="2977019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 on paws in fox</a:t>
            </a:r>
            <a:endParaRPr lang="en-AU" dirty="0"/>
          </a:p>
        </p:txBody>
      </p:sp>
      <p:sp>
        <p:nvSpPr>
          <p:cNvPr id="3" name="Content Placeholder 2"/>
          <p:cNvSpPr>
            <a:spLocks noGrp="1"/>
          </p:cNvSpPr>
          <p:nvPr>
            <p:ph idx="1"/>
          </p:nvPr>
        </p:nvSpPr>
        <p:spPr/>
        <p:txBody>
          <a:bodyPr/>
          <a:lstStyle/>
          <a:p>
            <a:pPr lvl="0">
              <a:buClr>
                <a:srgbClr val="99CB38"/>
              </a:buClr>
            </a:pPr>
            <a:r>
              <a:rPr lang="en-AU" sz="2800" dirty="0" smtClean="0">
                <a:solidFill>
                  <a:prstClr val="black"/>
                </a:solidFill>
              </a:rPr>
              <a:t>An </a:t>
            </a:r>
            <a:r>
              <a:rPr lang="en-AU" sz="2800" dirty="0">
                <a:solidFill>
                  <a:prstClr val="black"/>
                </a:solidFill>
              </a:rPr>
              <a:t>interesting trait shared by both Arctic and Fennec foxes is that they have fur on the undersides of their paws. The fur on the bottom of the Arctic Fox's paws help protect the animal from frostbite by providing an insulated layer between the cold snow and the animal's paw pads. The fur on the bottom of the fennec's paws, on the other hand, protects the animal from burning itself on the hot sand of its desert home.</a:t>
            </a:r>
          </a:p>
          <a:p>
            <a:endParaRPr lang="en-AU" dirty="0"/>
          </a:p>
        </p:txBody>
      </p:sp>
    </p:spTree>
    <p:extLst>
      <p:ext uri="{BB962C8B-B14F-4D97-AF65-F5344CB8AC3E}">
        <p14:creationId xmlns:p14="http://schemas.microsoft.com/office/powerpoint/2010/main" val="1827512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 for understanding</a:t>
            </a:r>
            <a:endParaRPr lang="en-AU" dirty="0"/>
          </a:p>
        </p:txBody>
      </p:sp>
      <p:sp>
        <p:nvSpPr>
          <p:cNvPr id="3" name="Content Placeholder 2"/>
          <p:cNvSpPr>
            <a:spLocks noGrp="1"/>
          </p:cNvSpPr>
          <p:nvPr>
            <p:ph idx="1"/>
          </p:nvPr>
        </p:nvSpPr>
        <p:spPr>
          <a:xfrm>
            <a:off x="4167078" y="1860796"/>
            <a:ext cx="7290055" cy="4023360"/>
          </a:xfrm>
        </p:spPr>
        <p:txBody>
          <a:bodyPr/>
          <a:lstStyle/>
          <a:p>
            <a:pPr marL="0" indent="0">
              <a:buNone/>
            </a:pPr>
            <a:r>
              <a:rPr lang="en-AU" dirty="0" smtClean="0"/>
              <a:t>Biozone 206 – Control of Body Temperature</a:t>
            </a:r>
            <a:endParaRPr lang="en-AU" dirty="0"/>
          </a:p>
        </p:txBody>
      </p:sp>
      <p:pic>
        <p:nvPicPr>
          <p:cNvPr id="4" name="Picture 3"/>
          <p:cNvPicPr>
            <a:picLocks noChangeAspect="1"/>
          </p:cNvPicPr>
          <p:nvPr/>
        </p:nvPicPr>
        <p:blipFill>
          <a:blip r:embed="rId2"/>
          <a:stretch>
            <a:fillRect/>
          </a:stretch>
        </p:blipFill>
        <p:spPr>
          <a:xfrm>
            <a:off x="407877" y="1860796"/>
            <a:ext cx="3536050" cy="4881993"/>
          </a:xfrm>
          <a:prstGeom prst="rect">
            <a:avLst/>
          </a:prstGeom>
        </p:spPr>
      </p:pic>
    </p:spTree>
    <p:extLst>
      <p:ext uri="{BB962C8B-B14F-4D97-AF65-F5344CB8AC3E}">
        <p14:creationId xmlns:p14="http://schemas.microsoft.com/office/powerpoint/2010/main" val="2769101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Warm up Questions</a:t>
            </a:r>
            <a:endParaRPr lang="en-AU" dirty="0"/>
          </a:p>
        </p:txBody>
      </p:sp>
      <p:sp>
        <p:nvSpPr>
          <p:cNvPr id="3" name="Content Placeholder 2"/>
          <p:cNvSpPr>
            <a:spLocks noGrp="1"/>
          </p:cNvSpPr>
          <p:nvPr>
            <p:ph idx="1"/>
          </p:nvPr>
        </p:nvSpPr>
        <p:spPr>
          <a:xfrm>
            <a:off x="628073" y="2212109"/>
            <a:ext cx="8192654" cy="4023360"/>
          </a:xfrm>
        </p:spPr>
        <p:txBody>
          <a:bodyPr/>
          <a:lstStyle/>
          <a:p>
            <a:pPr marL="457200" indent="-457200">
              <a:buFont typeface="+mj-lt"/>
              <a:buAutoNum type="arabicPeriod"/>
            </a:pPr>
            <a:r>
              <a:rPr lang="en-AU" sz="2400" dirty="0" smtClean="0"/>
              <a:t>Outline the function of an enzyme. </a:t>
            </a:r>
          </a:p>
          <a:p>
            <a:pPr marL="457200" indent="-457200">
              <a:buFont typeface="+mj-lt"/>
              <a:buAutoNum type="arabicPeriod"/>
            </a:pPr>
            <a:r>
              <a:rPr lang="en-AU" sz="2400" dirty="0" smtClean="0"/>
              <a:t>Explain how temperature affects enzyme activity.</a:t>
            </a:r>
          </a:p>
          <a:p>
            <a:pPr marL="457200" indent="-457200">
              <a:buFont typeface="+mj-lt"/>
              <a:buAutoNum type="arabicPeriod"/>
            </a:pPr>
            <a:r>
              <a:rPr lang="en-AU" sz="2400" dirty="0" smtClean="0"/>
              <a:t>Define the term homeostasis. </a:t>
            </a:r>
          </a:p>
          <a:p>
            <a:pPr marL="457200" indent="-457200">
              <a:buFont typeface="+mj-lt"/>
              <a:buAutoNum type="arabicPeriod"/>
            </a:pPr>
            <a:r>
              <a:rPr lang="en-AU" sz="2400" dirty="0" smtClean="0"/>
              <a:t>How does the human body regulate temperature. </a:t>
            </a:r>
          </a:p>
          <a:p>
            <a:pPr marL="0" indent="0">
              <a:buNone/>
            </a:pPr>
            <a:r>
              <a:rPr lang="en-AU" sz="2400" dirty="0"/>
              <a:t> </a:t>
            </a:r>
            <a:r>
              <a:rPr lang="en-AU" sz="2400" dirty="0" smtClean="0"/>
              <a:t>     (Hint: how does your body react when it is too hot or too cold) </a:t>
            </a:r>
          </a:p>
          <a:p>
            <a:pPr marL="457200" indent="-457200">
              <a:buFont typeface="+mj-lt"/>
              <a:buAutoNum type="arabicPeriod"/>
            </a:pPr>
            <a:endParaRPr lang="en-AU" dirty="0" smtClean="0"/>
          </a:p>
          <a:p>
            <a:pPr marL="457200" indent="-457200">
              <a:buFont typeface="+mj-lt"/>
              <a:buAutoNum type="arabicPeriod"/>
            </a:pPr>
            <a:endParaRPr lang="en-AU" dirty="0"/>
          </a:p>
        </p:txBody>
      </p:sp>
    </p:spTree>
    <p:extLst>
      <p:ext uri="{BB962C8B-B14F-4D97-AF65-F5344CB8AC3E}">
        <p14:creationId xmlns:p14="http://schemas.microsoft.com/office/powerpoint/2010/main" val="916254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Temperature control</a:t>
            </a:r>
            <a:endParaRPr lang="en-AU" dirty="0"/>
          </a:p>
        </p:txBody>
      </p:sp>
      <p:sp>
        <p:nvSpPr>
          <p:cNvPr id="3" name="Content Placeholder 2"/>
          <p:cNvSpPr>
            <a:spLocks noGrp="1"/>
          </p:cNvSpPr>
          <p:nvPr>
            <p:ph idx="1"/>
          </p:nvPr>
        </p:nvSpPr>
        <p:spPr>
          <a:xfrm>
            <a:off x="3363516" y="2281382"/>
            <a:ext cx="5318666" cy="4023360"/>
          </a:xfrm>
        </p:spPr>
        <p:txBody>
          <a:bodyPr>
            <a:normAutofit fontScale="92500" lnSpcReduction="10000"/>
          </a:bodyPr>
          <a:lstStyle/>
          <a:p>
            <a:pPr>
              <a:buFont typeface="Arial" panose="020B0604020202020204" pitchFamily="34" charset="0"/>
              <a:buChar char="•"/>
            </a:pPr>
            <a:r>
              <a:rPr lang="en-AU" sz="2400" dirty="0" smtClean="0"/>
              <a:t> </a:t>
            </a:r>
            <a:r>
              <a:rPr lang="en-AU" sz="2400" dirty="0"/>
              <a:t>Different animals have slightly different internal temperatures </a:t>
            </a:r>
            <a:r>
              <a:rPr lang="en-AU" sz="2400" dirty="0" smtClean="0"/>
              <a:t>at which their enzymes work most efficiently. </a:t>
            </a:r>
          </a:p>
          <a:p>
            <a:pPr>
              <a:buFont typeface="Arial" panose="020B0604020202020204" pitchFamily="34" charset="0"/>
              <a:buChar char="•"/>
            </a:pPr>
            <a:r>
              <a:rPr lang="en-AU" sz="2400" dirty="0" smtClean="0"/>
              <a:t>An endotherm controls its internal temperature using metabolic activity and an ectotherm uses the external environment. </a:t>
            </a:r>
          </a:p>
          <a:p>
            <a:pPr>
              <a:buFont typeface="Arial" panose="020B0604020202020204" pitchFamily="34" charset="0"/>
              <a:buChar char="•"/>
            </a:pPr>
            <a:r>
              <a:rPr lang="en-AU" sz="2400" dirty="0" smtClean="0"/>
              <a:t>The process of maintaining a stable internal temperature is known as thermoregulation.</a:t>
            </a:r>
          </a:p>
          <a:p>
            <a:pPr>
              <a:buFont typeface="Arial" panose="020B0604020202020204" pitchFamily="34" charset="0"/>
              <a:buChar char="•"/>
            </a:pPr>
            <a:r>
              <a:rPr lang="en-AU" sz="2400" dirty="0" smtClean="0"/>
              <a:t> Under extreme conditions (hypothermia or hyperthermia), the human body’s temperature control systems are unable to cope and could have potentially fatal consequences. </a:t>
            </a:r>
          </a:p>
          <a:p>
            <a:pPr>
              <a:buFont typeface="Arial" panose="020B0604020202020204" pitchFamily="34" charset="0"/>
              <a:buChar char="•"/>
            </a:pPr>
            <a:endParaRPr lang="en-AU"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96" y="2286000"/>
            <a:ext cx="2039637" cy="3717636"/>
          </a:xfrm>
          <a:prstGeom prst="rect">
            <a:avLst/>
          </a:prstGeom>
        </p:spPr>
      </p:pic>
    </p:spTree>
    <p:extLst>
      <p:ext uri="{BB962C8B-B14F-4D97-AF65-F5344CB8AC3E}">
        <p14:creationId xmlns:p14="http://schemas.microsoft.com/office/powerpoint/2010/main" val="1892897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 for understanding</a:t>
            </a:r>
            <a:endParaRPr lang="en-AU" dirty="0"/>
          </a:p>
        </p:txBody>
      </p:sp>
      <p:sp>
        <p:nvSpPr>
          <p:cNvPr id="3" name="Content Placeholder 2"/>
          <p:cNvSpPr>
            <a:spLocks noGrp="1"/>
          </p:cNvSpPr>
          <p:nvPr>
            <p:ph idx="1"/>
          </p:nvPr>
        </p:nvSpPr>
        <p:spPr>
          <a:xfrm>
            <a:off x="4074716" y="1971964"/>
            <a:ext cx="5374086" cy="4023360"/>
          </a:xfrm>
        </p:spPr>
        <p:txBody>
          <a:bodyPr/>
          <a:lstStyle/>
          <a:p>
            <a:pPr marL="0" indent="0">
              <a:buNone/>
            </a:pPr>
            <a:r>
              <a:rPr lang="en-AU" dirty="0" smtClean="0"/>
              <a:t>Biozone 205 – Endotherms and Ectotherms </a:t>
            </a:r>
            <a:endParaRPr lang="en-AU" dirty="0"/>
          </a:p>
        </p:txBody>
      </p:sp>
      <p:pic>
        <p:nvPicPr>
          <p:cNvPr id="4" name="Picture 3"/>
          <p:cNvPicPr>
            <a:picLocks noChangeAspect="1"/>
          </p:cNvPicPr>
          <p:nvPr/>
        </p:nvPicPr>
        <p:blipFill>
          <a:blip r:embed="rId2"/>
          <a:stretch>
            <a:fillRect/>
          </a:stretch>
        </p:blipFill>
        <p:spPr>
          <a:xfrm>
            <a:off x="430501" y="1779181"/>
            <a:ext cx="3374881" cy="4810243"/>
          </a:xfrm>
          <a:prstGeom prst="rect">
            <a:avLst/>
          </a:prstGeom>
        </p:spPr>
      </p:pic>
    </p:spTree>
    <p:extLst>
      <p:ext uri="{BB962C8B-B14F-4D97-AF65-F5344CB8AC3E}">
        <p14:creationId xmlns:p14="http://schemas.microsoft.com/office/powerpoint/2010/main" val="377520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8274304" cy="1499616"/>
          </a:xfrm>
        </p:spPr>
        <p:txBody>
          <a:bodyPr>
            <a:normAutofit/>
          </a:bodyPr>
          <a:lstStyle/>
          <a:p>
            <a:r>
              <a:rPr lang="en-AU" sz="3600" dirty="0"/>
              <a:t>Structural adaptations for thermoregulation</a:t>
            </a:r>
          </a:p>
        </p:txBody>
      </p:sp>
      <p:sp>
        <p:nvSpPr>
          <p:cNvPr id="3" name="Content Placeholder 2"/>
          <p:cNvSpPr>
            <a:spLocks noGrp="1"/>
          </p:cNvSpPr>
          <p:nvPr>
            <p:ph idx="1"/>
          </p:nvPr>
        </p:nvSpPr>
        <p:spPr>
          <a:xfrm>
            <a:off x="3668693" y="1935002"/>
            <a:ext cx="4893794" cy="4378960"/>
          </a:xfrm>
        </p:spPr>
        <p:txBody>
          <a:bodyPr>
            <a:noAutofit/>
          </a:bodyPr>
          <a:lstStyle/>
          <a:p>
            <a:pPr marL="0" indent="0">
              <a:buNone/>
            </a:pPr>
            <a:r>
              <a:rPr lang="en-AU" b="1" dirty="0" smtClean="0"/>
              <a:t> Insulation</a:t>
            </a:r>
          </a:p>
          <a:p>
            <a:pPr lvl="1">
              <a:buFont typeface="Arial" panose="020B0604020202020204" pitchFamily="34" charset="0"/>
              <a:buChar char="•"/>
            </a:pPr>
            <a:r>
              <a:rPr lang="en-AU" sz="2000" dirty="0" smtClean="0"/>
              <a:t> In cool environments, feathers and fur trap an insulating layer of warm air close to the skin.</a:t>
            </a:r>
          </a:p>
          <a:p>
            <a:pPr lvl="1">
              <a:buFont typeface="Arial" panose="020B0604020202020204" pitchFamily="34" charset="0"/>
              <a:buChar char="•"/>
            </a:pPr>
            <a:r>
              <a:rPr lang="en-AU" sz="2000" dirty="0"/>
              <a:t> </a:t>
            </a:r>
            <a:r>
              <a:rPr lang="en-AU" sz="2000" dirty="0" smtClean="0"/>
              <a:t>In warm environments, fur can insulate from radiant heat. </a:t>
            </a:r>
            <a:endParaRPr lang="en-AU" sz="2000" dirty="0"/>
          </a:p>
          <a:p>
            <a:pPr marL="128016" lvl="1" indent="0">
              <a:buNone/>
            </a:pPr>
            <a:r>
              <a:rPr lang="en-AU" sz="2000" b="1" dirty="0" smtClean="0"/>
              <a:t>Brown adipose tissue</a:t>
            </a:r>
          </a:p>
          <a:p>
            <a:pPr lvl="1">
              <a:buFont typeface="Arial" panose="020B0604020202020204" pitchFamily="34" charset="0"/>
              <a:buChar char="•"/>
            </a:pPr>
            <a:r>
              <a:rPr lang="en-AU" sz="2000" dirty="0"/>
              <a:t> </a:t>
            </a:r>
            <a:r>
              <a:rPr lang="en-AU" sz="2000" dirty="0" smtClean="0"/>
              <a:t>Layers of brown fat under the skin insulate and help generate metabolic heat in cold climates. </a:t>
            </a:r>
          </a:p>
          <a:p>
            <a:pPr marL="0" indent="0">
              <a:buNone/>
            </a:pPr>
            <a:r>
              <a:rPr lang="en-AU" b="1" dirty="0" smtClean="0"/>
              <a:t>Shape and size</a:t>
            </a:r>
          </a:p>
          <a:p>
            <a:pPr lvl="1">
              <a:buFont typeface="Arial" panose="020B0604020202020204" pitchFamily="34" charset="0"/>
              <a:buChar char="•"/>
            </a:pPr>
            <a:r>
              <a:rPr lang="en-AU" sz="2000" dirty="0"/>
              <a:t> </a:t>
            </a:r>
            <a:r>
              <a:rPr lang="en-AU" sz="2000" dirty="0" smtClean="0"/>
              <a:t>Adaptations reduce or increase the surface area to volume ratio.</a:t>
            </a:r>
            <a:endParaRPr lang="en-AU"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840" y="1851874"/>
            <a:ext cx="2705154" cy="1759545"/>
          </a:xfrm>
          <a:prstGeom prst="rect">
            <a:avLst/>
          </a:prstGeom>
        </p:spPr>
      </p:pic>
      <p:sp>
        <p:nvSpPr>
          <p:cNvPr id="5" name="TextBox 4"/>
          <p:cNvSpPr txBox="1"/>
          <p:nvPr/>
        </p:nvSpPr>
        <p:spPr>
          <a:xfrm>
            <a:off x="416331" y="3611419"/>
            <a:ext cx="2994106" cy="738664"/>
          </a:xfrm>
          <a:prstGeom prst="rect">
            <a:avLst/>
          </a:prstGeom>
          <a:noFill/>
        </p:spPr>
        <p:txBody>
          <a:bodyPr wrap="square" rtlCol="0">
            <a:spAutoFit/>
          </a:bodyPr>
          <a:lstStyle/>
          <a:p>
            <a:r>
              <a:rPr lang="en-AU" sz="1400" dirty="0" smtClean="0"/>
              <a:t>The several layers of scale like feathers of Penguins do not get ruffled by strong winds.  </a:t>
            </a:r>
            <a:endParaRPr lang="en-AU" sz="1400" dirty="0"/>
          </a:p>
        </p:txBody>
      </p:sp>
      <p:sp>
        <p:nvSpPr>
          <p:cNvPr id="8" name="TextBox 7"/>
          <p:cNvSpPr txBox="1"/>
          <p:nvPr/>
        </p:nvSpPr>
        <p:spPr>
          <a:xfrm>
            <a:off x="400077" y="5856948"/>
            <a:ext cx="3010360" cy="738664"/>
          </a:xfrm>
          <a:prstGeom prst="rect">
            <a:avLst/>
          </a:prstGeom>
          <a:noFill/>
        </p:spPr>
        <p:txBody>
          <a:bodyPr wrap="square" rtlCol="0">
            <a:spAutoFit/>
          </a:bodyPr>
          <a:lstStyle/>
          <a:p>
            <a:r>
              <a:rPr lang="en-AU" sz="1400" dirty="0" smtClean="0"/>
              <a:t>Some bird species in Tasmania are larger than mainland birds in order to retain more heat in a cooler climate. </a:t>
            </a:r>
            <a:endParaRPr lang="en-AU" sz="14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96" y="4302261"/>
            <a:ext cx="2122524" cy="1602509"/>
          </a:xfrm>
          <a:prstGeom prst="rect">
            <a:avLst/>
          </a:prstGeom>
        </p:spPr>
      </p:pic>
    </p:spTree>
    <p:extLst>
      <p:ext uri="{BB962C8B-B14F-4D97-AF65-F5344CB8AC3E}">
        <p14:creationId xmlns:p14="http://schemas.microsoft.com/office/powerpoint/2010/main" val="2829356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585216"/>
            <a:ext cx="7951031" cy="1499616"/>
          </a:xfrm>
        </p:spPr>
        <p:txBody>
          <a:bodyPr>
            <a:normAutofit/>
          </a:bodyPr>
          <a:lstStyle/>
          <a:p>
            <a:r>
              <a:rPr lang="en-AU" sz="3600" dirty="0" smtClean="0"/>
              <a:t>Behavioural adaptations for thermoregulation</a:t>
            </a:r>
            <a:endParaRPr lang="en-AU" sz="3600" dirty="0"/>
          </a:p>
        </p:txBody>
      </p:sp>
      <p:sp>
        <p:nvSpPr>
          <p:cNvPr id="3" name="Content Placeholder 2"/>
          <p:cNvSpPr>
            <a:spLocks noGrp="1"/>
          </p:cNvSpPr>
          <p:nvPr>
            <p:ph idx="1"/>
          </p:nvPr>
        </p:nvSpPr>
        <p:spPr>
          <a:xfrm>
            <a:off x="4028531" y="2170545"/>
            <a:ext cx="4690595" cy="4138815"/>
          </a:xfrm>
        </p:spPr>
        <p:txBody>
          <a:bodyPr>
            <a:normAutofit/>
          </a:bodyPr>
          <a:lstStyle/>
          <a:p>
            <a:pPr marL="0" indent="0">
              <a:buNone/>
            </a:pPr>
            <a:r>
              <a:rPr lang="en-AU" sz="2200" b="1" dirty="0" smtClean="0"/>
              <a:t>Kleptothermy</a:t>
            </a:r>
          </a:p>
          <a:p>
            <a:pPr>
              <a:buFont typeface="Arial" panose="020B0604020202020204" pitchFamily="34" charset="0"/>
              <a:buChar char="•"/>
            </a:pPr>
            <a:r>
              <a:rPr lang="en-AU" sz="2200" dirty="0" smtClean="0"/>
              <a:t> One animal shares its warmth with another.</a:t>
            </a:r>
          </a:p>
          <a:p>
            <a:pPr marL="0" indent="0">
              <a:buNone/>
            </a:pPr>
            <a:r>
              <a:rPr lang="en-AU" sz="2200" b="1" dirty="0" smtClean="0"/>
              <a:t>Torpor</a:t>
            </a:r>
          </a:p>
          <a:p>
            <a:pPr>
              <a:buFont typeface="Arial" panose="020B0604020202020204" pitchFamily="34" charset="0"/>
              <a:buChar char="•"/>
            </a:pPr>
            <a:r>
              <a:rPr lang="en-AU" sz="2200" dirty="0" smtClean="0"/>
              <a:t> Slowing of metabolic processes and reducing body temperature for a small period of time. </a:t>
            </a:r>
          </a:p>
          <a:p>
            <a:pPr marL="0" indent="0">
              <a:buNone/>
            </a:pPr>
            <a:r>
              <a:rPr lang="en-AU" sz="2200" b="1" dirty="0" smtClean="0"/>
              <a:t>Hibernation </a:t>
            </a:r>
          </a:p>
          <a:p>
            <a:pPr>
              <a:buFont typeface="Arial" panose="020B0604020202020204" pitchFamily="34" charset="0"/>
              <a:buChar char="•"/>
            </a:pPr>
            <a:r>
              <a:rPr lang="en-AU" sz="2200" dirty="0" smtClean="0"/>
              <a:t>Reducing metabolic rate to a level that is only just able to support life. </a:t>
            </a:r>
            <a:endParaRPr lang="en-AU" sz="2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863159"/>
            <a:ext cx="2773434" cy="18498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62" y="4106045"/>
            <a:ext cx="2576946" cy="1769832"/>
          </a:xfrm>
          <a:prstGeom prst="rect">
            <a:avLst/>
          </a:prstGeom>
        </p:spPr>
      </p:pic>
      <p:sp>
        <p:nvSpPr>
          <p:cNvPr id="6" name="TextBox 5"/>
          <p:cNvSpPr txBox="1"/>
          <p:nvPr/>
        </p:nvSpPr>
        <p:spPr>
          <a:xfrm>
            <a:off x="730425" y="3713018"/>
            <a:ext cx="2531783" cy="338554"/>
          </a:xfrm>
          <a:prstGeom prst="rect">
            <a:avLst/>
          </a:prstGeom>
          <a:noFill/>
        </p:spPr>
        <p:txBody>
          <a:bodyPr wrap="none" rtlCol="0">
            <a:spAutoFit/>
          </a:bodyPr>
          <a:lstStyle/>
          <a:p>
            <a:r>
              <a:rPr lang="en-AU" sz="1600" dirty="0" smtClean="0"/>
              <a:t>Penguins huddle for warmth. </a:t>
            </a:r>
            <a:endParaRPr lang="en-AU" sz="1600" dirty="0"/>
          </a:p>
        </p:txBody>
      </p:sp>
      <p:sp>
        <p:nvSpPr>
          <p:cNvPr id="7" name="TextBox 6"/>
          <p:cNvSpPr txBox="1"/>
          <p:nvPr/>
        </p:nvSpPr>
        <p:spPr>
          <a:xfrm>
            <a:off x="221674" y="5875877"/>
            <a:ext cx="3198306" cy="584775"/>
          </a:xfrm>
          <a:prstGeom prst="rect">
            <a:avLst/>
          </a:prstGeom>
          <a:noFill/>
        </p:spPr>
        <p:txBody>
          <a:bodyPr wrap="square" rtlCol="0">
            <a:spAutoFit/>
          </a:bodyPr>
          <a:lstStyle/>
          <a:p>
            <a:pPr algn="ctr"/>
            <a:r>
              <a:rPr lang="en-AU" sz="1600" dirty="0" smtClean="0"/>
              <a:t>Wombats seek shelter in burrows during the warmest parts of the day.</a:t>
            </a:r>
            <a:endParaRPr lang="en-AU" sz="1600" dirty="0"/>
          </a:p>
        </p:txBody>
      </p:sp>
    </p:spTree>
    <p:extLst>
      <p:ext uri="{BB962C8B-B14F-4D97-AF65-F5344CB8AC3E}">
        <p14:creationId xmlns:p14="http://schemas.microsoft.com/office/powerpoint/2010/main" val="4282375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364" y="585216"/>
            <a:ext cx="8386618" cy="1499616"/>
          </a:xfrm>
        </p:spPr>
        <p:txBody>
          <a:bodyPr>
            <a:normAutofit/>
          </a:bodyPr>
          <a:lstStyle/>
          <a:p>
            <a:r>
              <a:rPr lang="en-AU" sz="3500" dirty="0" smtClean="0"/>
              <a:t>Physiological </a:t>
            </a:r>
            <a:r>
              <a:rPr lang="en-AU" sz="3500" dirty="0"/>
              <a:t>adaptations for thermoregulation</a:t>
            </a:r>
          </a:p>
        </p:txBody>
      </p:sp>
      <p:sp>
        <p:nvSpPr>
          <p:cNvPr id="3" name="Content Placeholder 2"/>
          <p:cNvSpPr>
            <a:spLocks noGrp="1"/>
          </p:cNvSpPr>
          <p:nvPr>
            <p:ph idx="1"/>
          </p:nvPr>
        </p:nvSpPr>
        <p:spPr>
          <a:xfrm>
            <a:off x="3676072" y="1856509"/>
            <a:ext cx="5218545" cy="4821382"/>
          </a:xfrm>
        </p:spPr>
        <p:txBody>
          <a:bodyPr>
            <a:normAutofit fontScale="92500" lnSpcReduction="10000"/>
          </a:bodyPr>
          <a:lstStyle/>
          <a:p>
            <a:r>
              <a:rPr lang="en-AU" b="1" dirty="0" smtClean="0"/>
              <a:t>Vasomotor Control</a:t>
            </a:r>
          </a:p>
          <a:p>
            <a:pPr>
              <a:buFont typeface="Arial" panose="020B0604020202020204" pitchFamily="34" charset="0"/>
              <a:buChar char="•"/>
            </a:pPr>
            <a:r>
              <a:rPr lang="en-AU" dirty="0"/>
              <a:t> </a:t>
            </a:r>
            <a:r>
              <a:rPr lang="en-AU" dirty="0" smtClean="0"/>
              <a:t>Vasodilation allows increased blood flow near the surface of the skin, allowing heat to escape. </a:t>
            </a:r>
          </a:p>
          <a:p>
            <a:pPr>
              <a:buFont typeface="Arial" panose="020B0604020202020204" pitchFamily="34" charset="0"/>
              <a:buChar char="•"/>
            </a:pPr>
            <a:r>
              <a:rPr lang="en-AU" dirty="0"/>
              <a:t> </a:t>
            </a:r>
            <a:r>
              <a:rPr lang="en-AU" dirty="0" smtClean="0"/>
              <a:t>Vasoconstriction limits blood flow near the surface of the skin, limiting heat loss.</a:t>
            </a:r>
          </a:p>
          <a:p>
            <a:pPr marL="0" indent="0">
              <a:buNone/>
            </a:pPr>
            <a:r>
              <a:rPr lang="en-AU" b="1" dirty="0" smtClean="0"/>
              <a:t>Evaporative Heat Loss</a:t>
            </a:r>
          </a:p>
          <a:p>
            <a:pPr>
              <a:buFont typeface="Arial" panose="020B0604020202020204" pitchFamily="34" charset="0"/>
              <a:buChar char="•"/>
            </a:pPr>
            <a:r>
              <a:rPr lang="en-AU" dirty="0"/>
              <a:t> E</a:t>
            </a:r>
            <a:r>
              <a:rPr lang="en-AU" dirty="0" smtClean="0"/>
              <a:t>vaporation of water from the skin cools blood in capillaries near the surface of the skin. </a:t>
            </a:r>
          </a:p>
          <a:p>
            <a:pPr>
              <a:buFont typeface="Arial" panose="020B0604020202020204" pitchFamily="34" charset="0"/>
              <a:buChar char="•"/>
            </a:pPr>
            <a:r>
              <a:rPr lang="en-AU" dirty="0"/>
              <a:t> </a:t>
            </a:r>
            <a:r>
              <a:rPr lang="en-AU" dirty="0" smtClean="0"/>
              <a:t>Panting increases evaporative water loss from the respiratory tract, cooling blood near the nasal cavity, mouth and tongue.</a:t>
            </a:r>
          </a:p>
          <a:p>
            <a:pPr marL="0" indent="0">
              <a:buNone/>
            </a:pPr>
            <a:r>
              <a:rPr lang="en-AU" b="1" dirty="0" smtClean="0"/>
              <a:t>Thermogenesis</a:t>
            </a:r>
          </a:p>
          <a:p>
            <a:pPr>
              <a:buFont typeface="Arial" panose="020B0604020202020204" pitchFamily="34" charset="0"/>
              <a:buChar char="•"/>
            </a:pPr>
            <a:r>
              <a:rPr lang="en-AU" dirty="0"/>
              <a:t> </a:t>
            </a:r>
            <a:r>
              <a:rPr lang="en-AU" dirty="0" smtClean="0"/>
              <a:t>Rhythmic tremors caused by skeletal muscle contraction can increase heat production by several times.  </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64" y="1856509"/>
            <a:ext cx="2768925" cy="1414532"/>
          </a:xfrm>
          <a:prstGeom prst="rect">
            <a:avLst/>
          </a:prstGeom>
        </p:spPr>
      </p:pic>
      <p:sp>
        <p:nvSpPr>
          <p:cNvPr id="5" name="Rectangle 4"/>
          <p:cNvSpPr/>
          <p:nvPr/>
        </p:nvSpPr>
        <p:spPr>
          <a:xfrm>
            <a:off x="516245" y="3271041"/>
            <a:ext cx="3006436" cy="738664"/>
          </a:xfrm>
          <a:prstGeom prst="rect">
            <a:avLst/>
          </a:prstGeom>
        </p:spPr>
        <p:txBody>
          <a:bodyPr wrap="square">
            <a:spAutoFit/>
          </a:bodyPr>
          <a:lstStyle/>
          <a:p>
            <a:r>
              <a:rPr lang="en-AU" sz="1400" dirty="0"/>
              <a:t>The ears of elephants are lined with capillaries allowing heat loss through blood flow near the surface of the skin.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453" y="4040151"/>
            <a:ext cx="2650836" cy="1767224"/>
          </a:xfrm>
          <a:prstGeom prst="rect">
            <a:avLst/>
          </a:prstGeom>
        </p:spPr>
      </p:pic>
      <p:sp>
        <p:nvSpPr>
          <p:cNvPr id="7" name="Rectangle 6"/>
          <p:cNvSpPr/>
          <p:nvPr/>
        </p:nvSpPr>
        <p:spPr>
          <a:xfrm>
            <a:off x="461242" y="5824978"/>
            <a:ext cx="3061439" cy="738664"/>
          </a:xfrm>
          <a:prstGeom prst="rect">
            <a:avLst/>
          </a:prstGeom>
        </p:spPr>
        <p:txBody>
          <a:bodyPr wrap="square">
            <a:spAutoFit/>
          </a:bodyPr>
          <a:lstStyle/>
          <a:p>
            <a:r>
              <a:rPr lang="en-AU" sz="1400" dirty="0">
                <a:solidFill>
                  <a:srgbClr val="000000"/>
                </a:solidFill>
              </a:rPr>
              <a:t>Dogs only produce sweat on areas not covered with </a:t>
            </a:r>
            <a:r>
              <a:rPr lang="en-AU" sz="1400" dirty="0" smtClean="0">
                <a:solidFill>
                  <a:srgbClr val="000000"/>
                </a:solidFill>
              </a:rPr>
              <a:t>fur, they must pant to increase evaporative heat loss. </a:t>
            </a:r>
            <a:endParaRPr lang="en-AU" sz="1400" dirty="0"/>
          </a:p>
        </p:txBody>
      </p:sp>
    </p:spTree>
    <p:extLst>
      <p:ext uri="{BB962C8B-B14F-4D97-AF65-F5344CB8AC3E}">
        <p14:creationId xmlns:p14="http://schemas.microsoft.com/office/powerpoint/2010/main" val="4293493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585216"/>
            <a:ext cx="8135760" cy="1499616"/>
          </a:xfrm>
        </p:spPr>
        <p:txBody>
          <a:bodyPr>
            <a:normAutofit/>
          </a:bodyPr>
          <a:lstStyle/>
          <a:p>
            <a:r>
              <a:rPr lang="en-AU" sz="3500" dirty="0"/>
              <a:t>Physiological adaptations for thermoregulation</a:t>
            </a:r>
          </a:p>
        </p:txBody>
      </p:sp>
      <p:sp>
        <p:nvSpPr>
          <p:cNvPr id="3" name="Content Placeholder 2"/>
          <p:cNvSpPr>
            <a:spLocks noGrp="1"/>
          </p:cNvSpPr>
          <p:nvPr>
            <p:ph idx="1"/>
          </p:nvPr>
        </p:nvSpPr>
        <p:spPr>
          <a:xfrm>
            <a:off x="768097" y="2084832"/>
            <a:ext cx="4385794" cy="4224528"/>
          </a:xfrm>
        </p:spPr>
        <p:txBody>
          <a:bodyPr/>
          <a:lstStyle/>
          <a:p>
            <a:r>
              <a:rPr lang="en-AU" b="1" dirty="0" smtClean="0"/>
              <a:t>Counter Current Heat Exchange</a:t>
            </a:r>
          </a:p>
          <a:p>
            <a:pPr>
              <a:buFont typeface="Arial" panose="020B0604020202020204" pitchFamily="34" charset="0"/>
              <a:buChar char="•"/>
            </a:pPr>
            <a:r>
              <a:rPr lang="en-AU" dirty="0" smtClean="0"/>
              <a:t> </a:t>
            </a:r>
            <a:r>
              <a:rPr lang="en-AU" dirty="0"/>
              <a:t>A</a:t>
            </a:r>
            <a:r>
              <a:rPr lang="en-AU" dirty="0" smtClean="0"/>
              <a:t>quatic birds and mammals keep extremities warm by exchanging heat between arteries and veins that are in close contact with one another </a:t>
            </a:r>
          </a:p>
          <a:p>
            <a:pPr>
              <a:buFont typeface="Arial" panose="020B0604020202020204" pitchFamily="34" charset="0"/>
              <a:buChar char="•"/>
            </a:pPr>
            <a:r>
              <a:rPr lang="en-AU" dirty="0"/>
              <a:t> W</a:t>
            </a:r>
            <a:r>
              <a:rPr lang="en-AU" dirty="0" smtClean="0"/>
              <a:t>arm outgoing blood in the arteries is cooled by blood coming back from extremities. </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622" y="1681943"/>
            <a:ext cx="2475633" cy="3133005"/>
          </a:xfrm>
          <a:prstGeom prst="rect">
            <a:avLst/>
          </a:prstGeom>
        </p:spPr>
      </p:pic>
      <p:pic>
        <p:nvPicPr>
          <p:cNvPr id="5" name="Picture 4"/>
          <p:cNvPicPr>
            <a:picLocks noChangeAspect="1"/>
          </p:cNvPicPr>
          <p:nvPr/>
        </p:nvPicPr>
        <p:blipFill>
          <a:blip r:embed="rId3"/>
          <a:stretch>
            <a:fillRect/>
          </a:stretch>
        </p:blipFill>
        <p:spPr>
          <a:xfrm>
            <a:off x="2228082" y="4947823"/>
            <a:ext cx="4837736" cy="1700338"/>
          </a:xfrm>
          <a:prstGeom prst="rect">
            <a:avLst/>
          </a:prstGeom>
        </p:spPr>
      </p:pic>
    </p:spTree>
    <p:extLst>
      <p:ext uri="{BB962C8B-B14F-4D97-AF65-F5344CB8AC3E}">
        <p14:creationId xmlns:p14="http://schemas.microsoft.com/office/powerpoint/2010/main" val="2223181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585216"/>
            <a:ext cx="8089577" cy="1499616"/>
          </a:xfrm>
        </p:spPr>
        <p:txBody>
          <a:bodyPr>
            <a:normAutofit/>
          </a:bodyPr>
          <a:lstStyle/>
          <a:p>
            <a:r>
              <a:rPr lang="en-AU" sz="3500" dirty="0" smtClean="0"/>
              <a:t>Homeostatic </a:t>
            </a:r>
            <a:r>
              <a:rPr lang="en-AU" sz="3500" dirty="0"/>
              <a:t>adaptations for thermoregulation</a:t>
            </a:r>
          </a:p>
        </p:txBody>
      </p:sp>
      <p:sp>
        <p:nvSpPr>
          <p:cNvPr id="3" name="Content Placeholder 2"/>
          <p:cNvSpPr>
            <a:spLocks noGrp="1"/>
          </p:cNvSpPr>
          <p:nvPr>
            <p:ph idx="1"/>
          </p:nvPr>
        </p:nvSpPr>
        <p:spPr>
          <a:xfrm>
            <a:off x="768097" y="1902691"/>
            <a:ext cx="4625940" cy="4406669"/>
          </a:xfrm>
        </p:spPr>
        <p:txBody>
          <a:bodyPr>
            <a:normAutofit lnSpcReduction="10000"/>
          </a:bodyPr>
          <a:lstStyle/>
          <a:p>
            <a:r>
              <a:rPr lang="en-AU" b="1" dirty="0" smtClean="0"/>
              <a:t>Negative Feedback </a:t>
            </a:r>
          </a:p>
          <a:p>
            <a:pPr>
              <a:buFont typeface="Arial" panose="020B0604020202020204" pitchFamily="34" charset="0"/>
              <a:buChar char="•"/>
            </a:pPr>
            <a:r>
              <a:rPr lang="en-AU" dirty="0"/>
              <a:t> </a:t>
            </a:r>
            <a:r>
              <a:rPr lang="en-AU" dirty="0" smtClean="0"/>
              <a:t>The hypothalamus is sensitive to the temperature of blood flowing through it and initiates appropriate responses to restore body temperature. </a:t>
            </a:r>
          </a:p>
          <a:p>
            <a:pPr>
              <a:buFont typeface="Arial" panose="020B0604020202020204" pitchFamily="34" charset="0"/>
              <a:buChar char="•"/>
            </a:pPr>
            <a:r>
              <a:rPr lang="en-AU" dirty="0"/>
              <a:t> A</a:t>
            </a:r>
            <a:r>
              <a:rPr lang="en-AU" dirty="0" smtClean="0"/>
              <a:t>t low temperatures, thyrotropin-releasing hormone (TRH) is secreted by the hypothalamus, which activates the anterior pituitary gland to release thyroid-stimulating hormone (TSH). TSH stimulates the thyroid gland to secrete thyroxine which increases metabolic rate, increasing heat production. </a:t>
            </a:r>
          </a:p>
          <a:p>
            <a:pPr>
              <a:buFont typeface="Arial" panose="020B0604020202020204" pitchFamily="34" charset="0"/>
              <a:buChar char="•"/>
            </a:pPr>
            <a:r>
              <a:rPr lang="en-AU" dirty="0" smtClean="0"/>
              <a:t> When temperatures increase again, TRH secretion is reduced.</a:t>
            </a:r>
            <a:endParaRPr lang="en-AU" dirty="0"/>
          </a:p>
        </p:txBody>
      </p:sp>
      <p:pic>
        <p:nvPicPr>
          <p:cNvPr id="4" name="Picture 3"/>
          <p:cNvPicPr>
            <a:picLocks noChangeAspect="1"/>
          </p:cNvPicPr>
          <p:nvPr/>
        </p:nvPicPr>
        <p:blipFill>
          <a:blip r:embed="rId2"/>
          <a:stretch>
            <a:fillRect/>
          </a:stretch>
        </p:blipFill>
        <p:spPr>
          <a:xfrm>
            <a:off x="5578182" y="2454047"/>
            <a:ext cx="3095344" cy="3303955"/>
          </a:xfrm>
          <a:prstGeom prst="rect">
            <a:avLst/>
          </a:prstGeom>
        </p:spPr>
      </p:pic>
    </p:spTree>
    <p:extLst>
      <p:ext uri="{BB962C8B-B14F-4D97-AF65-F5344CB8AC3E}">
        <p14:creationId xmlns:p14="http://schemas.microsoft.com/office/powerpoint/2010/main" val="37299689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470</TotalTime>
  <Words>1065</Words>
  <Application>Microsoft Office PowerPoint</Application>
  <PresentationFormat>On-screen Show (4:3)</PresentationFormat>
  <Paragraphs>68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Tw Cen MT</vt:lpstr>
      <vt:lpstr>Tw Cen MT Condensed</vt:lpstr>
      <vt:lpstr>Wingdings 3</vt:lpstr>
      <vt:lpstr>Integral</vt:lpstr>
      <vt:lpstr>thermoregulation</vt:lpstr>
      <vt:lpstr>Warm up Questions</vt:lpstr>
      <vt:lpstr>Temperature control</vt:lpstr>
      <vt:lpstr>Check for understanding</vt:lpstr>
      <vt:lpstr>Structural adaptations for thermoregulation</vt:lpstr>
      <vt:lpstr>Behavioural adaptations for thermoregulation</vt:lpstr>
      <vt:lpstr>Physiological adaptations for thermoregulation</vt:lpstr>
      <vt:lpstr>Physiological adaptations for thermoregulation</vt:lpstr>
      <vt:lpstr>Homeostatic adaptations for thermoregulation</vt:lpstr>
      <vt:lpstr>Adipose tissue</vt:lpstr>
      <vt:lpstr>PowerPoint Presentation</vt:lpstr>
      <vt:lpstr>Brown adipose tissue</vt:lpstr>
      <vt:lpstr>White adipose tissue</vt:lpstr>
      <vt:lpstr>Fennec fox                 Arctic fox</vt:lpstr>
      <vt:lpstr>shape and size difference between different species of fox</vt:lpstr>
      <vt:lpstr>Fur on paws in fox</vt:lpstr>
      <vt:lpstr>Check for understanding</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thermoregulation</dc:title>
  <dc:creator>MILLERS, Caitlin (cgmil0)</dc:creator>
  <cp:lastModifiedBy>KAUR, Raminder (rxkau1)</cp:lastModifiedBy>
  <cp:revision>17</cp:revision>
  <dcterms:created xsi:type="dcterms:W3CDTF">2019-07-15T23:24:08Z</dcterms:created>
  <dcterms:modified xsi:type="dcterms:W3CDTF">2020-07-15T04:49:22Z</dcterms:modified>
</cp:coreProperties>
</file>