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4"/>
  </p:sldMasterIdLst>
  <p:notesMasterIdLst>
    <p:notesMasterId r:id="rId25"/>
  </p:notesMasterIdLst>
  <p:sldIdLst>
    <p:sldId id="256" r:id="rId5"/>
    <p:sldId id="257" r:id="rId6"/>
    <p:sldId id="290" r:id="rId7"/>
    <p:sldId id="288" r:id="rId8"/>
    <p:sldId id="258" r:id="rId9"/>
    <p:sldId id="291" r:id="rId10"/>
    <p:sldId id="292" r:id="rId11"/>
    <p:sldId id="293" r:id="rId12"/>
    <p:sldId id="297" r:id="rId13"/>
    <p:sldId id="273" r:id="rId14"/>
    <p:sldId id="295" r:id="rId15"/>
    <p:sldId id="298" r:id="rId16"/>
    <p:sldId id="296" r:id="rId17"/>
    <p:sldId id="299" r:id="rId18"/>
    <p:sldId id="302" r:id="rId19"/>
    <p:sldId id="274" r:id="rId20"/>
    <p:sldId id="300" r:id="rId21"/>
    <p:sldId id="301" r:id="rId22"/>
    <p:sldId id="303" r:id="rId23"/>
    <p:sldId id="304"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0" d="100"/>
          <a:sy n="80" d="100"/>
        </p:scale>
        <p:origin x="120" y="6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EPHERD, Cara (cjmck3)" userId="c1c3412e-71b4-4f4c-bffd-8e4b35a11f1a" providerId="ADAL" clId="{92E8E46E-5B7E-4C0F-B900-5A70D985BBF1}"/>
    <pc:docChg chg="undo custSel addSld delSld modSld">
      <pc:chgData name="SHEPHERD, Cara (cjmck3)" userId="c1c3412e-71b4-4f4c-bffd-8e4b35a11f1a" providerId="ADAL" clId="{92E8E46E-5B7E-4C0F-B900-5A70D985BBF1}" dt="2025-06-19T04:56:27.118" v="5051" actId="14100"/>
      <pc:docMkLst>
        <pc:docMk/>
      </pc:docMkLst>
      <pc:sldChg chg="addSp modSp mod">
        <pc:chgData name="SHEPHERD, Cara (cjmck3)" userId="c1c3412e-71b4-4f4c-bffd-8e4b35a11f1a" providerId="ADAL" clId="{92E8E46E-5B7E-4C0F-B900-5A70D985BBF1}" dt="2025-06-19T04:33:22.705" v="759" actId="1076"/>
        <pc:sldMkLst>
          <pc:docMk/>
          <pc:sldMk cId="3997552151" sldId="273"/>
        </pc:sldMkLst>
        <pc:spChg chg="add mod">
          <ac:chgData name="SHEPHERD, Cara (cjmck3)" userId="c1c3412e-71b4-4f4c-bffd-8e4b35a11f1a" providerId="ADAL" clId="{92E8E46E-5B7E-4C0F-B900-5A70D985BBF1}" dt="2025-06-19T04:33:22.705" v="759" actId="1076"/>
          <ac:spMkLst>
            <pc:docMk/>
            <pc:sldMk cId="3997552151" sldId="273"/>
            <ac:spMk id="5" creationId="{DAD22E97-29A0-4167-8B27-363D2741E1D6}"/>
          </ac:spMkLst>
        </pc:spChg>
        <pc:picChg chg="mod">
          <ac:chgData name="SHEPHERD, Cara (cjmck3)" userId="c1c3412e-71b4-4f4c-bffd-8e4b35a11f1a" providerId="ADAL" clId="{92E8E46E-5B7E-4C0F-B900-5A70D985BBF1}" dt="2025-06-19T04:33:18.907" v="757" actId="1076"/>
          <ac:picMkLst>
            <pc:docMk/>
            <pc:sldMk cId="3997552151" sldId="273"/>
            <ac:picMk id="4" creationId="{00000000-0000-0000-0000-000000000000}"/>
          </ac:picMkLst>
        </pc:picChg>
      </pc:sldChg>
      <pc:sldChg chg="add">
        <pc:chgData name="SHEPHERD, Cara (cjmck3)" userId="c1c3412e-71b4-4f4c-bffd-8e4b35a11f1a" providerId="ADAL" clId="{92E8E46E-5B7E-4C0F-B900-5A70D985BBF1}" dt="2025-06-19T04:45:01.109" v="2800"/>
        <pc:sldMkLst>
          <pc:docMk/>
          <pc:sldMk cId="3696711436" sldId="274"/>
        </pc:sldMkLst>
      </pc:sldChg>
      <pc:sldChg chg="del">
        <pc:chgData name="SHEPHERD, Cara (cjmck3)" userId="c1c3412e-71b4-4f4c-bffd-8e4b35a11f1a" providerId="ADAL" clId="{92E8E46E-5B7E-4C0F-B900-5A70D985BBF1}" dt="2025-06-19T04:33:29.117" v="761" actId="47"/>
        <pc:sldMkLst>
          <pc:docMk/>
          <pc:sldMk cId="1064531497" sldId="294"/>
        </pc:sldMkLst>
      </pc:sldChg>
      <pc:sldChg chg="modSp add mod">
        <pc:chgData name="SHEPHERD, Cara (cjmck3)" userId="c1c3412e-71b4-4f4c-bffd-8e4b35a11f1a" providerId="ADAL" clId="{92E8E46E-5B7E-4C0F-B900-5A70D985BBF1}" dt="2025-06-19T04:34:50.711" v="1039" actId="1076"/>
        <pc:sldMkLst>
          <pc:docMk/>
          <pc:sldMk cId="4120978687" sldId="295"/>
        </pc:sldMkLst>
        <pc:spChg chg="mod">
          <ac:chgData name="SHEPHERD, Cara (cjmck3)" userId="c1c3412e-71b4-4f4c-bffd-8e4b35a11f1a" providerId="ADAL" clId="{92E8E46E-5B7E-4C0F-B900-5A70D985BBF1}" dt="2025-06-19T04:34:50.711" v="1039" actId="1076"/>
          <ac:spMkLst>
            <pc:docMk/>
            <pc:sldMk cId="4120978687" sldId="295"/>
            <ac:spMk id="5" creationId="{DAD22E97-29A0-4167-8B27-363D2741E1D6}"/>
          </ac:spMkLst>
        </pc:spChg>
      </pc:sldChg>
      <pc:sldChg chg="addSp delSp modSp add mod">
        <pc:chgData name="SHEPHERD, Cara (cjmck3)" userId="c1c3412e-71b4-4f4c-bffd-8e4b35a11f1a" providerId="ADAL" clId="{92E8E46E-5B7E-4C0F-B900-5A70D985BBF1}" dt="2025-06-19T04:38:02.619" v="1445" actId="20577"/>
        <pc:sldMkLst>
          <pc:docMk/>
          <pc:sldMk cId="3656523047" sldId="296"/>
        </pc:sldMkLst>
        <pc:spChg chg="mod">
          <ac:chgData name="SHEPHERD, Cara (cjmck3)" userId="c1c3412e-71b4-4f4c-bffd-8e4b35a11f1a" providerId="ADAL" clId="{92E8E46E-5B7E-4C0F-B900-5A70D985BBF1}" dt="2025-06-19T04:38:02.619" v="1445" actId="20577"/>
          <ac:spMkLst>
            <pc:docMk/>
            <pc:sldMk cId="3656523047" sldId="296"/>
            <ac:spMk id="2" creationId="{00000000-0000-0000-0000-000000000000}"/>
          </ac:spMkLst>
        </pc:spChg>
        <pc:spChg chg="mod">
          <ac:chgData name="SHEPHERD, Cara (cjmck3)" userId="c1c3412e-71b4-4f4c-bffd-8e4b35a11f1a" providerId="ADAL" clId="{92E8E46E-5B7E-4C0F-B900-5A70D985BBF1}" dt="2025-06-19T04:37:38.394" v="1419" actId="20577"/>
          <ac:spMkLst>
            <pc:docMk/>
            <pc:sldMk cId="3656523047" sldId="296"/>
            <ac:spMk id="5" creationId="{DAD22E97-29A0-4167-8B27-363D2741E1D6}"/>
          </ac:spMkLst>
        </pc:spChg>
        <pc:picChg chg="del">
          <ac:chgData name="SHEPHERD, Cara (cjmck3)" userId="c1c3412e-71b4-4f4c-bffd-8e4b35a11f1a" providerId="ADAL" clId="{92E8E46E-5B7E-4C0F-B900-5A70D985BBF1}" dt="2025-06-19T04:34:55.890" v="1041" actId="478"/>
          <ac:picMkLst>
            <pc:docMk/>
            <pc:sldMk cId="3656523047" sldId="296"/>
            <ac:picMk id="4" creationId="{00000000-0000-0000-0000-000000000000}"/>
          </ac:picMkLst>
        </pc:picChg>
        <pc:picChg chg="add mod">
          <ac:chgData name="SHEPHERD, Cara (cjmck3)" userId="c1c3412e-71b4-4f4c-bffd-8e4b35a11f1a" providerId="ADAL" clId="{92E8E46E-5B7E-4C0F-B900-5A70D985BBF1}" dt="2025-06-19T04:37:05.349" v="1330" actId="14100"/>
          <ac:picMkLst>
            <pc:docMk/>
            <pc:sldMk cId="3656523047" sldId="296"/>
            <ac:picMk id="1026" creationId="{923F59E3-2211-4FAB-86FB-D40D57F94710}"/>
          </ac:picMkLst>
        </pc:picChg>
        <pc:picChg chg="add mod">
          <ac:chgData name="SHEPHERD, Cara (cjmck3)" userId="c1c3412e-71b4-4f4c-bffd-8e4b35a11f1a" providerId="ADAL" clId="{92E8E46E-5B7E-4C0F-B900-5A70D985BBF1}" dt="2025-06-19T04:37:07.984" v="1331" actId="14100"/>
          <ac:picMkLst>
            <pc:docMk/>
            <pc:sldMk cId="3656523047" sldId="296"/>
            <ac:picMk id="1028" creationId="{C495317B-4713-41B9-810D-9F949EF54597}"/>
          </ac:picMkLst>
        </pc:picChg>
        <pc:picChg chg="add mod">
          <ac:chgData name="SHEPHERD, Cara (cjmck3)" userId="c1c3412e-71b4-4f4c-bffd-8e4b35a11f1a" providerId="ADAL" clId="{92E8E46E-5B7E-4C0F-B900-5A70D985BBF1}" dt="2025-06-19T04:37:30.768" v="1337" actId="1076"/>
          <ac:picMkLst>
            <pc:docMk/>
            <pc:sldMk cId="3656523047" sldId="296"/>
            <ac:picMk id="1030" creationId="{291F4419-3117-44BB-B6CF-209505863FB0}"/>
          </ac:picMkLst>
        </pc:picChg>
        <pc:picChg chg="add mod">
          <ac:chgData name="SHEPHERD, Cara (cjmck3)" userId="c1c3412e-71b4-4f4c-bffd-8e4b35a11f1a" providerId="ADAL" clId="{92E8E46E-5B7E-4C0F-B900-5A70D985BBF1}" dt="2025-06-19T04:37:57.065" v="1422" actId="1076"/>
          <ac:picMkLst>
            <pc:docMk/>
            <pc:sldMk cId="3656523047" sldId="296"/>
            <ac:picMk id="1032" creationId="{A8B8341F-14EE-4037-857D-79C8E4A2D39B}"/>
          </ac:picMkLst>
        </pc:picChg>
      </pc:sldChg>
      <pc:sldChg chg="modSp new mod">
        <pc:chgData name="SHEPHERD, Cara (cjmck3)" userId="c1c3412e-71b4-4f4c-bffd-8e4b35a11f1a" providerId="ADAL" clId="{92E8E46E-5B7E-4C0F-B900-5A70D985BBF1}" dt="2025-06-19T04:41:35.785" v="2560" actId="27636"/>
        <pc:sldMkLst>
          <pc:docMk/>
          <pc:sldMk cId="4092932016" sldId="297"/>
        </pc:sldMkLst>
        <pc:spChg chg="mod">
          <ac:chgData name="SHEPHERD, Cara (cjmck3)" userId="c1c3412e-71b4-4f4c-bffd-8e4b35a11f1a" providerId="ADAL" clId="{92E8E46E-5B7E-4C0F-B900-5A70D985BBF1}" dt="2025-06-19T04:38:15.418" v="1489" actId="20577"/>
          <ac:spMkLst>
            <pc:docMk/>
            <pc:sldMk cId="4092932016" sldId="297"/>
            <ac:spMk id="2" creationId="{6B026846-62FA-4265-827A-2750E457837C}"/>
          </ac:spMkLst>
        </pc:spChg>
        <pc:spChg chg="mod">
          <ac:chgData name="SHEPHERD, Cara (cjmck3)" userId="c1c3412e-71b4-4f4c-bffd-8e4b35a11f1a" providerId="ADAL" clId="{92E8E46E-5B7E-4C0F-B900-5A70D985BBF1}" dt="2025-06-19T04:41:35.785" v="2560" actId="27636"/>
          <ac:spMkLst>
            <pc:docMk/>
            <pc:sldMk cId="4092932016" sldId="297"/>
            <ac:spMk id="3" creationId="{3EE960CC-BDA4-472C-90BD-DA638E7D989E}"/>
          </ac:spMkLst>
        </pc:spChg>
      </pc:sldChg>
      <pc:sldChg chg="addSp modSp new mod">
        <pc:chgData name="SHEPHERD, Cara (cjmck3)" userId="c1c3412e-71b4-4f4c-bffd-8e4b35a11f1a" providerId="ADAL" clId="{92E8E46E-5B7E-4C0F-B900-5A70D985BBF1}" dt="2025-06-19T04:44:13.977" v="2788" actId="14100"/>
        <pc:sldMkLst>
          <pc:docMk/>
          <pc:sldMk cId="515674299" sldId="298"/>
        </pc:sldMkLst>
        <pc:spChg chg="mod">
          <ac:chgData name="SHEPHERD, Cara (cjmck3)" userId="c1c3412e-71b4-4f4c-bffd-8e4b35a11f1a" providerId="ADAL" clId="{92E8E46E-5B7E-4C0F-B900-5A70D985BBF1}" dt="2025-06-19T04:41:48.524" v="2564"/>
          <ac:spMkLst>
            <pc:docMk/>
            <pc:sldMk cId="515674299" sldId="298"/>
            <ac:spMk id="2" creationId="{B706FEC7-F844-45C1-8A0C-A307005CAEF5}"/>
          </ac:spMkLst>
        </pc:spChg>
        <pc:spChg chg="mod">
          <ac:chgData name="SHEPHERD, Cara (cjmck3)" userId="c1c3412e-71b4-4f4c-bffd-8e4b35a11f1a" providerId="ADAL" clId="{92E8E46E-5B7E-4C0F-B900-5A70D985BBF1}" dt="2025-06-19T04:41:40.832" v="2563"/>
          <ac:spMkLst>
            <pc:docMk/>
            <pc:sldMk cId="515674299" sldId="298"/>
            <ac:spMk id="3" creationId="{409ED253-29D0-41FB-A31B-252D6AEAA4FA}"/>
          </ac:spMkLst>
        </pc:spChg>
        <pc:spChg chg="add mod">
          <ac:chgData name="SHEPHERD, Cara (cjmck3)" userId="c1c3412e-71b4-4f4c-bffd-8e4b35a11f1a" providerId="ADAL" clId="{92E8E46E-5B7E-4C0F-B900-5A70D985BBF1}" dt="2025-06-19T04:43:33.527" v="2722" actId="14100"/>
          <ac:spMkLst>
            <pc:docMk/>
            <pc:sldMk cId="515674299" sldId="298"/>
            <ac:spMk id="4" creationId="{A3621432-5506-4141-9B5F-E9DE0AD74569}"/>
          </ac:spMkLst>
        </pc:spChg>
        <pc:spChg chg="add mod">
          <ac:chgData name="SHEPHERD, Cara (cjmck3)" userId="c1c3412e-71b4-4f4c-bffd-8e4b35a11f1a" providerId="ADAL" clId="{92E8E46E-5B7E-4C0F-B900-5A70D985BBF1}" dt="2025-06-19T04:44:13.977" v="2788" actId="14100"/>
          <ac:spMkLst>
            <pc:docMk/>
            <pc:sldMk cId="515674299" sldId="298"/>
            <ac:spMk id="7" creationId="{28777F21-34B1-41B7-A743-0E6573EE9D5C}"/>
          </ac:spMkLst>
        </pc:spChg>
        <pc:picChg chg="add mod">
          <ac:chgData name="SHEPHERD, Cara (cjmck3)" userId="c1c3412e-71b4-4f4c-bffd-8e4b35a11f1a" providerId="ADAL" clId="{92E8E46E-5B7E-4C0F-B900-5A70D985BBF1}" dt="2025-06-19T04:43:17.249" v="2714" actId="1076"/>
          <ac:picMkLst>
            <pc:docMk/>
            <pc:sldMk cId="515674299" sldId="298"/>
            <ac:picMk id="2050" creationId="{AE27FD72-615B-4B3C-8302-86982F5ED7DB}"/>
          </ac:picMkLst>
        </pc:picChg>
        <pc:picChg chg="add mod">
          <ac:chgData name="SHEPHERD, Cara (cjmck3)" userId="c1c3412e-71b4-4f4c-bffd-8e4b35a11f1a" providerId="ADAL" clId="{92E8E46E-5B7E-4C0F-B900-5A70D985BBF1}" dt="2025-06-19T04:43:36.880" v="2723" actId="1076"/>
          <ac:picMkLst>
            <pc:docMk/>
            <pc:sldMk cId="515674299" sldId="298"/>
            <ac:picMk id="2052" creationId="{50D59588-F252-4473-8D3D-8F0D823AB333}"/>
          </ac:picMkLst>
        </pc:picChg>
      </pc:sldChg>
      <pc:sldChg chg="addSp modSp new mod">
        <pc:chgData name="SHEPHERD, Cara (cjmck3)" userId="c1c3412e-71b4-4f4c-bffd-8e4b35a11f1a" providerId="ADAL" clId="{92E8E46E-5B7E-4C0F-B900-5A70D985BBF1}" dt="2025-06-19T04:48:34.747" v="3231" actId="1076"/>
        <pc:sldMkLst>
          <pc:docMk/>
          <pc:sldMk cId="3740583849" sldId="299"/>
        </pc:sldMkLst>
        <pc:spChg chg="mod">
          <ac:chgData name="SHEPHERD, Cara (cjmck3)" userId="c1c3412e-71b4-4f4c-bffd-8e4b35a11f1a" providerId="ADAL" clId="{92E8E46E-5B7E-4C0F-B900-5A70D985BBF1}" dt="2025-06-19T04:44:20.888" v="2799" actId="20577"/>
          <ac:spMkLst>
            <pc:docMk/>
            <pc:sldMk cId="3740583849" sldId="299"/>
            <ac:spMk id="2" creationId="{75E1B802-1F3E-4EBD-AF59-BD4BD911CA29}"/>
          </ac:spMkLst>
        </pc:spChg>
        <pc:spChg chg="mod">
          <ac:chgData name="SHEPHERD, Cara (cjmck3)" userId="c1c3412e-71b4-4f4c-bffd-8e4b35a11f1a" providerId="ADAL" clId="{92E8E46E-5B7E-4C0F-B900-5A70D985BBF1}" dt="2025-06-19T04:45:57.009" v="3018" actId="20577"/>
          <ac:spMkLst>
            <pc:docMk/>
            <pc:sldMk cId="3740583849" sldId="299"/>
            <ac:spMk id="3" creationId="{5B8646AA-B590-45BD-A08B-B71B8D081847}"/>
          </ac:spMkLst>
        </pc:spChg>
        <pc:spChg chg="add mod">
          <ac:chgData name="SHEPHERD, Cara (cjmck3)" userId="c1c3412e-71b4-4f4c-bffd-8e4b35a11f1a" providerId="ADAL" clId="{92E8E46E-5B7E-4C0F-B900-5A70D985BBF1}" dt="2025-06-19T04:47:31.305" v="3125" actId="1076"/>
          <ac:spMkLst>
            <pc:docMk/>
            <pc:sldMk cId="3740583849" sldId="299"/>
            <ac:spMk id="4" creationId="{A80912C6-3E3B-49DF-BC15-6C21ADFB7799}"/>
          </ac:spMkLst>
        </pc:spChg>
        <pc:spChg chg="add mod">
          <ac:chgData name="SHEPHERD, Cara (cjmck3)" userId="c1c3412e-71b4-4f4c-bffd-8e4b35a11f1a" providerId="ADAL" clId="{92E8E46E-5B7E-4C0F-B900-5A70D985BBF1}" dt="2025-06-19T04:47:33.295" v="3126" actId="1076"/>
          <ac:spMkLst>
            <pc:docMk/>
            <pc:sldMk cId="3740583849" sldId="299"/>
            <ac:spMk id="5" creationId="{B6088A40-88D4-481B-9F88-9F2D5326396C}"/>
          </ac:spMkLst>
        </pc:spChg>
        <pc:spChg chg="add mod">
          <ac:chgData name="SHEPHERD, Cara (cjmck3)" userId="c1c3412e-71b4-4f4c-bffd-8e4b35a11f1a" providerId="ADAL" clId="{92E8E46E-5B7E-4C0F-B900-5A70D985BBF1}" dt="2025-06-19T04:48:34.747" v="3231" actId="1076"/>
          <ac:spMkLst>
            <pc:docMk/>
            <pc:sldMk cId="3740583849" sldId="299"/>
            <ac:spMk id="8" creationId="{D1F12EE0-B196-4750-8CBA-A6AC1565EA90}"/>
          </ac:spMkLst>
        </pc:spChg>
        <pc:picChg chg="add mod">
          <ac:chgData name="SHEPHERD, Cara (cjmck3)" userId="c1c3412e-71b4-4f4c-bffd-8e4b35a11f1a" providerId="ADAL" clId="{92E8E46E-5B7E-4C0F-B900-5A70D985BBF1}" dt="2025-06-19T04:47:31.305" v="3125" actId="1076"/>
          <ac:picMkLst>
            <pc:docMk/>
            <pc:sldMk cId="3740583849" sldId="299"/>
            <ac:picMk id="3074" creationId="{E6131B6E-5A79-40A8-AA89-479AE91A6D40}"/>
          </ac:picMkLst>
        </pc:picChg>
        <pc:picChg chg="add mod">
          <ac:chgData name="SHEPHERD, Cara (cjmck3)" userId="c1c3412e-71b4-4f4c-bffd-8e4b35a11f1a" providerId="ADAL" clId="{92E8E46E-5B7E-4C0F-B900-5A70D985BBF1}" dt="2025-06-19T04:48:32.411" v="3230" actId="1076"/>
          <ac:picMkLst>
            <pc:docMk/>
            <pc:sldMk cId="3740583849" sldId="299"/>
            <ac:picMk id="3076" creationId="{4B7B2FC2-AC68-4B81-A671-E652375C0BEF}"/>
          </ac:picMkLst>
        </pc:picChg>
      </pc:sldChg>
      <pc:sldChg chg="add">
        <pc:chgData name="SHEPHERD, Cara (cjmck3)" userId="c1c3412e-71b4-4f4c-bffd-8e4b35a11f1a" providerId="ADAL" clId="{92E8E46E-5B7E-4C0F-B900-5A70D985BBF1}" dt="2025-06-19T04:45:01.109" v="2800"/>
        <pc:sldMkLst>
          <pc:docMk/>
          <pc:sldMk cId="3114552055" sldId="300"/>
        </pc:sldMkLst>
      </pc:sldChg>
      <pc:sldChg chg="add">
        <pc:chgData name="SHEPHERD, Cara (cjmck3)" userId="c1c3412e-71b4-4f4c-bffd-8e4b35a11f1a" providerId="ADAL" clId="{92E8E46E-5B7E-4C0F-B900-5A70D985BBF1}" dt="2025-06-19T04:45:01.109" v="2800"/>
        <pc:sldMkLst>
          <pc:docMk/>
          <pc:sldMk cId="1134885106" sldId="301"/>
        </pc:sldMkLst>
      </pc:sldChg>
      <pc:sldChg chg="addSp modSp new mod">
        <pc:chgData name="SHEPHERD, Cara (cjmck3)" userId="c1c3412e-71b4-4f4c-bffd-8e4b35a11f1a" providerId="ADAL" clId="{92E8E46E-5B7E-4C0F-B900-5A70D985BBF1}" dt="2025-06-19T04:50:04.293" v="3612" actId="1076"/>
        <pc:sldMkLst>
          <pc:docMk/>
          <pc:sldMk cId="2361197415" sldId="302"/>
        </pc:sldMkLst>
        <pc:spChg chg="mod">
          <ac:chgData name="SHEPHERD, Cara (cjmck3)" userId="c1c3412e-71b4-4f4c-bffd-8e4b35a11f1a" providerId="ADAL" clId="{92E8E46E-5B7E-4C0F-B900-5A70D985BBF1}" dt="2025-06-19T04:48:42.626" v="3244" actId="20577"/>
          <ac:spMkLst>
            <pc:docMk/>
            <pc:sldMk cId="2361197415" sldId="302"/>
            <ac:spMk id="2" creationId="{43DC767C-FC22-4C55-8F93-E56C8C103E95}"/>
          </ac:spMkLst>
        </pc:spChg>
        <pc:spChg chg="mod">
          <ac:chgData name="SHEPHERD, Cara (cjmck3)" userId="c1c3412e-71b4-4f4c-bffd-8e4b35a11f1a" providerId="ADAL" clId="{92E8E46E-5B7E-4C0F-B900-5A70D985BBF1}" dt="2025-06-19T04:49:38.479" v="3608" actId="20577"/>
          <ac:spMkLst>
            <pc:docMk/>
            <pc:sldMk cId="2361197415" sldId="302"/>
            <ac:spMk id="3" creationId="{ACA12E5F-4A92-4F82-B03C-B760B866892E}"/>
          </ac:spMkLst>
        </pc:spChg>
        <pc:picChg chg="add mod">
          <ac:chgData name="SHEPHERD, Cara (cjmck3)" userId="c1c3412e-71b4-4f4c-bffd-8e4b35a11f1a" providerId="ADAL" clId="{92E8E46E-5B7E-4C0F-B900-5A70D985BBF1}" dt="2025-06-19T04:50:04.293" v="3612" actId="1076"/>
          <ac:picMkLst>
            <pc:docMk/>
            <pc:sldMk cId="2361197415" sldId="302"/>
            <ac:picMk id="4098" creationId="{4326C159-7DE8-4B8C-923A-C5A847577568}"/>
          </ac:picMkLst>
        </pc:picChg>
      </pc:sldChg>
      <pc:sldChg chg="new del">
        <pc:chgData name="SHEPHERD, Cara (cjmck3)" userId="c1c3412e-71b4-4f4c-bffd-8e4b35a11f1a" providerId="ADAL" clId="{92E8E46E-5B7E-4C0F-B900-5A70D985BBF1}" dt="2025-06-19T04:48:38.069" v="3233" actId="680"/>
        <pc:sldMkLst>
          <pc:docMk/>
          <pc:sldMk cId="2374307293" sldId="302"/>
        </pc:sldMkLst>
      </pc:sldChg>
      <pc:sldChg chg="addSp modSp new mod">
        <pc:chgData name="SHEPHERD, Cara (cjmck3)" userId="c1c3412e-71b4-4f4c-bffd-8e4b35a11f1a" providerId="ADAL" clId="{92E8E46E-5B7E-4C0F-B900-5A70D985BBF1}" dt="2025-06-19T04:53:01.803" v="3973" actId="20577"/>
        <pc:sldMkLst>
          <pc:docMk/>
          <pc:sldMk cId="1238233292" sldId="303"/>
        </pc:sldMkLst>
        <pc:spChg chg="mod">
          <ac:chgData name="SHEPHERD, Cara (cjmck3)" userId="c1c3412e-71b4-4f4c-bffd-8e4b35a11f1a" providerId="ADAL" clId="{92E8E46E-5B7E-4C0F-B900-5A70D985BBF1}" dt="2025-06-19T04:50:12.146" v="3623" actId="20577"/>
          <ac:spMkLst>
            <pc:docMk/>
            <pc:sldMk cId="1238233292" sldId="303"/>
            <ac:spMk id="2" creationId="{07CD0988-99D8-4896-8147-BC9971B38302}"/>
          </ac:spMkLst>
        </pc:spChg>
        <pc:spChg chg="mod">
          <ac:chgData name="SHEPHERD, Cara (cjmck3)" userId="c1c3412e-71b4-4f4c-bffd-8e4b35a11f1a" providerId="ADAL" clId="{92E8E46E-5B7E-4C0F-B900-5A70D985BBF1}" dt="2025-06-19T04:53:01.803" v="3973" actId="20577"/>
          <ac:spMkLst>
            <pc:docMk/>
            <pc:sldMk cId="1238233292" sldId="303"/>
            <ac:spMk id="3" creationId="{487BD5A7-4D3A-4DE0-A17B-3B88F1CB97F4}"/>
          </ac:spMkLst>
        </pc:spChg>
        <pc:graphicFrameChg chg="add mod modGraphic">
          <ac:chgData name="SHEPHERD, Cara (cjmck3)" userId="c1c3412e-71b4-4f4c-bffd-8e4b35a11f1a" providerId="ADAL" clId="{92E8E46E-5B7E-4C0F-B900-5A70D985BBF1}" dt="2025-06-19T04:52:46.110" v="3895" actId="20577"/>
          <ac:graphicFrameMkLst>
            <pc:docMk/>
            <pc:sldMk cId="1238233292" sldId="303"/>
            <ac:graphicFrameMk id="4" creationId="{37C8DED8-EE6C-4609-809A-01F0ADD8B06E}"/>
          </ac:graphicFrameMkLst>
        </pc:graphicFrameChg>
      </pc:sldChg>
      <pc:sldChg chg="modSp new mod">
        <pc:chgData name="SHEPHERD, Cara (cjmck3)" userId="c1c3412e-71b4-4f4c-bffd-8e4b35a11f1a" providerId="ADAL" clId="{92E8E46E-5B7E-4C0F-B900-5A70D985BBF1}" dt="2025-06-19T04:56:27.118" v="5051" actId="14100"/>
        <pc:sldMkLst>
          <pc:docMk/>
          <pc:sldMk cId="810156009" sldId="304"/>
        </pc:sldMkLst>
        <pc:spChg chg="mod">
          <ac:chgData name="SHEPHERD, Cara (cjmck3)" userId="c1c3412e-71b4-4f4c-bffd-8e4b35a11f1a" providerId="ADAL" clId="{92E8E46E-5B7E-4C0F-B900-5A70D985BBF1}" dt="2025-06-19T04:53:15.249" v="3990" actId="20577"/>
          <ac:spMkLst>
            <pc:docMk/>
            <pc:sldMk cId="810156009" sldId="304"/>
            <ac:spMk id="2" creationId="{F38BB64B-0D0C-4D58-B3A5-E1C51E47F462}"/>
          </ac:spMkLst>
        </pc:spChg>
        <pc:spChg chg="mod">
          <ac:chgData name="SHEPHERD, Cara (cjmck3)" userId="c1c3412e-71b4-4f4c-bffd-8e4b35a11f1a" providerId="ADAL" clId="{92E8E46E-5B7E-4C0F-B900-5A70D985BBF1}" dt="2025-06-19T04:56:27.118" v="5051" actId="14100"/>
          <ac:spMkLst>
            <pc:docMk/>
            <pc:sldMk cId="810156009" sldId="304"/>
            <ac:spMk id="3" creationId="{ED01E648-05B6-4C0B-8CA5-2376AB4E719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F64877-7222-4087-8E09-277398BA50EB}" type="datetimeFigureOut">
              <a:rPr lang="en-AU" smtClean="0"/>
              <a:t>19/06/2025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203C1D-5E6C-4BD1-9787-DB29C1AF3CF1}" type="slidenum">
              <a:rPr lang="en-AU" smtClean="0"/>
              <a:t>‹#›</a:t>
            </a:fld>
            <a:endParaRPr lang="en-AU"/>
          </a:p>
        </p:txBody>
      </p:sp>
    </p:spTree>
    <p:extLst>
      <p:ext uri="{BB962C8B-B14F-4D97-AF65-F5344CB8AC3E}">
        <p14:creationId xmlns:p14="http://schemas.microsoft.com/office/powerpoint/2010/main" val="9185983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a:t>Water not dissolving a stain? Try something non-polar!</a:t>
            </a:r>
          </a:p>
        </p:txBody>
      </p:sp>
      <p:sp>
        <p:nvSpPr>
          <p:cNvPr id="4" name="Slide Number Placeholder 3"/>
          <p:cNvSpPr>
            <a:spLocks noGrp="1"/>
          </p:cNvSpPr>
          <p:nvPr>
            <p:ph type="sldNum" sz="quarter" idx="10"/>
          </p:nvPr>
        </p:nvSpPr>
        <p:spPr/>
        <p:txBody>
          <a:bodyPr/>
          <a:lstStyle/>
          <a:p>
            <a:fld id="{63476DFE-D687-4332-B44E-F69DF541DFAB}" type="slidenum">
              <a:rPr lang="en-AU" smtClean="0"/>
              <a:t>16</a:t>
            </a:fld>
            <a:endParaRPr lang="en-AU"/>
          </a:p>
        </p:txBody>
      </p:sp>
    </p:spTree>
    <p:extLst>
      <p:ext uri="{BB962C8B-B14F-4D97-AF65-F5344CB8AC3E}">
        <p14:creationId xmlns:p14="http://schemas.microsoft.com/office/powerpoint/2010/main" val="15645027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323C7CF6-9C20-4A59-9649-5EE33C1B41B7}" type="datetimeFigureOut">
              <a:rPr lang="en-AU" smtClean="0"/>
              <a:t>19/06/2025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63EE14-7D5A-4144-BD6D-46FE2CC2BC78}"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51713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C7CF6-9C20-4A59-9649-5EE33C1B41B7}" type="datetimeFigureOut">
              <a:rPr lang="en-AU" smtClean="0"/>
              <a:t>19/06/2025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620300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C7CF6-9C20-4A59-9649-5EE33C1B41B7}" type="datetimeFigureOut">
              <a:rPr lang="en-AU" smtClean="0"/>
              <a:t>19/06/2025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63EE14-7D5A-4144-BD6D-46FE2CC2BC78}" type="slidenum">
              <a:rPr lang="en-AU" smtClean="0"/>
              <a:t>‹#›</a:t>
            </a:fld>
            <a:endParaRPr lang="en-AU"/>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870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23C7CF6-9C20-4A59-9649-5EE33C1B41B7}" type="datetimeFigureOut">
              <a:rPr lang="en-AU" smtClean="0"/>
              <a:t>19/06/2025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40798237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23C7CF6-9C20-4A59-9649-5EE33C1B41B7}" type="datetimeFigureOut">
              <a:rPr lang="en-AU" smtClean="0"/>
              <a:t>19/06/2025</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0D63EE14-7D5A-4144-BD6D-46FE2CC2BC78}"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6082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23C7CF6-9C20-4A59-9649-5EE33C1B41B7}" type="datetimeFigureOut">
              <a:rPr lang="en-AU" smtClean="0"/>
              <a:t>19/06/2025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41439777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23C7CF6-9C20-4A59-9649-5EE33C1B41B7}" type="datetimeFigureOut">
              <a:rPr lang="en-AU" smtClean="0"/>
              <a:t>19/06/2025</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3184894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23C7CF6-9C20-4A59-9649-5EE33C1B41B7}" type="datetimeFigureOut">
              <a:rPr lang="en-AU" smtClean="0"/>
              <a:t>19/06/2025</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5846935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3C7CF6-9C20-4A59-9649-5EE33C1B41B7}" type="datetimeFigureOut">
              <a:rPr lang="en-AU" smtClean="0"/>
              <a:t>19/06/2025</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181839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23C7CF6-9C20-4A59-9649-5EE33C1B41B7}" type="datetimeFigureOut">
              <a:rPr lang="en-AU" smtClean="0"/>
              <a:t>19/06/2025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63EE14-7D5A-4144-BD6D-46FE2CC2BC78}" type="slidenum">
              <a:rPr lang="en-AU" smtClean="0"/>
              <a:t>‹#›</a:t>
            </a:fld>
            <a:endParaRPr lang="en-AU"/>
          </a:p>
        </p:txBody>
      </p:sp>
    </p:spTree>
    <p:extLst>
      <p:ext uri="{BB962C8B-B14F-4D97-AF65-F5344CB8AC3E}">
        <p14:creationId xmlns:p14="http://schemas.microsoft.com/office/powerpoint/2010/main" val="1025515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23C7CF6-9C20-4A59-9649-5EE33C1B41B7}" type="datetimeFigureOut">
              <a:rPr lang="en-AU" smtClean="0"/>
              <a:t>19/06/2025</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0D63EE14-7D5A-4144-BD6D-46FE2CC2BC78}" type="slidenum">
              <a:rPr lang="en-AU" smtClean="0"/>
              <a:t>‹#›</a:t>
            </a:fld>
            <a:endParaRPr lang="en-AU"/>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7929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23C7CF6-9C20-4A59-9649-5EE33C1B41B7}" type="datetimeFigureOut">
              <a:rPr lang="en-AU" smtClean="0"/>
              <a:t>19/06/2025</a:t>
            </a:fld>
            <a:endParaRPr lang="en-AU"/>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AU"/>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0D63EE14-7D5A-4144-BD6D-46FE2CC2BC78}" type="slidenum">
              <a:rPr lang="en-AU" smtClean="0"/>
              <a:t>‹#›</a:t>
            </a:fld>
            <a:endParaRPr lang="en-AU"/>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19627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e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998F-B5C7-4A09-8267-8A4483DE6318}"/>
              </a:ext>
            </a:extLst>
          </p:cNvPr>
          <p:cNvSpPr>
            <a:spLocks noGrp="1"/>
          </p:cNvSpPr>
          <p:nvPr>
            <p:ph type="ctrTitle"/>
          </p:nvPr>
        </p:nvSpPr>
        <p:spPr/>
        <p:txBody>
          <a:bodyPr/>
          <a:lstStyle/>
          <a:p>
            <a:r>
              <a:rPr lang="en-AU" dirty="0"/>
              <a:t>Intermolecular forces and properties</a:t>
            </a:r>
          </a:p>
        </p:txBody>
      </p:sp>
      <p:sp>
        <p:nvSpPr>
          <p:cNvPr id="3" name="Subtitle 2">
            <a:extLst>
              <a:ext uri="{FF2B5EF4-FFF2-40B4-BE49-F238E27FC236}">
                <a16:creationId xmlns:a16="http://schemas.microsoft.com/office/drawing/2014/main" id="{BB087F7C-55E1-4AEC-9791-71C4A4C6D327}"/>
              </a:ext>
            </a:extLst>
          </p:cNvPr>
          <p:cNvSpPr>
            <a:spLocks noGrp="1"/>
          </p:cNvSpPr>
          <p:nvPr>
            <p:ph type="subTitle" idx="1"/>
          </p:nvPr>
        </p:nvSpPr>
        <p:spPr/>
        <p:txBody>
          <a:bodyPr/>
          <a:lstStyle/>
          <a:p>
            <a:r>
              <a:rPr lang="en-AU" dirty="0"/>
              <a:t>11 Chemistry</a:t>
            </a:r>
          </a:p>
        </p:txBody>
      </p:sp>
    </p:spTree>
    <p:extLst>
      <p:ext uri="{BB962C8B-B14F-4D97-AF65-F5344CB8AC3E}">
        <p14:creationId xmlns:p14="http://schemas.microsoft.com/office/powerpoint/2010/main" val="88952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Hydrogen Bonding and </a:t>
            </a:r>
            <a:r>
              <a:rPr lang="en-AU"/>
              <a:t>boiling points</a:t>
            </a:r>
          </a:p>
        </p:txBody>
      </p:sp>
      <p:pic>
        <p:nvPicPr>
          <p:cNvPr id="4" name="Picture 3"/>
          <p:cNvPicPr>
            <a:picLocks noChangeAspect="1"/>
          </p:cNvPicPr>
          <p:nvPr/>
        </p:nvPicPr>
        <p:blipFill>
          <a:blip r:embed="rId2"/>
          <a:stretch>
            <a:fillRect/>
          </a:stretch>
        </p:blipFill>
        <p:spPr>
          <a:xfrm>
            <a:off x="0" y="1971776"/>
            <a:ext cx="6448926" cy="4624050"/>
          </a:xfrm>
          <a:prstGeom prst="rect">
            <a:avLst/>
          </a:prstGeom>
        </p:spPr>
      </p:pic>
      <p:sp>
        <p:nvSpPr>
          <p:cNvPr id="5" name="TextBox 4">
            <a:extLst>
              <a:ext uri="{FF2B5EF4-FFF2-40B4-BE49-F238E27FC236}">
                <a16:creationId xmlns:a16="http://schemas.microsoft.com/office/drawing/2014/main" id="{DAD22E97-29A0-4167-8B27-363D2741E1D6}"/>
              </a:ext>
            </a:extLst>
          </p:cNvPr>
          <p:cNvSpPr txBox="1"/>
          <p:nvPr/>
        </p:nvSpPr>
        <p:spPr>
          <a:xfrm>
            <a:off x="6342086" y="1538639"/>
            <a:ext cx="5426242" cy="5468368"/>
          </a:xfrm>
          <a:prstGeom prst="rect">
            <a:avLst/>
          </a:prstGeom>
          <a:noFill/>
        </p:spPr>
        <p:txBody>
          <a:bodyPr wrap="square">
            <a:spAutoFit/>
          </a:bodyPr>
          <a:lstStyle/>
          <a:p>
            <a:r>
              <a:rPr lang="en-AU" dirty="0"/>
              <a:t>Look at the top series with purple squares (H</a:t>
            </a:r>
            <a:r>
              <a:rPr lang="en-AU" baseline="-25000" dirty="0"/>
              <a:t>2</a:t>
            </a:r>
            <a:r>
              <a:rPr lang="en-AU" dirty="0"/>
              <a:t>O, H</a:t>
            </a:r>
            <a:r>
              <a:rPr lang="en-AU" baseline="-25000" dirty="0"/>
              <a:t>2</a:t>
            </a:r>
            <a:r>
              <a:rPr lang="en-AU" dirty="0"/>
              <a:t>S, H</a:t>
            </a:r>
            <a:r>
              <a:rPr lang="en-AU" baseline="-25000" dirty="0"/>
              <a:t>2</a:t>
            </a:r>
            <a:r>
              <a:rPr lang="en-AU" dirty="0"/>
              <a:t>Se, H</a:t>
            </a:r>
            <a:r>
              <a:rPr lang="en-AU" baseline="-25000" dirty="0"/>
              <a:t>2</a:t>
            </a:r>
            <a:r>
              <a:rPr lang="en-AU" dirty="0"/>
              <a:t>Te).</a:t>
            </a:r>
          </a:p>
          <a:p>
            <a:endParaRPr lang="en-AU" dirty="0"/>
          </a:p>
          <a:p>
            <a:r>
              <a:rPr lang="en-AU" dirty="0"/>
              <a:t>The trends in boiling points can be explained using knowledge of intermolecular forces.</a:t>
            </a:r>
          </a:p>
          <a:p>
            <a:endParaRPr lang="en-AU" dirty="0"/>
          </a:p>
          <a:p>
            <a:r>
              <a:rPr lang="en-AU" dirty="0"/>
              <a:t>H</a:t>
            </a:r>
            <a:r>
              <a:rPr lang="en-AU" baseline="-25000" dirty="0"/>
              <a:t>2</a:t>
            </a:r>
            <a:r>
              <a:rPr lang="en-AU" dirty="0"/>
              <a:t>O, H</a:t>
            </a:r>
            <a:r>
              <a:rPr lang="en-AU" baseline="-25000" dirty="0"/>
              <a:t>2</a:t>
            </a:r>
            <a:r>
              <a:rPr lang="en-AU" dirty="0"/>
              <a:t>S, H</a:t>
            </a:r>
            <a:r>
              <a:rPr lang="en-AU" baseline="-25000" dirty="0"/>
              <a:t>2</a:t>
            </a:r>
            <a:r>
              <a:rPr lang="en-AU" dirty="0"/>
              <a:t>Se, H</a:t>
            </a:r>
            <a:r>
              <a:rPr lang="en-AU" baseline="-25000" dirty="0"/>
              <a:t>2</a:t>
            </a:r>
            <a:r>
              <a:rPr lang="en-AU" dirty="0"/>
              <a:t>Te are all polar molecules. Therefore they call experience dispersion forces and dipole-dipole forces.</a:t>
            </a:r>
          </a:p>
          <a:p>
            <a:endParaRPr lang="en-AU" dirty="0"/>
          </a:p>
          <a:p>
            <a:r>
              <a:rPr lang="en-AU" dirty="0"/>
              <a:t>H</a:t>
            </a:r>
            <a:r>
              <a:rPr lang="en-AU" baseline="-25000" dirty="0"/>
              <a:t>2</a:t>
            </a:r>
            <a:r>
              <a:rPr lang="en-AU" dirty="0"/>
              <a:t>O also experiences hydrogen bonding which is the strongest intermolecular force. Therefore, H</a:t>
            </a:r>
            <a:r>
              <a:rPr lang="en-AU" baseline="-25000" dirty="0"/>
              <a:t>2</a:t>
            </a:r>
            <a:r>
              <a:rPr lang="en-AU" dirty="0"/>
              <a:t>O has the highest boiling point. </a:t>
            </a:r>
          </a:p>
          <a:p>
            <a:endParaRPr lang="en-AU" dirty="0"/>
          </a:p>
          <a:p>
            <a:r>
              <a:rPr lang="en-AU" dirty="0"/>
              <a:t>The trend in boiling point for H</a:t>
            </a:r>
            <a:r>
              <a:rPr lang="en-AU" baseline="-25000" dirty="0"/>
              <a:t>2</a:t>
            </a:r>
            <a:r>
              <a:rPr lang="en-AU" dirty="0"/>
              <a:t>S, H</a:t>
            </a:r>
            <a:r>
              <a:rPr lang="en-AU" baseline="-25000" dirty="0"/>
              <a:t>2</a:t>
            </a:r>
            <a:r>
              <a:rPr lang="en-AU" dirty="0"/>
              <a:t>Se, and H</a:t>
            </a:r>
            <a:r>
              <a:rPr lang="en-AU" baseline="-25000" dirty="0"/>
              <a:t>2</a:t>
            </a:r>
            <a:r>
              <a:rPr lang="en-AU" dirty="0"/>
              <a:t>Te can be explained by differences in dispersion forces. H</a:t>
            </a:r>
            <a:r>
              <a:rPr lang="en-AU" baseline="-25000" dirty="0"/>
              <a:t>2</a:t>
            </a:r>
            <a:r>
              <a:rPr lang="en-AU" dirty="0"/>
              <a:t>Te has the highest molecular mass, therefore experiences the strongest dispersion force and has the next highest boiling point in the series.</a:t>
            </a:r>
          </a:p>
        </p:txBody>
      </p:sp>
    </p:spTree>
    <p:extLst>
      <p:ext uri="{BB962C8B-B14F-4D97-AF65-F5344CB8AC3E}">
        <p14:creationId xmlns:p14="http://schemas.microsoft.com/office/powerpoint/2010/main" val="39975521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Hydrogen Bonding and </a:t>
            </a:r>
            <a:r>
              <a:rPr lang="en-AU"/>
              <a:t>boiling points</a:t>
            </a:r>
          </a:p>
        </p:txBody>
      </p:sp>
      <p:pic>
        <p:nvPicPr>
          <p:cNvPr id="4" name="Picture 3"/>
          <p:cNvPicPr>
            <a:picLocks noChangeAspect="1"/>
          </p:cNvPicPr>
          <p:nvPr/>
        </p:nvPicPr>
        <p:blipFill>
          <a:blip r:embed="rId2"/>
          <a:stretch>
            <a:fillRect/>
          </a:stretch>
        </p:blipFill>
        <p:spPr>
          <a:xfrm>
            <a:off x="0" y="1971776"/>
            <a:ext cx="6448926" cy="4624050"/>
          </a:xfrm>
          <a:prstGeom prst="rect">
            <a:avLst/>
          </a:prstGeom>
        </p:spPr>
      </p:pic>
      <p:sp>
        <p:nvSpPr>
          <p:cNvPr id="5" name="TextBox 4">
            <a:extLst>
              <a:ext uri="{FF2B5EF4-FFF2-40B4-BE49-F238E27FC236}">
                <a16:creationId xmlns:a16="http://schemas.microsoft.com/office/drawing/2014/main" id="{DAD22E97-29A0-4167-8B27-363D2741E1D6}"/>
              </a:ext>
            </a:extLst>
          </p:cNvPr>
          <p:cNvSpPr txBox="1"/>
          <p:nvPr/>
        </p:nvSpPr>
        <p:spPr>
          <a:xfrm>
            <a:off x="6342086" y="1827397"/>
            <a:ext cx="5426242" cy="2031325"/>
          </a:xfrm>
          <a:prstGeom prst="rect">
            <a:avLst/>
          </a:prstGeom>
          <a:noFill/>
        </p:spPr>
        <p:txBody>
          <a:bodyPr wrap="square">
            <a:spAutoFit/>
          </a:bodyPr>
          <a:lstStyle/>
          <a:p>
            <a:r>
              <a:rPr lang="en-AU" dirty="0"/>
              <a:t>Check for understanding:</a:t>
            </a:r>
          </a:p>
          <a:p>
            <a:endParaRPr lang="en-AU" dirty="0"/>
          </a:p>
          <a:p>
            <a:r>
              <a:rPr lang="en-AU" dirty="0"/>
              <a:t>Explain the trend in boiling point shown for the series with green squares (NH</a:t>
            </a:r>
            <a:r>
              <a:rPr lang="en-AU" baseline="-25000" dirty="0"/>
              <a:t>3</a:t>
            </a:r>
            <a:r>
              <a:rPr lang="en-AU" dirty="0"/>
              <a:t>, PH</a:t>
            </a:r>
            <a:r>
              <a:rPr lang="en-AU" baseline="-25000" dirty="0"/>
              <a:t>3</a:t>
            </a:r>
            <a:r>
              <a:rPr lang="en-AU" dirty="0"/>
              <a:t>, AsH</a:t>
            </a:r>
            <a:r>
              <a:rPr lang="en-AU" baseline="-25000" dirty="0"/>
              <a:t>3</a:t>
            </a:r>
            <a:r>
              <a:rPr lang="en-AU" dirty="0"/>
              <a:t>, and SbH</a:t>
            </a:r>
            <a:r>
              <a:rPr lang="en-AU" baseline="-25000" dirty="0"/>
              <a:t>3</a:t>
            </a:r>
            <a:r>
              <a:rPr lang="en-AU" dirty="0"/>
              <a:t>).</a:t>
            </a:r>
          </a:p>
          <a:p>
            <a:endParaRPr lang="en-AU" dirty="0"/>
          </a:p>
          <a:p>
            <a:r>
              <a:rPr lang="en-AU" dirty="0"/>
              <a:t>Refer to the shape of molecules (VSEPR), polarity, and intermolecular forces in your response.</a:t>
            </a:r>
          </a:p>
        </p:txBody>
      </p:sp>
    </p:spTree>
    <p:extLst>
      <p:ext uri="{BB962C8B-B14F-4D97-AF65-F5344CB8AC3E}">
        <p14:creationId xmlns:p14="http://schemas.microsoft.com/office/powerpoint/2010/main" val="4120978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6FEC7-F844-45C1-8A0C-A307005CAEF5}"/>
              </a:ext>
            </a:extLst>
          </p:cNvPr>
          <p:cNvSpPr>
            <a:spLocks noGrp="1"/>
          </p:cNvSpPr>
          <p:nvPr>
            <p:ph type="title"/>
          </p:nvPr>
        </p:nvSpPr>
        <p:spPr/>
        <p:txBody>
          <a:bodyPr/>
          <a:lstStyle/>
          <a:p>
            <a:r>
              <a:rPr lang="en-AU" dirty="0"/>
              <a:t>Intermolecular forces and boiling points</a:t>
            </a:r>
          </a:p>
        </p:txBody>
      </p:sp>
      <p:sp>
        <p:nvSpPr>
          <p:cNvPr id="3" name="Content Placeholder 2">
            <a:extLst>
              <a:ext uri="{FF2B5EF4-FFF2-40B4-BE49-F238E27FC236}">
                <a16:creationId xmlns:a16="http://schemas.microsoft.com/office/drawing/2014/main" id="{409ED253-29D0-41FB-A31B-252D6AEAA4FA}"/>
              </a:ext>
            </a:extLst>
          </p:cNvPr>
          <p:cNvSpPr>
            <a:spLocks noGrp="1"/>
          </p:cNvSpPr>
          <p:nvPr>
            <p:ph idx="1"/>
          </p:nvPr>
        </p:nvSpPr>
        <p:spPr>
          <a:xfrm>
            <a:off x="1024128" y="2249424"/>
            <a:ext cx="9720073" cy="4023360"/>
          </a:xfrm>
        </p:spPr>
        <p:txBody>
          <a:bodyPr/>
          <a:lstStyle/>
          <a:p>
            <a:r>
              <a:rPr lang="en-AU" dirty="0"/>
              <a:t>Also look at the shape of the molecule. If molecules have the same type of intermolecular forces and the same molecular mass, you can look at how well the molecules pack together (kind of like </a:t>
            </a:r>
            <a:r>
              <a:rPr lang="en-AU" dirty="0" err="1"/>
              <a:t>tetris</a:t>
            </a:r>
            <a:r>
              <a:rPr lang="en-AU" dirty="0"/>
              <a:t>). If molecules can get closer to each other, based on their geometry, they will have higher melting/boiling points compared to molecules that are unable to get close to each other.</a:t>
            </a:r>
          </a:p>
          <a:p>
            <a:endParaRPr lang="en-AU" dirty="0"/>
          </a:p>
        </p:txBody>
      </p:sp>
      <p:pic>
        <p:nvPicPr>
          <p:cNvPr id="2050" name="Picture 2" descr="3-Pentanol - Wikipedia">
            <a:extLst>
              <a:ext uri="{FF2B5EF4-FFF2-40B4-BE49-F238E27FC236}">
                <a16:creationId xmlns:a16="http://schemas.microsoft.com/office/drawing/2014/main" id="{AE27FD72-615B-4B3C-8302-86982F5ED7D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4794" y="4903343"/>
            <a:ext cx="2847475" cy="156093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1-Pentanol - EPTES">
            <a:extLst>
              <a:ext uri="{FF2B5EF4-FFF2-40B4-BE49-F238E27FC236}">
                <a16:creationId xmlns:a16="http://schemas.microsoft.com/office/drawing/2014/main" id="{50D59588-F252-4473-8D3D-8F0D823AB33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03795" y="4158357"/>
            <a:ext cx="2699643" cy="2699643"/>
          </a:xfrm>
          <a:prstGeom prst="rect">
            <a:avLst/>
          </a:prstGeom>
          <a:noFill/>
          <a:extLst>
            <a:ext uri="{909E8E84-426E-40DD-AFC4-6F175D3DCCD1}">
              <a14:hiddenFill xmlns:a14="http://schemas.microsoft.com/office/drawing/2010/main">
                <a:solidFill>
                  <a:srgbClr val="FFFFFF"/>
                </a:solidFill>
              </a14:hiddenFill>
            </a:ext>
          </a:extLst>
        </p:spPr>
      </p:pic>
      <p:sp>
        <p:nvSpPr>
          <p:cNvPr id="4" name="Speech Bubble: Oval 3">
            <a:extLst>
              <a:ext uri="{FF2B5EF4-FFF2-40B4-BE49-F238E27FC236}">
                <a16:creationId xmlns:a16="http://schemas.microsoft.com/office/drawing/2014/main" id="{A3621432-5506-4141-9B5F-E9DE0AD74569}"/>
              </a:ext>
            </a:extLst>
          </p:cNvPr>
          <p:cNvSpPr/>
          <p:nvPr/>
        </p:nvSpPr>
        <p:spPr>
          <a:xfrm>
            <a:off x="3532269" y="4013678"/>
            <a:ext cx="2471489" cy="2259105"/>
          </a:xfrm>
          <a:prstGeom prst="wedgeEllipseCallout">
            <a:avLst>
              <a:gd name="adj1" fmla="val -68257"/>
              <a:gd name="adj2" fmla="val 100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I have an OH group in the way. I won’t stack well. My melting/boiling points are lower.</a:t>
            </a:r>
          </a:p>
        </p:txBody>
      </p:sp>
      <p:sp>
        <p:nvSpPr>
          <p:cNvPr id="7" name="Speech Bubble: Oval 6">
            <a:extLst>
              <a:ext uri="{FF2B5EF4-FFF2-40B4-BE49-F238E27FC236}">
                <a16:creationId xmlns:a16="http://schemas.microsoft.com/office/drawing/2014/main" id="{28777F21-34B1-41B7-A743-0E6573EE9D5C}"/>
              </a:ext>
            </a:extLst>
          </p:cNvPr>
          <p:cNvSpPr/>
          <p:nvPr/>
        </p:nvSpPr>
        <p:spPr>
          <a:xfrm>
            <a:off x="9203438" y="3643616"/>
            <a:ext cx="2788034" cy="2259105"/>
          </a:xfrm>
          <a:prstGeom prst="wedgeEllipseCallout">
            <a:avLst>
              <a:gd name="adj1" fmla="val -56860"/>
              <a:gd name="adj2" fmla="val 2601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dirty="0"/>
              <a:t>My OH group is not in the way. I can get close to other molecules. My melting/boiling points are higher.</a:t>
            </a:r>
          </a:p>
        </p:txBody>
      </p:sp>
    </p:spTree>
    <p:extLst>
      <p:ext uri="{BB962C8B-B14F-4D97-AF65-F5344CB8AC3E}">
        <p14:creationId xmlns:p14="http://schemas.microsoft.com/office/powerpoint/2010/main" val="5156742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Intermolecular forces and boiling points</a:t>
            </a:r>
          </a:p>
        </p:txBody>
      </p:sp>
      <p:sp>
        <p:nvSpPr>
          <p:cNvPr id="5" name="TextBox 4">
            <a:extLst>
              <a:ext uri="{FF2B5EF4-FFF2-40B4-BE49-F238E27FC236}">
                <a16:creationId xmlns:a16="http://schemas.microsoft.com/office/drawing/2014/main" id="{DAD22E97-29A0-4167-8B27-363D2741E1D6}"/>
              </a:ext>
            </a:extLst>
          </p:cNvPr>
          <p:cNvSpPr txBox="1"/>
          <p:nvPr/>
        </p:nvSpPr>
        <p:spPr>
          <a:xfrm>
            <a:off x="1118937" y="1827397"/>
            <a:ext cx="10649391" cy="4801314"/>
          </a:xfrm>
          <a:prstGeom prst="rect">
            <a:avLst/>
          </a:prstGeom>
          <a:noFill/>
        </p:spPr>
        <p:txBody>
          <a:bodyPr wrap="square">
            <a:spAutoFit/>
          </a:bodyPr>
          <a:lstStyle/>
          <a:p>
            <a:r>
              <a:rPr lang="en-AU" dirty="0"/>
              <a:t>Predict which of the following molecule from each pair would have the highest melting / boiling point.</a:t>
            </a:r>
          </a:p>
          <a:p>
            <a:endParaRPr lang="en-AU" dirty="0"/>
          </a:p>
          <a:p>
            <a:r>
              <a:rPr lang="en-AU" dirty="0"/>
              <a:t>Refer to the shape of molecules (VSEPR), polarity, and intermolecular forces in your response.</a:t>
            </a:r>
          </a:p>
          <a:p>
            <a:endParaRPr lang="en-AU" dirty="0"/>
          </a:p>
          <a:p>
            <a:endParaRPr lang="en-AU" dirty="0"/>
          </a:p>
          <a:p>
            <a:r>
              <a:rPr lang="en-AU" dirty="0"/>
              <a:t>(a)</a:t>
            </a:r>
          </a:p>
          <a:p>
            <a:endParaRPr lang="en-AU" dirty="0"/>
          </a:p>
          <a:p>
            <a:r>
              <a:rPr lang="en-AU" dirty="0"/>
              <a:t>                                                                                or</a:t>
            </a:r>
          </a:p>
          <a:p>
            <a:endParaRPr lang="en-AU" dirty="0"/>
          </a:p>
          <a:p>
            <a:endParaRPr lang="en-AU" dirty="0"/>
          </a:p>
          <a:p>
            <a:endParaRPr lang="en-AU" dirty="0"/>
          </a:p>
          <a:p>
            <a:r>
              <a:rPr lang="en-AU" dirty="0"/>
              <a:t>(b)                                                            </a:t>
            </a:r>
          </a:p>
          <a:p>
            <a:endParaRPr lang="en-AU" dirty="0"/>
          </a:p>
          <a:p>
            <a:endParaRPr lang="en-AU" dirty="0"/>
          </a:p>
          <a:p>
            <a:r>
              <a:rPr lang="en-AU" dirty="0"/>
              <a:t>                                                                                 or</a:t>
            </a:r>
          </a:p>
          <a:p>
            <a:endParaRPr lang="en-AU" dirty="0"/>
          </a:p>
          <a:p>
            <a:endParaRPr lang="en-AU" dirty="0"/>
          </a:p>
        </p:txBody>
      </p:sp>
      <p:pic>
        <p:nvPicPr>
          <p:cNvPr id="1026" name="Picture 2" descr="Draw the structural formula for 1-propanol, C3H7OH. | Homework.Study.com">
            <a:extLst>
              <a:ext uri="{FF2B5EF4-FFF2-40B4-BE49-F238E27FC236}">
                <a16:creationId xmlns:a16="http://schemas.microsoft.com/office/drawing/2014/main" id="{923F59E3-2211-4FAB-86FB-D40D57F947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26924"/>
          <a:stretch/>
        </p:blipFill>
        <p:spPr bwMode="auto">
          <a:xfrm>
            <a:off x="2226344" y="4924425"/>
            <a:ext cx="2758122" cy="1600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Give the structural formula for 2-propanol">
            <a:extLst>
              <a:ext uri="{FF2B5EF4-FFF2-40B4-BE49-F238E27FC236}">
                <a16:creationId xmlns:a16="http://schemas.microsoft.com/office/drawing/2014/main" id="{C495317B-4713-41B9-810D-9F949EF545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89104" y="4721651"/>
            <a:ext cx="2758121" cy="180297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thane | Formula &amp; Structure - Lesson | Study.com">
            <a:extLst>
              <a:ext uri="{FF2B5EF4-FFF2-40B4-BE49-F238E27FC236}">
                <a16:creationId xmlns:a16="http://schemas.microsoft.com/office/drawing/2014/main" id="{291F4419-3117-44BB-B6CF-209505863F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22598" y="3130757"/>
            <a:ext cx="1780930" cy="1344098"/>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llustrated Glossary of Organic Chemistry - Decane">
            <a:extLst>
              <a:ext uri="{FF2B5EF4-FFF2-40B4-BE49-F238E27FC236}">
                <a16:creationId xmlns:a16="http://schemas.microsoft.com/office/drawing/2014/main" id="{A8B8341F-14EE-4037-857D-79C8E4A2D39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098632" y="3327013"/>
            <a:ext cx="4876800" cy="10452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65230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E1B802-1F3E-4EBD-AF59-BD4BD911CA29}"/>
              </a:ext>
            </a:extLst>
          </p:cNvPr>
          <p:cNvSpPr>
            <a:spLocks noGrp="1"/>
          </p:cNvSpPr>
          <p:nvPr>
            <p:ph type="title"/>
          </p:nvPr>
        </p:nvSpPr>
        <p:spPr/>
        <p:txBody>
          <a:bodyPr/>
          <a:lstStyle/>
          <a:p>
            <a:r>
              <a:rPr lang="en-AU" dirty="0"/>
              <a:t>solubility</a:t>
            </a:r>
          </a:p>
        </p:txBody>
      </p:sp>
      <p:sp>
        <p:nvSpPr>
          <p:cNvPr id="3" name="Content Placeholder 2">
            <a:extLst>
              <a:ext uri="{FF2B5EF4-FFF2-40B4-BE49-F238E27FC236}">
                <a16:creationId xmlns:a16="http://schemas.microsoft.com/office/drawing/2014/main" id="{5B8646AA-B590-45BD-A08B-B71B8D081847}"/>
              </a:ext>
            </a:extLst>
          </p:cNvPr>
          <p:cNvSpPr>
            <a:spLocks noGrp="1"/>
          </p:cNvSpPr>
          <p:nvPr>
            <p:ph idx="1"/>
          </p:nvPr>
        </p:nvSpPr>
        <p:spPr/>
        <p:txBody>
          <a:bodyPr/>
          <a:lstStyle/>
          <a:p>
            <a:r>
              <a:rPr lang="en-AU" dirty="0"/>
              <a:t>Solutes will only dissolve in a solvent if they experience the same/similar intermolecular forces.</a:t>
            </a:r>
          </a:p>
          <a:p>
            <a:r>
              <a:rPr lang="en-AU" dirty="0"/>
              <a:t>Remember: </a:t>
            </a:r>
            <a:r>
              <a:rPr lang="en-AU" i="1" dirty="0"/>
              <a:t>Like dissolves like</a:t>
            </a:r>
          </a:p>
          <a:p>
            <a:endParaRPr lang="en-AU" dirty="0"/>
          </a:p>
          <a:p>
            <a:r>
              <a:rPr lang="en-AU" dirty="0"/>
              <a:t>For example, look at oil and water.</a:t>
            </a:r>
          </a:p>
        </p:txBody>
      </p:sp>
      <p:pic>
        <p:nvPicPr>
          <p:cNvPr id="3074" name="Picture 2" descr="Chemistry of whale oil">
            <a:extLst>
              <a:ext uri="{FF2B5EF4-FFF2-40B4-BE49-F238E27FC236}">
                <a16:creationId xmlns:a16="http://schemas.microsoft.com/office/drawing/2014/main" id="{E6131B6E-5A79-40A8-AA89-479AE91A6D4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1827"/>
          <a:stretch/>
        </p:blipFill>
        <p:spPr bwMode="auto">
          <a:xfrm>
            <a:off x="458705" y="4755575"/>
            <a:ext cx="4950140" cy="126764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A80912C6-3E3B-49DF-BC15-6C21ADFB7799}"/>
              </a:ext>
            </a:extLst>
          </p:cNvPr>
          <p:cNvSpPr/>
          <p:nvPr/>
        </p:nvSpPr>
        <p:spPr>
          <a:xfrm>
            <a:off x="276727" y="4430722"/>
            <a:ext cx="4620126" cy="1491916"/>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TextBox 4">
            <a:extLst>
              <a:ext uri="{FF2B5EF4-FFF2-40B4-BE49-F238E27FC236}">
                <a16:creationId xmlns:a16="http://schemas.microsoft.com/office/drawing/2014/main" id="{B6088A40-88D4-481B-9F88-9F2D5326396C}"/>
              </a:ext>
            </a:extLst>
          </p:cNvPr>
          <p:cNvSpPr txBox="1"/>
          <p:nvPr/>
        </p:nvSpPr>
        <p:spPr>
          <a:xfrm>
            <a:off x="4062812" y="5897987"/>
            <a:ext cx="3056021" cy="923330"/>
          </a:xfrm>
          <a:prstGeom prst="rect">
            <a:avLst/>
          </a:prstGeom>
          <a:solidFill>
            <a:schemeClr val="accent1">
              <a:lumMod val="20000"/>
              <a:lumOff val="80000"/>
            </a:schemeClr>
          </a:solidFill>
        </p:spPr>
        <p:txBody>
          <a:bodyPr wrap="square" rtlCol="0">
            <a:spAutoFit/>
          </a:bodyPr>
          <a:lstStyle/>
          <a:p>
            <a:r>
              <a:rPr lang="en-AU" dirty="0"/>
              <a:t>Most of an oil molecule is non-polar, therefore experiences dispersion forces only.</a:t>
            </a:r>
          </a:p>
        </p:txBody>
      </p:sp>
      <p:pic>
        <p:nvPicPr>
          <p:cNvPr id="3076" name="Picture 4">
            <a:extLst>
              <a:ext uri="{FF2B5EF4-FFF2-40B4-BE49-F238E27FC236}">
                <a16:creationId xmlns:a16="http://schemas.microsoft.com/office/drawing/2014/main" id="{4B7B2FC2-AC68-4B81-A671-E652375C0BE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39193" t="42939" r="38491" b="43685"/>
          <a:stretch/>
        </p:blipFill>
        <p:spPr bwMode="auto">
          <a:xfrm>
            <a:off x="8843208" y="4102505"/>
            <a:ext cx="2057401" cy="123323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D1F12EE0-B196-4750-8CBA-A6AC1565EA90}"/>
              </a:ext>
            </a:extLst>
          </p:cNvPr>
          <p:cNvSpPr txBox="1"/>
          <p:nvPr/>
        </p:nvSpPr>
        <p:spPr>
          <a:xfrm>
            <a:off x="8531750" y="5464101"/>
            <a:ext cx="3056021" cy="1200329"/>
          </a:xfrm>
          <a:prstGeom prst="rect">
            <a:avLst/>
          </a:prstGeom>
          <a:solidFill>
            <a:schemeClr val="accent1">
              <a:lumMod val="20000"/>
              <a:lumOff val="80000"/>
            </a:schemeClr>
          </a:solidFill>
        </p:spPr>
        <p:txBody>
          <a:bodyPr wrap="square" rtlCol="0">
            <a:spAutoFit/>
          </a:bodyPr>
          <a:lstStyle/>
          <a:p>
            <a:r>
              <a:rPr lang="en-AU" dirty="0"/>
              <a:t>Water is polar and experiences hydrogen bonding, dipole-dipole forces, and dispersion forces.</a:t>
            </a:r>
          </a:p>
        </p:txBody>
      </p:sp>
    </p:spTree>
    <p:extLst>
      <p:ext uri="{BB962C8B-B14F-4D97-AF65-F5344CB8AC3E}">
        <p14:creationId xmlns:p14="http://schemas.microsoft.com/office/powerpoint/2010/main" val="3740583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C767C-FC22-4C55-8F93-E56C8C103E95}"/>
              </a:ext>
            </a:extLst>
          </p:cNvPr>
          <p:cNvSpPr>
            <a:spLocks noGrp="1"/>
          </p:cNvSpPr>
          <p:nvPr>
            <p:ph type="title"/>
          </p:nvPr>
        </p:nvSpPr>
        <p:spPr/>
        <p:txBody>
          <a:bodyPr/>
          <a:lstStyle/>
          <a:p>
            <a:r>
              <a:rPr lang="en-AU" dirty="0"/>
              <a:t>solubility</a:t>
            </a:r>
          </a:p>
        </p:txBody>
      </p:sp>
      <p:sp>
        <p:nvSpPr>
          <p:cNvPr id="3" name="Content Placeholder 2">
            <a:extLst>
              <a:ext uri="{FF2B5EF4-FFF2-40B4-BE49-F238E27FC236}">
                <a16:creationId xmlns:a16="http://schemas.microsoft.com/office/drawing/2014/main" id="{ACA12E5F-4A92-4F82-B03C-B760B866892E}"/>
              </a:ext>
            </a:extLst>
          </p:cNvPr>
          <p:cNvSpPr>
            <a:spLocks noGrp="1"/>
          </p:cNvSpPr>
          <p:nvPr>
            <p:ph idx="1"/>
          </p:nvPr>
        </p:nvSpPr>
        <p:spPr/>
        <p:txBody>
          <a:bodyPr/>
          <a:lstStyle/>
          <a:p>
            <a:r>
              <a:rPr lang="en-AU" dirty="0"/>
              <a:t>In the case of oil and water, water is more attracted to other water molecules, so will ‘push’ the oil molecules out. </a:t>
            </a:r>
          </a:p>
          <a:p>
            <a:r>
              <a:rPr lang="en-AU" dirty="0"/>
              <a:t>Oil molecules are more attracted to other oil molecules than they are to water, so will not mix with the water. </a:t>
            </a:r>
          </a:p>
          <a:p>
            <a:r>
              <a:rPr lang="en-AU" dirty="0"/>
              <a:t>We therefore see separation between oil and water, resulting in oil being insoluble in water.</a:t>
            </a:r>
          </a:p>
        </p:txBody>
      </p:sp>
      <p:pic>
        <p:nvPicPr>
          <p:cNvPr id="4098" name="Picture 2" descr="Lubricant Chemistry and Oil/Water Separator Performance | Compressed Air  Best Practices">
            <a:extLst>
              <a:ext uri="{FF2B5EF4-FFF2-40B4-BE49-F238E27FC236}">
                <a16:creationId xmlns:a16="http://schemas.microsoft.com/office/drawing/2014/main" id="{4326C159-7DE8-4B8C-923A-C5A84757756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5521" y="4406516"/>
            <a:ext cx="6206289" cy="24514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611974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a:t>Like Attracts Like</a:t>
            </a:r>
          </a:p>
        </p:txBody>
      </p:sp>
      <p:sp>
        <p:nvSpPr>
          <p:cNvPr id="3" name="Content Placeholder 2"/>
          <p:cNvSpPr>
            <a:spLocks noGrp="1"/>
          </p:cNvSpPr>
          <p:nvPr>
            <p:ph idx="1"/>
          </p:nvPr>
        </p:nvSpPr>
        <p:spPr/>
        <p:txBody>
          <a:bodyPr>
            <a:normAutofit/>
          </a:bodyPr>
          <a:lstStyle/>
          <a:p>
            <a:r>
              <a:rPr lang="en-AU" sz="2400"/>
              <a:t>These intermolecular forces play an incredibly significant role in intermolecular interactions (particularly when looking at polar and non-polar molecules)</a:t>
            </a:r>
          </a:p>
        </p:txBody>
      </p:sp>
      <p:pic>
        <p:nvPicPr>
          <p:cNvPr id="22530" name="Picture 2" descr="Like Dissolves Like and Molecule Ion Attracti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40" y="3337145"/>
            <a:ext cx="5468476" cy="322293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8127305" y="2936934"/>
            <a:ext cx="4064695" cy="4023360"/>
          </a:xfrm>
          <a:prstGeom prst="rect">
            <a:avLst/>
          </a:prstGeom>
        </p:spPr>
      </p:pic>
    </p:spTree>
    <p:extLst>
      <p:ext uri="{BB962C8B-B14F-4D97-AF65-F5344CB8AC3E}">
        <p14:creationId xmlns:p14="http://schemas.microsoft.com/office/powerpoint/2010/main" val="36967114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8FC3-7A33-474E-B4F6-033C6010F649}"/>
              </a:ext>
            </a:extLst>
          </p:cNvPr>
          <p:cNvSpPr>
            <a:spLocks noGrp="1"/>
          </p:cNvSpPr>
          <p:nvPr>
            <p:ph type="title"/>
          </p:nvPr>
        </p:nvSpPr>
        <p:spPr/>
        <p:txBody>
          <a:bodyPr/>
          <a:lstStyle/>
          <a:p>
            <a:r>
              <a:rPr lang="en-AU"/>
              <a:t>Like Dissolves Like</a:t>
            </a:r>
          </a:p>
        </p:txBody>
      </p:sp>
      <p:sp>
        <p:nvSpPr>
          <p:cNvPr id="3" name="Content Placeholder 2">
            <a:extLst>
              <a:ext uri="{FF2B5EF4-FFF2-40B4-BE49-F238E27FC236}">
                <a16:creationId xmlns:a16="http://schemas.microsoft.com/office/drawing/2014/main" id="{E38F1649-AB9F-4BFD-A92E-3CA1A5C92915}"/>
              </a:ext>
            </a:extLst>
          </p:cNvPr>
          <p:cNvSpPr>
            <a:spLocks noGrp="1"/>
          </p:cNvSpPr>
          <p:nvPr>
            <p:ph idx="1"/>
          </p:nvPr>
        </p:nvSpPr>
        <p:spPr>
          <a:xfrm>
            <a:off x="63233" y="2206804"/>
            <a:ext cx="9720073" cy="4023360"/>
          </a:xfrm>
        </p:spPr>
        <p:txBody>
          <a:bodyPr>
            <a:normAutofit/>
          </a:bodyPr>
          <a:lstStyle/>
          <a:p>
            <a:r>
              <a:rPr lang="en-AU" sz="2400"/>
              <a:t>This is why I use hand sanitiser to help dissolve the whiteboard markers</a:t>
            </a:r>
          </a:p>
          <a:p>
            <a:endParaRPr lang="en-AU" sz="2400"/>
          </a:p>
          <a:p>
            <a:endParaRPr lang="en-AU" sz="2400"/>
          </a:p>
          <a:p>
            <a:endParaRPr lang="en-AU" sz="2400"/>
          </a:p>
          <a:p>
            <a:endParaRPr lang="en-AU" sz="2400"/>
          </a:p>
          <a:p>
            <a:endParaRPr lang="en-AU" sz="2400"/>
          </a:p>
        </p:txBody>
      </p:sp>
      <p:pic>
        <p:nvPicPr>
          <p:cNvPr id="9220" name="Picture 4" descr="https://patentimages.storage.googleapis.com/05/c6/87/dd9ac1262722be/imgf000010_0001.png">
            <a:extLst>
              <a:ext uri="{FF2B5EF4-FFF2-40B4-BE49-F238E27FC236}">
                <a16:creationId xmlns:a16="http://schemas.microsoft.com/office/drawing/2014/main" id="{43362A11-EB44-437D-92BE-121B81DA71A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88481" y="3146505"/>
            <a:ext cx="6015038" cy="19025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45520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88FC3-7A33-474E-B4F6-033C6010F649}"/>
              </a:ext>
            </a:extLst>
          </p:cNvPr>
          <p:cNvSpPr>
            <a:spLocks noGrp="1"/>
          </p:cNvSpPr>
          <p:nvPr>
            <p:ph type="title"/>
          </p:nvPr>
        </p:nvSpPr>
        <p:spPr/>
        <p:txBody>
          <a:bodyPr/>
          <a:lstStyle/>
          <a:p>
            <a:r>
              <a:rPr lang="en-AU"/>
              <a:t>Like Dissolves Like</a:t>
            </a:r>
          </a:p>
        </p:txBody>
      </p:sp>
      <p:sp>
        <p:nvSpPr>
          <p:cNvPr id="3" name="Content Placeholder 2">
            <a:extLst>
              <a:ext uri="{FF2B5EF4-FFF2-40B4-BE49-F238E27FC236}">
                <a16:creationId xmlns:a16="http://schemas.microsoft.com/office/drawing/2014/main" id="{E38F1649-AB9F-4BFD-A92E-3CA1A5C92915}"/>
              </a:ext>
            </a:extLst>
          </p:cNvPr>
          <p:cNvSpPr>
            <a:spLocks noGrp="1"/>
          </p:cNvSpPr>
          <p:nvPr>
            <p:ph idx="1"/>
          </p:nvPr>
        </p:nvSpPr>
        <p:spPr>
          <a:xfrm>
            <a:off x="63233" y="2206804"/>
            <a:ext cx="9720073" cy="4023360"/>
          </a:xfrm>
        </p:spPr>
        <p:txBody>
          <a:bodyPr>
            <a:normAutofit/>
          </a:bodyPr>
          <a:lstStyle/>
          <a:p>
            <a:r>
              <a:rPr lang="en-AU" sz="2400"/>
              <a:t>This is why acetone/methylated spirits can dissolve permanent markers, but water cannot </a:t>
            </a:r>
          </a:p>
        </p:txBody>
      </p:sp>
      <p:pic>
        <p:nvPicPr>
          <p:cNvPr id="9218" name="Picture 2" descr="Methanol toxicity - Wikipedia">
            <a:extLst>
              <a:ext uri="{FF2B5EF4-FFF2-40B4-BE49-F238E27FC236}">
                <a16:creationId xmlns:a16="http://schemas.microsoft.com/office/drawing/2014/main" id="{07712716-D1B2-4507-80F5-225D9FD453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0966" y="3576720"/>
            <a:ext cx="2047013" cy="1808195"/>
          </a:xfrm>
          <a:prstGeom prst="rect">
            <a:avLst/>
          </a:prstGeom>
          <a:noFill/>
          <a:extLst>
            <a:ext uri="{909E8E84-426E-40DD-AFC4-6F175D3DCCD1}">
              <a14:hiddenFill xmlns:a14="http://schemas.microsoft.com/office/drawing/2010/main">
                <a:solidFill>
                  <a:srgbClr val="FFFFFF"/>
                </a:solidFill>
              </a14:hiddenFill>
            </a:ext>
          </a:extLst>
        </p:spPr>
      </p:pic>
      <p:pic>
        <p:nvPicPr>
          <p:cNvPr id="9222" name="Picture 6" descr="physics - Do water molecules change when you talk to them? - Skeptics Stack  Exchange">
            <a:extLst>
              <a:ext uri="{FF2B5EF4-FFF2-40B4-BE49-F238E27FC236}">
                <a16:creationId xmlns:a16="http://schemas.microsoft.com/office/drawing/2014/main" id="{1E5EA903-E05F-4B78-8B8D-47212CD3B5D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4023" y="3907864"/>
            <a:ext cx="2673781" cy="1145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48851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CD0988-99D8-4896-8147-BC9971B38302}"/>
              </a:ext>
            </a:extLst>
          </p:cNvPr>
          <p:cNvSpPr>
            <a:spLocks noGrp="1"/>
          </p:cNvSpPr>
          <p:nvPr>
            <p:ph type="title"/>
          </p:nvPr>
        </p:nvSpPr>
        <p:spPr/>
        <p:txBody>
          <a:bodyPr/>
          <a:lstStyle/>
          <a:p>
            <a:r>
              <a:rPr lang="en-AU" dirty="0"/>
              <a:t>solubility</a:t>
            </a:r>
          </a:p>
        </p:txBody>
      </p:sp>
      <p:sp>
        <p:nvSpPr>
          <p:cNvPr id="3" name="Content Placeholder 2">
            <a:extLst>
              <a:ext uri="{FF2B5EF4-FFF2-40B4-BE49-F238E27FC236}">
                <a16:creationId xmlns:a16="http://schemas.microsoft.com/office/drawing/2014/main" id="{487BD5A7-4D3A-4DE0-A17B-3B88F1CB97F4}"/>
              </a:ext>
            </a:extLst>
          </p:cNvPr>
          <p:cNvSpPr>
            <a:spLocks noGrp="1"/>
          </p:cNvSpPr>
          <p:nvPr>
            <p:ph idx="1"/>
          </p:nvPr>
        </p:nvSpPr>
        <p:spPr/>
        <p:txBody>
          <a:bodyPr/>
          <a:lstStyle/>
          <a:p>
            <a:r>
              <a:rPr lang="en-AU" b="1" dirty="0"/>
              <a:t>Predict</a:t>
            </a:r>
            <a:r>
              <a:rPr lang="en-AU" dirty="0"/>
              <a:t> whether the following solutes are soluble in their paired solvents. You will need to look up the chemical structure of each molecule.</a:t>
            </a:r>
            <a:endParaRPr lang="en-AU" b="1" dirty="0"/>
          </a:p>
        </p:txBody>
      </p:sp>
      <p:graphicFrame>
        <p:nvGraphicFramePr>
          <p:cNvPr id="4" name="Table 4">
            <a:extLst>
              <a:ext uri="{FF2B5EF4-FFF2-40B4-BE49-F238E27FC236}">
                <a16:creationId xmlns:a16="http://schemas.microsoft.com/office/drawing/2014/main" id="{37C8DED8-EE6C-4609-809A-01F0ADD8B06E}"/>
              </a:ext>
            </a:extLst>
          </p:cNvPr>
          <p:cNvGraphicFramePr>
            <a:graphicFrameLocks noGrp="1"/>
          </p:cNvGraphicFramePr>
          <p:nvPr>
            <p:extLst>
              <p:ext uri="{D42A27DB-BD31-4B8C-83A1-F6EECF244321}">
                <p14:modId xmlns:p14="http://schemas.microsoft.com/office/powerpoint/2010/main" val="1950107873"/>
              </p:ext>
            </p:extLst>
          </p:nvPr>
        </p:nvGraphicFramePr>
        <p:xfrm>
          <a:off x="804779" y="3077856"/>
          <a:ext cx="10757568" cy="3231505"/>
        </p:xfrm>
        <a:graphic>
          <a:graphicData uri="http://schemas.openxmlformats.org/drawingml/2006/table">
            <a:tbl>
              <a:tblPr firstRow="1" bandRow="1">
                <a:tableStyleId>{5C22544A-7EE6-4342-B048-85BDC9FD1C3A}</a:tableStyleId>
              </a:tblPr>
              <a:tblGrid>
                <a:gridCol w="3585856">
                  <a:extLst>
                    <a:ext uri="{9D8B030D-6E8A-4147-A177-3AD203B41FA5}">
                      <a16:colId xmlns:a16="http://schemas.microsoft.com/office/drawing/2014/main" val="375923960"/>
                    </a:ext>
                  </a:extLst>
                </a:gridCol>
                <a:gridCol w="3585856">
                  <a:extLst>
                    <a:ext uri="{9D8B030D-6E8A-4147-A177-3AD203B41FA5}">
                      <a16:colId xmlns:a16="http://schemas.microsoft.com/office/drawing/2014/main" val="4070207394"/>
                    </a:ext>
                  </a:extLst>
                </a:gridCol>
                <a:gridCol w="3585856">
                  <a:extLst>
                    <a:ext uri="{9D8B030D-6E8A-4147-A177-3AD203B41FA5}">
                      <a16:colId xmlns:a16="http://schemas.microsoft.com/office/drawing/2014/main" val="2262587129"/>
                    </a:ext>
                  </a:extLst>
                </a:gridCol>
              </a:tblGrid>
              <a:tr h="473419">
                <a:tc>
                  <a:txBody>
                    <a:bodyPr/>
                    <a:lstStyle/>
                    <a:p>
                      <a:r>
                        <a:rPr lang="en-AU" dirty="0"/>
                        <a:t>Solute</a:t>
                      </a:r>
                    </a:p>
                  </a:txBody>
                  <a:tcPr/>
                </a:tc>
                <a:tc>
                  <a:txBody>
                    <a:bodyPr/>
                    <a:lstStyle/>
                    <a:p>
                      <a:r>
                        <a:rPr lang="en-AU" dirty="0"/>
                        <a:t>Solvent</a:t>
                      </a:r>
                    </a:p>
                  </a:txBody>
                  <a:tcPr/>
                </a:tc>
                <a:tc>
                  <a:txBody>
                    <a:bodyPr/>
                    <a:lstStyle/>
                    <a:p>
                      <a:r>
                        <a:rPr lang="en-AU" dirty="0"/>
                        <a:t>Soluble or not soluble?</a:t>
                      </a:r>
                    </a:p>
                  </a:txBody>
                  <a:tcPr/>
                </a:tc>
                <a:extLst>
                  <a:ext uri="{0D108BD9-81ED-4DB2-BD59-A6C34878D82A}">
                    <a16:rowId xmlns:a16="http://schemas.microsoft.com/office/drawing/2014/main" val="2498941212"/>
                  </a:ext>
                </a:extLst>
              </a:tr>
              <a:tr h="919362">
                <a:tc>
                  <a:txBody>
                    <a:bodyPr/>
                    <a:lstStyle/>
                    <a:p>
                      <a:pPr algn="ctr"/>
                      <a:r>
                        <a:rPr lang="en-AU" dirty="0"/>
                        <a:t>Ethanol</a:t>
                      </a:r>
                    </a:p>
                  </a:txBody>
                  <a:tcPr anchor="ctr"/>
                </a:tc>
                <a:tc>
                  <a:txBody>
                    <a:bodyPr/>
                    <a:lstStyle/>
                    <a:p>
                      <a:pPr algn="ctr"/>
                      <a:r>
                        <a:rPr lang="en-AU" dirty="0"/>
                        <a:t>Water</a:t>
                      </a:r>
                    </a:p>
                  </a:txBody>
                  <a:tcPr anchor="ctr"/>
                </a:tc>
                <a:tc>
                  <a:txBody>
                    <a:bodyPr/>
                    <a:lstStyle/>
                    <a:p>
                      <a:pPr algn="ctr"/>
                      <a:endParaRPr lang="en-AU"/>
                    </a:p>
                  </a:txBody>
                  <a:tcPr anchor="ctr"/>
                </a:tc>
                <a:extLst>
                  <a:ext uri="{0D108BD9-81ED-4DB2-BD59-A6C34878D82A}">
                    <a16:rowId xmlns:a16="http://schemas.microsoft.com/office/drawing/2014/main" val="3188220220"/>
                  </a:ext>
                </a:extLst>
              </a:tr>
              <a:tr h="919362">
                <a:tc>
                  <a:txBody>
                    <a:bodyPr/>
                    <a:lstStyle/>
                    <a:p>
                      <a:pPr algn="ctr"/>
                      <a:r>
                        <a:rPr lang="en-AU" dirty="0"/>
                        <a:t>Ethanol</a:t>
                      </a:r>
                    </a:p>
                  </a:txBody>
                  <a:tcPr anchor="ctr"/>
                </a:tc>
                <a:tc>
                  <a:txBody>
                    <a:bodyPr/>
                    <a:lstStyle/>
                    <a:p>
                      <a:pPr algn="ctr"/>
                      <a:r>
                        <a:rPr lang="en-AU" dirty="0"/>
                        <a:t>Hexane</a:t>
                      </a:r>
                    </a:p>
                  </a:txBody>
                  <a:tcPr anchor="ctr"/>
                </a:tc>
                <a:tc>
                  <a:txBody>
                    <a:bodyPr/>
                    <a:lstStyle/>
                    <a:p>
                      <a:pPr algn="ctr"/>
                      <a:endParaRPr lang="en-AU" dirty="0"/>
                    </a:p>
                  </a:txBody>
                  <a:tcPr anchor="ctr"/>
                </a:tc>
                <a:extLst>
                  <a:ext uri="{0D108BD9-81ED-4DB2-BD59-A6C34878D82A}">
                    <a16:rowId xmlns:a16="http://schemas.microsoft.com/office/drawing/2014/main" val="4140849702"/>
                  </a:ext>
                </a:extLst>
              </a:tr>
              <a:tr h="919362">
                <a:tc>
                  <a:txBody>
                    <a:bodyPr/>
                    <a:lstStyle/>
                    <a:p>
                      <a:pPr algn="ctr"/>
                      <a:r>
                        <a:rPr lang="en-AU" dirty="0"/>
                        <a:t>Ammonia</a:t>
                      </a:r>
                    </a:p>
                  </a:txBody>
                  <a:tcPr anchor="ctr"/>
                </a:tc>
                <a:tc>
                  <a:txBody>
                    <a:bodyPr/>
                    <a:lstStyle/>
                    <a:p>
                      <a:pPr algn="ctr"/>
                      <a:r>
                        <a:rPr lang="en-AU" dirty="0"/>
                        <a:t>Water</a:t>
                      </a:r>
                    </a:p>
                  </a:txBody>
                  <a:tcPr anchor="ctr"/>
                </a:tc>
                <a:tc>
                  <a:txBody>
                    <a:bodyPr/>
                    <a:lstStyle/>
                    <a:p>
                      <a:pPr algn="ctr"/>
                      <a:endParaRPr lang="en-AU" dirty="0"/>
                    </a:p>
                  </a:txBody>
                  <a:tcPr anchor="ctr"/>
                </a:tc>
                <a:extLst>
                  <a:ext uri="{0D108BD9-81ED-4DB2-BD59-A6C34878D82A}">
                    <a16:rowId xmlns:a16="http://schemas.microsoft.com/office/drawing/2014/main" val="3056265786"/>
                  </a:ext>
                </a:extLst>
              </a:tr>
            </a:tbl>
          </a:graphicData>
        </a:graphic>
      </p:graphicFrame>
    </p:spTree>
    <p:extLst>
      <p:ext uri="{BB962C8B-B14F-4D97-AF65-F5344CB8AC3E}">
        <p14:creationId xmlns:p14="http://schemas.microsoft.com/office/powerpoint/2010/main" val="1238233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25587-7343-4E81-BE8D-BB2DCEDC10CD}"/>
              </a:ext>
            </a:extLst>
          </p:cNvPr>
          <p:cNvSpPr>
            <a:spLocks noGrp="1"/>
          </p:cNvSpPr>
          <p:nvPr>
            <p:ph type="title"/>
          </p:nvPr>
        </p:nvSpPr>
        <p:spPr/>
        <p:txBody>
          <a:bodyPr/>
          <a:lstStyle/>
          <a:p>
            <a:r>
              <a:rPr lang="en-AU" dirty="0"/>
              <a:t>Learning goals</a:t>
            </a:r>
          </a:p>
        </p:txBody>
      </p:sp>
      <p:sp>
        <p:nvSpPr>
          <p:cNvPr id="3" name="Content Placeholder 2">
            <a:extLst>
              <a:ext uri="{FF2B5EF4-FFF2-40B4-BE49-F238E27FC236}">
                <a16:creationId xmlns:a16="http://schemas.microsoft.com/office/drawing/2014/main" id="{8B9DBC1F-1DE8-405F-A633-63C2EB53A8E8}"/>
              </a:ext>
            </a:extLst>
          </p:cNvPr>
          <p:cNvSpPr>
            <a:spLocks noGrp="1"/>
          </p:cNvSpPr>
          <p:nvPr>
            <p:ph idx="1"/>
          </p:nvPr>
        </p:nvSpPr>
        <p:spPr/>
        <p:txBody>
          <a:bodyPr/>
          <a:lstStyle/>
          <a:p>
            <a:r>
              <a:rPr lang="en-AU" sz="1800" b="0" i="0" dirty="0">
                <a:effectLst/>
                <a:latin typeface="Calibri" panose="020F0502020204030204" pitchFamily="34" charset="0"/>
              </a:rPr>
              <a:t>Explain the relationship between vapour pressure, melting point, boiling point and solubility, and the nature and strength of intermolecular forces (e.g. dispersion forces, dipole-dipole attractions, and hydrogen bonding) within molecular covalent substances. </a:t>
            </a:r>
            <a:endParaRPr lang="en-AU" dirty="0"/>
          </a:p>
        </p:txBody>
      </p:sp>
    </p:spTree>
    <p:extLst>
      <p:ext uri="{BB962C8B-B14F-4D97-AF65-F5344CB8AC3E}">
        <p14:creationId xmlns:p14="http://schemas.microsoft.com/office/powerpoint/2010/main" val="1859630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BB64B-0D0C-4D58-B3A5-E1C51E47F462}"/>
              </a:ext>
            </a:extLst>
          </p:cNvPr>
          <p:cNvSpPr>
            <a:spLocks noGrp="1"/>
          </p:cNvSpPr>
          <p:nvPr>
            <p:ph type="title"/>
          </p:nvPr>
        </p:nvSpPr>
        <p:spPr/>
        <p:txBody>
          <a:bodyPr/>
          <a:lstStyle/>
          <a:p>
            <a:r>
              <a:rPr lang="en-AU" dirty="0"/>
              <a:t>Vapour pressure</a:t>
            </a:r>
          </a:p>
        </p:txBody>
      </p:sp>
      <p:sp>
        <p:nvSpPr>
          <p:cNvPr id="3" name="Content Placeholder 2">
            <a:extLst>
              <a:ext uri="{FF2B5EF4-FFF2-40B4-BE49-F238E27FC236}">
                <a16:creationId xmlns:a16="http://schemas.microsoft.com/office/drawing/2014/main" id="{ED01E648-05B6-4C0B-8CA5-2376AB4E7190}"/>
              </a:ext>
            </a:extLst>
          </p:cNvPr>
          <p:cNvSpPr>
            <a:spLocks noGrp="1"/>
          </p:cNvSpPr>
          <p:nvPr>
            <p:ph idx="1"/>
          </p:nvPr>
        </p:nvSpPr>
        <p:spPr>
          <a:xfrm>
            <a:off x="1024128" y="1949116"/>
            <a:ext cx="9720073" cy="4360244"/>
          </a:xfrm>
        </p:spPr>
        <p:txBody>
          <a:bodyPr>
            <a:normAutofit fontScale="92500" lnSpcReduction="20000"/>
          </a:bodyPr>
          <a:lstStyle/>
          <a:p>
            <a:r>
              <a:rPr lang="en-AU" dirty="0"/>
              <a:t>Vapour pressure is the pressure exerted by a vapour in equilibrium with its liquid form.</a:t>
            </a:r>
          </a:p>
          <a:p>
            <a:endParaRPr lang="en-AU" dirty="0"/>
          </a:p>
          <a:p>
            <a:r>
              <a:rPr lang="en-AU" dirty="0"/>
              <a:t>At room temperature, most liquids will ‘evaporate’ to an extent. If you put this in a closed container, you can measure the pressure of the vapour (it will stop increasing at some point) – this is the vapour pressure.</a:t>
            </a:r>
          </a:p>
          <a:p>
            <a:endParaRPr lang="en-AU" dirty="0"/>
          </a:p>
          <a:p>
            <a:r>
              <a:rPr lang="en-AU" dirty="0"/>
              <a:t>Molecules with stronger intermolecular forces will have a lower vapour pressure than molecules that experience weaker intermolecular forces. This is why there is such a strong smell at the petrol station – intermolecular forces between molecules in petrol are weak. You are smelling the evaporated gas from the petrol, which happens because molecules are not strongly held together.</a:t>
            </a:r>
          </a:p>
          <a:p>
            <a:r>
              <a:rPr lang="en-AU" dirty="0"/>
              <a:t>An opposite example is water, which has a much lower vapour pressure because it experiences strong intermolecular forces. It requires a lot of energy to separate water molecules to get them from a liquid to a gas.</a:t>
            </a:r>
          </a:p>
        </p:txBody>
      </p:sp>
    </p:spTree>
    <p:extLst>
      <p:ext uri="{BB962C8B-B14F-4D97-AF65-F5344CB8AC3E}">
        <p14:creationId xmlns:p14="http://schemas.microsoft.com/office/powerpoint/2010/main" val="810156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F3DA5-BE90-4F7D-8488-9C6FBF0D6923}"/>
              </a:ext>
            </a:extLst>
          </p:cNvPr>
          <p:cNvSpPr>
            <a:spLocks noGrp="1"/>
          </p:cNvSpPr>
          <p:nvPr>
            <p:ph type="title"/>
          </p:nvPr>
        </p:nvSpPr>
        <p:spPr/>
        <p:txBody>
          <a:bodyPr/>
          <a:lstStyle/>
          <a:p>
            <a:r>
              <a:rPr lang="en-AU" dirty="0"/>
              <a:t>recap</a:t>
            </a:r>
          </a:p>
        </p:txBody>
      </p:sp>
      <p:sp>
        <p:nvSpPr>
          <p:cNvPr id="3" name="Content Placeholder 2">
            <a:extLst>
              <a:ext uri="{FF2B5EF4-FFF2-40B4-BE49-F238E27FC236}">
                <a16:creationId xmlns:a16="http://schemas.microsoft.com/office/drawing/2014/main" id="{CC268F0D-2FD1-468B-9264-FFE941B0EFD2}"/>
              </a:ext>
            </a:extLst>
          </p:cNvPr>
          <p:cNvSpPr>
            <a:spLocks noGrp="1"/>
          </p:cNvSpPr>
          <p:nvPr>
            <p:ph idx="1"/>
          </p:nvPr>
        </p:nvSpPr>
        <p:spPr>
          <a:xfrm>
            <a:off x="267526" y="1981971"/>
            <a:ext cx="7825404" cy="4023360"/>
          </a:xfrm>
        </p:spPr>
        <p:txBody>
          <a:bodyPr>
            <a:normAutofit/>
          </a:bodyPr>
          <a:lstStyle/>
          <a:p>
            <a:r>
              <a:rPr lang="en-AU" sz="2400"/>
              <a:t>On each compound below, circle the polar and non-polar sections. For any polar sections, </a:t>
            </a:r>
            <a:r>
              <a:rPr lang="en-AU" sz="2400" b="1"/>
              <a:t>label</a:t>
            </a:r>
            <a:r>
              <a:rPr lang="en-AU" sz="2400"/>
              <a:t> the positive and negative poles. </a:t>
            </a:r>
          </a:p>
        </p:txBody>
      </p:sp>
      <p:pic>
        <p:nvPicPr>
          <p:cNvPr id="4" name="Picture 3">
            <a:extLst>
              <a:ext uri="{FF2B5EF4-FFF2-40B4-BE49-F238E27FC236}">
                <a16:creationId xmlns:a16="http://schemas.microsoft.com/office/drawing/2014/main" id="{B3ADD5D8-9C18-45AD-B43B-7F4912032485}"/>
              </a:ext>
            </a:extLst>
          </p:cNvPr>
          <p:cNvPicPr>
            <a:picLocks noChangeAspect="1"/>
          </p:cNvPicPr>
          <p:nvPr/>
        </p:nvPicPr>
        <p:blipFill>
          <a:blip r:embed="rId2"/>
          <a:stretch>
            <a:fillRect/>
          </a:stretch>
        </p:blipFill>
        <p:spPr>
          <a:xfrm>
            <a:off x="0" y="4797426"/>
            <a:ext cx="4099072" cy="1969267"/>
          </a:xfrm>
          <a:prstGeom prst="rect">
            <a:avLst/>
          </a:prstGeom>
        </p:spPr>
      </p:pic>
      <p:pic>
        <p:nvPicPr>
          <p:cNvPr id="3074" name="Picture 2" descr="Difference Between Ethylamine and Diethylamine | Compare the Difference  Between Similar Terms">
            <a:extLst>
              <a:ext uri="{FF2B5EF4-FFF2-40B4-BE49-F238E27FC236}">
                <a16:creationId xmlns:a16="http://schemas.microsoft.com/office/drawing/2014/main" id="{FC81FF20-4C8E-4555-A4B4-909C64DC81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6968" y="3189876"/>
            <a:ext cx="2559204" cy="1712273"/>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Lewis Structure Hydrogen Bromide Hydrobromic Acid Hypobromous - Water  Transparent PNG">
            <a:extLst>
              <a:ext uri="{FF2B5EF4-FFF2-40B4-BE49-F238E27FC236}">
                <a16:creationId xmlns:a16="http://schemas.microsoft.com/office/drawing/2014/main" id="{1344064A-0174-4A7B-8DCE-DA8CE14736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6871" y="5288150"/>
            <a:ext cx="3362325" cy="13620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67E9ED7-8744-4BC3-869E-7AB7513262DF}"/>
              </a:ext>
            </a:extLst>
          </p:cNvPr>
          <p:cNvSpPr txBox="1"/>
          <p:nvPr/>
        </p:nvSpPr>
        <p:spPr>
          <a:xfrm>
            <a:off x="10554346" y="4285136"/>
            <a:ext cx="402674" cy="369332"/>
          </a:xfrm>
          <a:prstGeom prst="rect">
            <a:avLst/>
          </a:prstGeom>
          <a:noFill/>
        </p:spPr>
        <p:txBody>
          <a:bodyPr wrap="none" rtlCol="0">
            <a:spAutoFit/>
          </a:bodyPr>
          <a:lstStyle/>
          <a:p>
            <a:r>
              <a:rPr lang="en-AU"/>
              <a:t>lol</a:t>
            </a:r>
          </a:p>
        </p:txBody>
      </p:sp>
      <p:cxnSp>
        <p:nvCxnSpPr>
          <p:cNvPr id="7" name="Straight Arrow Connector 6">
            <a:extLst>
              <a:ext uri="{FF2B5EF4-FFF2-40B4-BE49-F238E27FC236}">
                <a16:creationId xmlns:a16="http://schemas.microsoft.com/office/drawing/2014/main" id="{8D37870F-3EB6-45E1-BA28-1B1D9E7807AD}"/>
              </a:ext>
            </a:extLst>
          </p:cNvPr>
          <p:cNvCxnSpPr/>
          <p:nvPr/>
        </p:nvCxnSpPr>
        <p:spPr>
          <a:xfrm>
            <a:off x="10755683" y="4654468"/>
            <a:ext cx="0" cy="486805"/>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3078" name="Picture 6" descr="Illustrated Glossary of Organic Chemistry - Benzene ring">
            <a:extLst>
              <a:ext uri="{FF2B5EF4-FFF2-40B4-BE49-F238E27FC236}">
                <a16:creationId xmlns:a16="http://schemas.microsoft.com/office/drawing/2014/main" id="{50FCF8D1-C28C-4FDF-9B43-61A162A0AA6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58059" y="4469802"/>
            <a:ext cx="2061033" cy="235304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38713505-EC7E-480A-8C59-A86D736084D3}"/>
              </a:ext>
            </a:extLst>
          </p:cNvPr>
          <p:cNvPicPr>
            <a:picLocks noChangeAspect="1"/>
          </p:cNvPicPr>
          <p:nvPr/>
        </p:nvPicPr>
        <p:blipFill>
          <a:blip r:embed="rId6"/>
          <a:stretch>
            <a:fillRect/>
          </a:stretch>
        </p:blipFill>
        <p:spPr>
          <a:xfrm>
            <a:off x="8427308" y="9808"/>
            <a:ext cx="3764692" cy="2686897"/>
          </a:xfrm>
          <a:prstGeom prst="rect">
            <a:avLst/>
          </a:prstGeom>
        </p:spPr>
      </p:pic>
      <p:sp>
        <p:nvSpPr>
          <p:cNvPr id="9" name="TextBox 8">
            <a:extLst>
              <a:ext uri="{FF2B5EF4-FFF2-40B4-BE49-F238E27FC236}">
                <a16:creationId xmlns:a16="http://schemas.microsoft.com/office/drawing/2014/main" id="{F26AEDC9-2CCA-44C2-80EF-780D041D0423}"/>
              </a:ext>
            </a:extLst>
          </p:cNvPr>
          <p:cNvSpPr txBox="1"/>
          <p:nvPr/>
        </p:nvSpPr>
        <p:spPr>
          <a:xfrm>
            <a:off x="9234113" y="2755441"/>
            <a:ext cx="1521570" cy="369332"/>
          </a:xfrm>
          <a:prstGeom prst="rect">
            <a:avLst/>
          </a:prstGeom>
          <a:noFill/>
        </p:spPr>
        <p:txBody>
          <a:bodyPr wrap="none" rtlCol="0">
            <a:spAutoFit/>
          </a:bodyPr>
          <a:lstStyle/>
          <a:p>
            <a:r>
              <a:rPr lang="en-AU"/>
              <a:t>Data Book P 6</a:t>
            </a:r>
          </a:p>
        </p:txBody>
      </p:sp>
    </p:spTree>
    <p:extLst>
      <p:ext uri="{BB962C8B-B14F-4D97-AF65-F5344CB8AC3E}">
        <p14:creationId xmlns:p14="http://schemas.microsoft.com/office/powerpoint/2010/main" val="2782448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1AB2B-EA9B-418A-87D1-ADB9E8C5CFB4}"/>
              </a:ext>
            </a:extLst>
          </p:cNvPr>
          <p:cNvSpPr>
            <a:spLocks noGrp="1"/>
          </p:cNvSpPr>
          <p:nvPr>
            <p:ph type="title"/>
          </p:nvPr>
        </p:nvSpPr>
        <p:spPr/>
        <p:txBody>
          <a:bodyPr/>
          <a:lstStyle/>
          <a:p>
            <a:r>
              <a:rPr lang="en-AU"/>
              <a:t>Vocab List</a:t>
            </a:r>
          </a:p>
        </p:txBody>
      </p:sp>
      <p:sp>
        <p:nvSpPr>
          <p:cNvPr id="3" name="Content Placeholder 2">
            <a:extLst>
              <a:ext uri="{FF2B5EF4-FFF2-40B4-BE49-F238E27FC236}">
                <a16:creationId xmlns:a16="http://schemas.microsoft.com/office/drawing/2014/main" id="{91184D2B-1E8A-491C-BD94-2C50DEAE2ED9}"/>
              </a:ext>
            </a:extLst>
          </p:cNvPr>
          <p:cNvSpPr>
            <a:spLocks noGrp="1"/>
          </p:cNvSpPr>
          <p:nvPr>
            <p:ph idx="1"/>
          </p:nvPr>
        </p:nvSpPr>
        <p:spPr>
          <a:xfrm>
            <a:off x="1024129" y="2286000"/>
            <a:ext cx="3656360" cy="4023360"/>
          </a:xfrm>
        </p:spPr>
        <p:txBody>
          <a:bodyPr/>
          <a:lstStyle/>
          <a:p>
            <a:r>
              <a:rPr lang="en-AU"/>
              <a:t>Dispersion</a:t>
            </a:r>
          </a:p>
          <a:p>
            <a:r>
              <a:rPr lang="en-AU"/>
              <a:t>London</a:t>
            </a:r>
          </a:p>
          <a:p>
            <a:r>
              <a:rPr lang="en-AU"/>
              <a:t>Dipole</a:t>
            </a:r>
          </a:p>
          <a:p>
            <a:r>
              <a:rPr lang="en-AU"/>
              <a:t>Polar</a:t>
            </a:r>
          </a:p>
          <a:p>
            <a:r>
              <a:rPr lang="en-AU"/>
              <a:t>Hydrogen Bonding</a:t>
            </a:r>
          </a:p>
          <a:p>
            <a:r>
              <a:rPr lang="en-AU"/>
              <a:t>Intramolecular</a:t>
            </a:r>
          </a:p>
          <a:p>
            <a:r>
              <a:rPr lang="en-AU"/>
              <a:t>Intermolecular</a:t>
            </a:r>
          </a:p>
          <a:p>
            <a:r>
              <a:rPr lang="en-AU"/>
              <a:t>Electrostatic</a:t>
            </a:r>
          </a:p>
          <a:p>
            <a:endParaRPr lang="en-AU"/>
          </a:p>
        </p:txBody>
      </p:sp>
      <p:sp>
        <p:nvSpPr>
          <p:cNvPr id="4" name="Content Placeholder 2">
            <a:extLst>
              <a:ext uri="{FF2B5EF4-FFF2-40B4-BE49-F238E27FC236}">
                <a16:creationId xmlns:a16="http://schemas.microsoft.com/office/drawing/2014/main" id="{95102DD7-BAE5-4CB0-B6B3-48D675CD5895}"/>
              </a:ext>
            </a:extLst>
          </p:cNvPr>
          <p:cNvSpPr txBox="1">
            <a:spLocks/>
          </p:cNvSpPr>
          <p:nvPr/>
        </p:nvSpPr>
        <p:spPr>
          <a:xfrm>
            <a:off x="4680489" y="2286000"/>
            <a:ext cx="3656360" cy="4023360"/>
          </a:xfrm>
          <a:prstGeom prst="rect">
            <a:avLst/>
          </a:prstGeom>
        </p:spPr>
        <p:txBody>
          <a:bodyPr vert="horz" lIns="45720" tIns="45720" rIns="4572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a:lstStyle>
          <a:p>
            <a:r>
              <a:rPr lang="en-AU"/>
              <a:t>Dissolve</a:t>
            </a:r>
          </a:p>
          <a:p>
            <a:r>
              <a:rPr lang="en-AU"/>
              <a:t>Solvent</a:t>
            </a:r>
          </a:p>
          <a:p>
            <a:r>
              <a:rPr lang="en-AU"/>
              <a:t>Serenity</a:t>
            </a:r>
          </a:p>
          <a:p>
            <a:r>
              <a:rPr lang="en-AU"/>
              <a:t>Hippopotamus  </a:t>
            </a:r>
          </a:p>
        </p:txBody>
      </p:sp>
    </p:spTree>
    <p:extLst>
      <p:ext uri="{BB962C8B-B14F-4D97-AF65-F5344CB8AC3E}">
        <p14:creationId xmlns:p14="http://schemas.microsoft.com/office/powerpoint/2010/main" val="2642309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36F06D-097C-41BD-ABF9-3855A38C07CE}"/>
              </a:ext>
            </a:extLst>
          </p:cNvPr>
          <p:cNvSpPr>
            <a:spLocks noGrp="1"/>
          </p:cNvSpPr>
          <p:nvPr>
            <p:ph type="title"/>
          </p:nvPr>
        </p:nvSpPr>
        <p:spPr/>
        <p:txBody>
          <a:bodyPr/>
          <a:lstStyle/>
          <a:p>
            <a:r>
              <a:rPr lang="en-AU" dirty="0"/>
              <a:t>Reminder – intermolecular forces</a:t>
            </a:r>
          </a:p>
        </p:txBody>
      </p:sp>
      <p:sp>
        <p:nvSpPr>
          <p:cNvPr id="3" name="Content Placeholder 2">
            <a:extLst>
              <a:ext uri="{FF2B5EF4-FFF2-40B4-BE49-F238E27FC236}">
                <a16:creationId xmlns:a16="http://schemas.microsoft.com/office/drawing/2014/main" id="{638A3673-C342-4F7E-B1DD-80601BA77567}"/>
              </a:ext>
            </a:extLst>
          </p:cNvPr>
          <p:cNvSpPr>
            <a:spLocks noGrp="1"/>
          </p:cNvSpPr>
          <p:nvPr>
            <p:ph idx="1"/>
          </p:nvPr>
        </p:nvSpPr>
        <p:spPr/>
        <p:txBody>
          <a:bodyPr/>
          <a:lstStyle/>
          <a:p>
            <a:pPr marL="452120" indent="-342900">
              <a:spcAft>
                <a:spcPts val="0"/>
              </a:spcAft>
              <a:buFont typeface="Arial" panose="020B0604020202020204" pitchFamily="34" charset="0"/>
              <a:buChar char="•"/>
              <a:defRPr/>
            </a:pPr>
            <a:r>
              <a:rPr lang="en-AU" dirty="0"/>
              <a:t>Attractions </a:t>
            </a:r>
            <a:r>
              <a:rPr lang="en-AU" i="1" dirty="0">
                <a:solidFill>
                  <a:srgbClr val="C00000"/>
                </a:solidFill>
              </a:rPr>
              <a:t>between</a:t>
            </a:r>
            <a:r>
              <a:rPr lang="en-AU" dirty="0">
                <a:solidFill>
                  <a:srgbClr val="C00000"/>
                </a:solidFill>
              </a:rPr>
              <a:t> </a:t>
            </a:r>
            <a:r>
              <a:rPr lang="en-AU" dirty="0"/>
              <a:t>molecules</a:t>
            </a:r>
            <a:endParaRPr lang="en-US" dirty="0"/>
          </a:p>
          <a:p>
            <a:pPr marL="365760" indent="-255905">
              <a:spcAft>
                <a:spcPts val="0"/>
              </a:spcAft>
              <a:buFont typeface="Wingdings 3"/>
              <a:buChar char=""/>
              <a:defRPr/>
            </a:pPr>
            <a:endParaRPr lang="en-AU" dirty="0"/>
          </a:p>
          <a:p>
            <a:pPr marL="452120" indent="-342900">
              <a:spcAft>
                <a:spcPts val="0"/>
              </a:spcAft>
              <a:buFont typeface="Arial" panose="020B0604020202020204" pitchFamily="34" charset="0"/>
              <a:buChar char="•"/>
              <a:defRPr/>
            </a:pPr>
            <a:r>
              <a:rPr lang="en-AU" dirty="0"/>
              <a:t>Weaker than intramolecular forces (ionic/covalent/metallic bonds)</a:t>
            </a:r>
          </a:p>
          <a:p>
            <a:pPr marL="452120" indent="-342900">
              <a:spcAft>
                <a:spcPts val="0"/>
              </a:spcAft>
              <a:buFont typeface="Arial" panose="020B0604020202020204" pitchFamily="34" charset="0"/>
              <a:buChar char="•"/>
              <a:defRPr/>
            </a:pPr>
            <a:endParaRPr lang="en-AU" dirty="0"/>
          </a:p>
          <a:p>
            <a:pPr marL="452120" indent="-342900">
              <a:spcAft>
                <a:spcPts val="0"/>
              </a:spcAft>
              <a:buFont typeface="Arial" panose="020B0604020202020204" pitchFamily="34" charset="0"/>
              <a:buChar char="•"/>
              <a:defRPr/>
            </a:pPr>
            <a:r>
              <a:rPr lang="en-AU" dirty="0"/>
              <a:t>Three types:</a:t>
            </a:r>
          </a:p>
          <a:p>
            <a:pPr lvl="4">
              <a:spcAft>
                <a:spcPts val="0"/>
              </a:spcAft>
              <a:buFont typeface="Arial" panose="020B0604020202020204" pitchFamily="34" charset="0"/>
              <a:buChar char="•"/>
              <a:defRPr/>
            </a:pPr>
            <a:r>
              <a:rPr lang="en-AU" sz="2000" dirty="0"/>
              <a:t>Dispersion forces / London dispersion forces / van der Waals forces</a:t>
            </a:r>
          </a:p>
          <a:p>
            <a:pPr lvl="4">
              <a:spcAft>
                <a:spcPts val="0"/>
              </a:spcAft>
              <a:buFont typeface="Arial" panose="020B0604020202020204" pitchFamily="34" charset="0"/>
              <a:buChar char="•"/>
              <a:defRPr/>
            </a:pPr>
            <a:endParaRPr lang="en-AU" sz="2000" dirty="0"/>
          </a:p>
          <a:p>
            <a:pPr lvl="4">
              <a:spcAft>
                <a:spcPts val="0"/>
              </a:spcAft>
              <a:buFont typeface="Arial" panose="020B0604020202020204" pitchFamily="34" charset="0"/>
              <a:buChar char="•"/>
              <a:defRPr/>
            </a:pPr>
            <a:r>
              <a:rPr lang="en-AU" sz="2000" dirty="0"/>
              <a:t>Dipole interactions </a:t>
            </a:r>
          </a:p>
          <a:p>
            <a:pPr lvl="4">
              <a:spcAft>
                <a:spcPts val="0"/>
              </a:spcAft>
              <a:buFont typeface="Arial" panose="020B0604020202020204" pitchFamily="34" charset="0"/>
              <a:buChar char="•"/>
              <a:defRPr/>
            </a:pPr>
            <a:endParaRPr lang="en-AU" sz="2000" dirty="0"/>
          </a:p>
          <a:p>
            <a:pPr lvl="4">
              <a:spcAft>
                <a:spcPts val="0"/>
              </a:spcAft>
              <a:buFont typeface="Arial" panose="020B0604020202020204" pitchFamily="34" charset="0"/>
              <a:buChar char="•"/>
              <a:defRPr/>
            </a:pPr>
            <a:r>
              <a:rPr lang="en-AU" sz="2000" dirty="0"/>
              <a:t>Hydrogen bonding</a:t>
            </a:r>
          </a:p>
          <a:p>
            <a:endParaRPr lang="en-AU" dirty="0"/>
          </a:p>
        </p:txBody>
      </p:sp>
      <p:cxnSp>
        <p:nvCxnSpPr>
          <p:cNvPr id="5" name="Straight Arrow Connector 4">
            <a:extLst>
              <a:ext uri="{FF2B5EF4-FFF2-40B4-BE49-F238E27FC236}">
                <a16:creationId xmlns:a16="http://schemas.microsoft.com/office/drawing/2014/main" id="{8D8B8A08-8869-471D-8674-660612D31DDF}"/>
              </a:ext>
            </a:extLst>
          </p:cNvPr>
          <p:cNvCxnSpPr/>
          <p:nvPr/>
        </p:nvCxnSpPr>
        <p:spPr>
          <a:xfrm>
            <a:off x="1552074" y="4547937"/>
            <a:ext cx="0" cy="1383631"/>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9FDAAFD6-A6FB-44B2-9AF7-15785773D4C9}"/>
              </a:ext>
            </a:extLst>
          </p:cNvPr>
          <p:cNvSpPr txBox="1"/>
          <p:nvPr/>
        </p:nvSpPr>
        <p:spPr>
          <a:xfrm rot="16200000">
            <a:off x="496017" y="5085863"/>
            <a:ext cx="1567095" cy="307777"/>
          </a:xfrm>
          <a:prstGeom prst="rect">
            <a:avLst/>
          </a:prstGeom>
          <a:noFill/>
        </p:spPr>
        <p:txBody>
          <a:bodyPr wrap="square" rtlCol="0">
            <a:spAutoFit/>
          </a:bodyPr>
          <a:lstStyle/>
          <a:p>
            <a:r>
              <a:rPr lang="en-AU" sz="1400" dirty="0"/>
              <a:t>Increasing strength</a:t>
            </a:r>
          </a:p>
        </p:txBody>
      </p:sp>
    </p:spTree>
    <p:extLst>
      <p:ext uri="{BB962C8B-B14F-4D97-AF65-F5344CB8AC3E}">
        <p14:creationId xmlns:p14="http://schemas.microsoft.com/office/powerpoint/2010/main" val="40057478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E183B-AA09-4930-BB3A-61E80FC12AAF}"/>
              </a:ext>
            </a:extLst>
          </p:cNvPr>
          <p:cNvSpPr>
            <a:spLocks noGrp="1"/>
          </p:cNvSpPr>
          <p:nvPr>
            <p:ph type="title"/>
          </p:nvPr>
        </p:nvSpPr>
        <p:spPr/>
        <p:txBody>
          <a:bodyPr/>
          <a:lstStyle/>
          <a:p>
            <a:r>
              <a:rPr lang="en-AU" dirty="0"/>
              <a:t>Reminder – intermolecular forces</a:t>
            </a:r>
          </a:p>
        </p:txBody>
      </p:sp>
      <p:graphicFrame>
        <p:nvGraphicFramePr>
          <p:cNvPr id="4" name="Table 4">
            <a:extLst>
              <a:ext uri="{FF2B5EF4-FFF2-40B4-BE49-F238E27FC236}">
                <a16:creationId xmlns:a16="http://schemas.microsoft.com/office/drawing/2014/main" id="{2BAE4297-7900-4109-966B-4EAE240ED25E}"/>
              </a:ext>
            </a:extLst>
          </p:cNvPr>
          <p:cNvGraphicFramePr>
            <a:graphicFrameLocks noGrp="1"/>
          </p:cNvGraphicFramePr>
          <p:nvPr>
            <p:ph idx="1"/>
            <p:extLst>
              <p:ext uri="{D42A27DB-BD31-4B8C-83A1-F6EECF244321}">
                <p14:modId xmlns:p14="http://schemas.microsoft.com/office/powerpoint/2010/main" val="3589735946"/>
              </p:ext>
            </p:extLst>
          </p:nvPr>
        </p:nvGraphicFramePr>
        <p:xfrm>
          <a:off x="1235869" y="1973179"/>
          <a:ext cx="9720261" cy="4480560"/>
        </p:xfrm>
        <a:graphic>
          <a:graphicData uri="http://schemas.openxmlformats.org/drawingml/2006/table">
            <a:tbl>
              <a:tblPr firstRow="1" bandRow="1">
                <a:tableStyleId>{5C22544A-7EE6-4342-B048-85BDC9FD1C3A}</a:tableStyleId>
              </a:tblPr>
              <a:tblGrid>
                <a:gridCol w="2368967">
                  <a:extLst>
                    <a:ext uri="{9D8B030D-6E8A-4147-A177-3AD203B41FA5}">
                      <a16:colId xmlns:a16="http://schemas.microsoft.com/office/drawing/2014/main" val="1596091252"/>
                    </a:ext>
                  </a:extLst>
                </a:gridCol>
                <a:gridCol w="2237874">
                  <a:extLst>
                    <a:ext uri="{9D8B030D-6E8A-4147-A177-3AD203B41FA5}">
                      <a16:colId xmlns:a16="http://schemas.microsoft.com/office/drawing/2014/main" val="1355920939"/>
                    </a:ext>
                  </a:extLst>
                </a:gridCol>
                <a:gridCol w="5113420">
                  <a:extLst>
                    <a:ext uri="{9D8B030D-6E8A-4147-A177-3AD203B41FA5}">
                      <a16:colId xmlns:a16="http://schemas.microsoft.com/office/drawing/2014/main" val="3033858519"/>
                    </a:ext>
                  </a:extLst>
                </a:gridCol>
              </a:tblGrid>
              <a:tr h="370840">
                <a:tc>
                  <a:txBody>
                    <a:bodyPr/>
                    <a:lstStyle/>
                    <a:p>
                      <a:r>
                        <a:rPr lang="en-AU" dirty="0"/>
                        <a:t>Type of Intermolecular Force</a:t>
                      </a:r>
                    </a:p>
                  </a:txBody>
                  <a:tcPr/>
                </a:tc>
                <a:tc>
                  <a:txBody>
                    <a:bodyPr/>
                    <a:lstStyle/>
                    <a:p>
                      <a:r>
                        <a:rPr lang="en-AU" dirty="0"/>
                        <a:t>Affects</a:t>
                      </a:r>
                    </a:p>
                  </a:txBody>
                  <a:tcPr/>
                </a:tc>
                <a:tc>
                  <a:txBody>
                    <a:bodyPr/>
                    <a:lstStyle/>
                    <a:p>
                      <a:r>
                        <a:rPr lang="en-AU" dirty="0"/>
                        <a:t>How it works</a:t>
                      </a:r>
                    </a:p>
                  </a:txBody>
                  <a:tcPr/>
                </a:tc>
                <a:extLst>
                  <a:ext uri="{0D108BD9-81ED-4DB2-BD59-A6C34878D82A}">
                    <a16:rowId xmlns:a16="http://schemas.microsoft.com/office/drawing/2014/main" val="469327491"/>
                  </a:ext>
                </a:extLst>
              </a:tr>
              <a:tr h="370840">
                <a:tc>
                  <a:txBody>
                    <a:bodyPr/>
                    <a:lstStyle/>
                    <a:p>
                      <a:r>
                        <a:rPr lang="en-AU" dirty="0"/>
                        <a:t>Dispersion forces</a:t>
                      </a:r>
                    </a:p>
                  </a:txBody>
                  <a:tcPr/>
                </a:tc>
                <a:tc>
                  <a:txBody>
                    <a:bodyPr/>
                    <a:lstStyle/>
                    <a:p>
                      <a:r>
                        <a:rPr lang="en-AU" dirty="0"/>
                        <a:t>Every molecule</a:t>
                      </a:r>
                    </a:p>
                  </a:txBody>
                  <a:tcPr/>
                </a:tc>
                <a:tc>
                  <a:txBody>
                    <a:bodyPr/>
                    <a:lstStyle/>
                    <a:p>
                      <a:r>
                        <a:rPr lang="en-AU" dirty="0"/>
                        <a:t>Attraction force between protons in one molecule and electrons in another molecule.</a:t>
                      </a:r>
                    </a:p>
                    <a:p>
                      <a:endParaRPr lang="en-AU" dirty="0"/>
                    </a:p>
                    <a:p>
                      <a:r>
                        <a:rPr lang="en-AU" dirty="0"/>
                        <a:t>Strength increases as molecular mass increases.</a:t>
                      </a:r>
                    </a:p>
                  </a:txBody>
                  <a:tcPr/>
                </a:tc>
                <a:extLst>
                  <a:ext uri="{0D108BD9-81ED-4DB2-BD59-A6C34878D82A}">
                    <a16:rowId xmlns:a16="http://schemas.microsoft.com/office/drawing/2014/main" val="707929380"/>
                  </a:ext>
                </a:extLst>
              </a:tr>
              <a:tr h="370840">
                <a:tc>
                  <a:txBody>
                    <a:bodyPr/>
                    <a:lstStyle/>
                    <a:p>
                      <a:r>
                        <a:rPr lang="en-AU" dirty="0"/>
                        <a:t>Dipole-dipole forces</a:t>
                      </a:r>
                    </a:p>
                  </a:txBody>
                  <a:tcPr/>
                </a:tc>
                <a:tc>
                  <a:txBody>
                    <a:bodyPr/>
                    <a:lstStyle/>
                    <a:p>
                      <a:r>
                        <a:rPr lang="en-AU" dirty="0"/>
                        <a:t>Polar molecules</a:t>
                      </a:r>
                    </a:p>
                  </a:txBody>
                  <a:tcPr/>
                </a:tc>
                <a:tc>
                  <a:txBody>
                    <a:bodyPr/>
                    <a:lstStyle/>
                    <a:p>
                      <a:r>
                        <a:rPr lang="en-AU" dirty="0"/>
                        <a:t>Polarity results in </a:t>
                      </a:r>
                      <a:r>
                        <a:rPr lang="en-AU" i="1" dirty="0"/>
                        <a:t>dipole moments</a:t>
                      </a:r>
                      <a:r>
                        <a:rPr lang="en-AU" i="0" dirty="0"/>
                        <a:t> where the partial positive pole of a molecule is attracted to the partial negative pole of another.</a:t>
                      </a:r>
                    </a:p>
                    <a:p>
                      <a:endParaRPr lang="en-AU" i="0" dirty="0"/>
                    </a:p>
                    <a:p>
                      <a:r>
                        <a:rPr lang="en-AU" i="0" dirty="0"/>
                        <a:t>Strength increases with polarity.</a:t>
                      </a:r>
                      <a:endParaRPr lang="en-AU" dirty="0"/>
                    </a:p>
                  </a:txBody>
                  <a:tcPr/>
                </a:tc>
                <a:extLst>
                  <a:ext uri="{0D108BD9-81ED-4DB2-BD59-A6C34878D82A}">
                    <a16:rowId xmlns:a16="http://schemas.microsoft.com/office/drawing/2014/main" val="3480882336"/>
                  </a:ext>
                </a:extLst>
              </a:tr>
              <a:tr h="370840">
                <a:tc>
                  <a:txBody>
                    <a:bodyPr/>
                    <a:lstStyle/>
                    <a:p>
                      <a:r>
                        <a:rPr lang="en-AU" dirty="0"/>
                        <a:t>Hydrogen bonding</a:t>
                      </a:r>
                    </a:p>
                  </a:txBody>
                  <a:tcPr/>
                </a:tc>
                <a:tc>
                  <a:txBody>
                    <a:bodyPr/>
                    <a:lstStyle/>
                    <a:p>
                      <a:r>
                        <a:rPr lang="en-AU" dirty="0"/>
                        <a:t>Polar molecules with an O-H, N-H, or F-H bond</a:t>
                      </a:r>
                    </a:p>
                  </a:txBody>
                  <a:tcPr/>
                </a:tc>
                <a:tc>
                  <a:txBody>
                    <a:bodyPr/>
                    <a:lstStyle/>
                    <a:p>
                      <a:r>
                        <a:rPr lang="en-AU" dirty="0"/>
                        <a:t>A type of dipole-dipole force that is very strong. </a:t>
                      </a:r>
                    </a:p>
                    <a:p>
                      <a:endParaRPr lang="en-AU" dirty="0"/>
                    </a:p>
                    <a:p>
                      <a:r>
                        <a:rPr lang="en-AU" dirty="0"/>
                        <a:t>Results from high electronegativity difference between hydrogen and oxygen/nitrogen/fluorine.</a:t>
                      </a:r>
                    </a:p>
                  </a:txBody>
                  <a:tcPr/>
                </a:tc>
                <a:extLst>
                  <a:ext uri="{0D108BD9-81ED-4DB2-BD59-A6C34878D82A}">
                    <a16:rowId xmlns:a16="http://schemas.microsoft.com/office/drawing/2014/main" val="3349431407"/>
                  </a:ext>
                </a:extLst>
              </a:tr>
            </a:tbl>
          </a:graphicData>
        </a:graphic>
      </p:graphicFrame>
    </p:spTree>
    <p:extLst>
      <p:ext uri="{BB962C8B-B14F-4D97-AF65-F5344CB8AC3E}">
        <p14:creationId xmlns:p14="http://schemas.microsoft.com/office/powerpoint/2010/main" val="32081759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0F671-8DD9-4025-8254-C5F0443B7D45}"/>
              </a:ext>
            </a:extLst>
          </p:cNvPr>
          <p:cNvSpPr>
            <a:spLocks noGrp="1"/>
          </p:cNvSpPr>
          <p:nvPr>
            <p:ph type="title"/>
          </p:nvPr>
        </p:nvSpPr>
        <p:spPr/>
        <p:txBody>
          <a:bodyPr/>
          <a:lstStyle/>
          <a:p>
            <a:r>
              <a:rPr lang="en-AU" dirty="0"/>
              <a:t>Intermolecular forces and properties</a:t>
            </a:r>
          </a:p>
        </p:txBody>
      </p:sp>
      <p:sp>
        <p:nvSpPr>
          <p:cNvPr id="3" name="Content Placeholder 2">
            <a:extLst>
              <a:ext uri="{FF2B5EF4-FFF2-40B4-BE49-F238E27FC236}">
                <a16:creationId xmlns:a16="http://schemas.microsoft.com/office/drawing/2014/main" id="{3FBFFC71-3408-4423-89C9-D88F0D3E5F47}"/>
              </a:ext>
            </a:extLst>
          </p:cNvPr>
          <p:cNvSpPr>
            <a:spLocks noGrp="1"/>
          </p:cNvSpPr>
          <p:nvPr>
            <p:ph idx="1"/>
          </p:nvPr>
        </p:nvSpPr>
        <p:spPr/>
        <p:txBody>
          <a:bodyPr/>
          <a:lstStyle/>
          <a:p>
            <a:r>
              <a:rPr lang="en-AU" dirty="0"/>
              <a:t>Intermolecular forces are attractive forces that hold molecules together.</a:t>
            </a:r>
          </a:p>
          <a:p>
            <a:endParaRPr lang="en-AU" dirty="0"/>
          </a:p>
          <a:p>
            <a:r>
              <a:rPr lang="en-AU" dirty="0"/>
              <a:t>Intermolecular forces directly affect the properties of molecules. If the intermolecular forces are stronger, this will result in higher melting/boiling points and lower vapour pressure at STP. </a:t>
            </a:r>
          </a:p>
          <a:p>
            <a:endParaRPr lang="en-AU" dirty="0"/>
          </a:p>
          <a:p>
            <a:r>
              <a:rPr lang="en-AU" dirty="0"/>
              <a:t>Intermolecular forces also affect the solubility of molecules. A solute will not dissolve into a solvent unless the solute and solvent molecules experience attractive forces with each other (</a:t>
            </a:r>
            <a:r>
              <a:rPr lang="en-AU" i="1" dirty="0"/>
              <a:t>like dissolves like</a:t>
            </a:r>
            <a:r>
              <a:rPr lang="en-AU" dirty="0"/>
              <a:t>).</a:t>
            </a:r>
          </a:p>
        </p:txBody>
      </p:sp>
    </p:spTree>
    <p:extLst>
      <p:ext uri="{BB962C8B-B14F-4D97-AF65-F5344CB8AC3E}">
        <p14:creationId xmlns:p14="http://schemas.microsoft.com/office/powerpoint/2010/main" val="2070859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F3528-13F6-4F26-A242-481EDBA95B2F}"/>
              </a:ext>
            </a:extLst>
          </p:cNvPr>
          <p:cNvSpPr>
            <a:spLocks noGrp="1"/>
          </p:cNvSpPr>
          <p:nvPr>
            <p:ph type="title"/>
          </p:nvPr>
        </p:nvSpPr>
        <p:spPr/>
        <p:txBody>
          <a:bodyPr/>
          <a:lstStyle/>
          <a:p>
            <a:r>
              <a:rPr lang="en-AU" dirty="0"/>
              <a:t>Melting and boiling points</a:t>
            </a:r>
          </a:p>
        </p:txBody>
      </p:sp>
      <p:sp>
        <p:nvSpPr>
          <p:cNvPr id="3" name="Content Placeholder 2">
            <a:extLst>
              <a:ext uri="{FF2B5EF4-FFF2-40B4-BE49-F238E27FC236}">
                <a16:creationId xmlns:a16="http://schemas.microsoft.com/office/drawing/2014/main" id="{2B9449ED-AE48-42E9-A311-9D3B51DF1888}"/>
              </a:ext>
            </a:extLst>
          </p:cNvPr>
          <p:cNvSpPr>
            <a:spLocks noGrp="1"/>
          </p:cNvSpPr>
          <p:nvPr>
            <p:ph idx="1"/>
          </p:nvPr>
        </p:nvSpPr>
        <p:spPr/>
        <p:txBody>
          <a:bodyPr/>
          <a:lstStyle/>
          <a:p>
            <a:r>
              <a:rPr lang="en-AU" dirty="0"/>
              <a:t>For substances to melt or boil, molecules need to move away from each other. </a:t>
            </a:r>
          </a:p>
          <a:p>
            <a:endParaRPr lang="en-AU" dirty="0"/>
          </a:p>
          <a:p>
            <a:r>
              <a:rPr lang="en-AU" dirty="0"/>
              <a:t>The stronger the intermolecular forces between molecules, the more energy is required to force molecules apart.</a:t>
            </a:r>
          </a:p>
          <a:p>
            <a:endParaRPr lang="en-AU" dirty="0"/>
          </a:p>
          <a:p>
            <a:r>
              <a:rPr lang="en-AU" dirty="0"/>
              <a:t>Analogy – </a:t>
            </a:r>
            <a:r>
              <a:rPr lang="en-AU" dirty="0" err="1"/>
              <a:t>Tiarne</a:t>
            </a:r>
            <a:r>
              <a:rPr lang="en-AU" dirty="0"/>
              <a:t> is best friends with Chelsea (strong attractive force) and just likes Penelope as an acquaintance (weaker attractive force). It takes a lot of effort and energy to separate </a:t>
            </a:r>
            <a:r>
              <a:rPr lang="en-AU" dirty="0" err="1"/>
              <a:t>Tiarne</a:t>
            </a:r>
            <a:r>
              <a:rPr lang="en-AU" dirty="0"/>
              <a:t> and Chelsea (higher boiling point). It does not take as much energy to separate </a:t>
            </a:r>
            <a:r>
              <a:rPr lang="en-AU" dirty="0" err="1"/>
              <a:t>Tiarne</a:t>
            </a:r>
            <a:r>
              <a:rPr lang="en-AU" dirty="0"/>
              <a:t> and Penelope (lower boiling point).</a:t>
            </a:r>
          </a:p>
        </p:txBody>
      </p:sp>
    </p:spTree>
    <p:extLst>
      <p:ext uri="{BB962C8B-B14F-4D97-AF65-F5344CB8AC3E}">
        <p14:creationId xmlns:p14="http://schemas.microsoft.com/office/powerpoint/2010/main" val="10025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26846-62FA-4265-827A-2750E457837C}"/>
              </a:ext>
            </a:extLst>
          </p:cNvPr>
          <p:cNvSpPr>
            <a:spLocks noGrp="1"/>
          </p:cNvSpPr>
          <p:nvPr>
            <p:ph type="title"/>
          </p:nvPr>
        </p:nvSpPr>
        <p:spPr/>
        <p:txBody>
          <a:bodyPr/>
          <a:lstStyle/>
          <a:p>
            <a:r>
              <a:rPr lang="en-AU" dirty="0"/>
              <a:t>Intermolecular forces and boiling points</a:t>
            </a:r>
          </a:p>
        </p:txBody>
      </p:sp>
      <p:sp>
        <p:nvSpPr>
          <p:cNvPr id="3" name="Content Placeholder 2">
            <a:extLst>
              <a:ext uri="{FF2B5EF4-FFF2-40B4-BE49-F238E27FC236}">
                <a16:creationId xmlns:a16="http://schemas.microsoft.com/office/drawing/2014/main" id="{3EE960CC-BDA4-472C-90BD-DA638E7D989E}"/>
              </a:ext>
            </a:extLst>
          </p:cNvPr>
          <p:cNvSpPr>
            <a:spLocks noGrp="1"/>
          </p:cNvSpPr>
          <p:nvPr>
            <p:ph idx="1"/>
          </p:nvPr>
        </p:nvSpPr>
        <p:spPr>
          <a:xfrm>
            <a:off x="1024128" y="1876926"/>
            <a:ext cx="9720073" cy="4981074"/>
          </a:xfrm>
        </p:spPr>
        <p:txBody>
          <a:bodyPr>
            <a:normAutofit/>
          </a:bodyPr>
          <a:lstStyle/>
          <a:p>
            <a:r>
              <a:rPr lang="en-AU" dirty="0"/>
              <a:t>As the intermolecular forces increase (are stronger), the melting/boiling point also increases.</a:t>
            </a:r>
          </a:p>
          <a:p>
            <a:endParaRPr lang="en-AU" dirty="0"/>
          </a:p>
          <a:p>
            <a:r>
              <a:rPr lang="en-AU" dirty="0"/>
              <a:t>To predict which molecules will have higher melting/boiling points, you need to determine the intermolecular forces experienced by different molecules and rank them in terms of strength. </a:t>
            </a:r>
          </a:p>
          <a:p>
            <a:endParaRPr lang="en-AU" dirty="0"/>
          </a:p>
          <a:p>
            <a:r>
              <a:rPr lang="en-AU" dirty="0"/>
              <a:t>Bigger molecules will have stronger intermolecular forces based on dispersion forces only.</a:t>
            </a:r>
          </a:p>
          <a:p>
            <a:r>
              <a:rPr lang="en-AU" dirty="0"/>
              <a:t>Polar molecules will have stronger intermolecular forces than non-polar molecules because they experience dipole-dipole forces.</a:t>
            </a:r>
          </a:p>
        </p:txBody>
      </p:sp>
    </p:spTree>
    <p:extLst>
      <p:ext uri="{BB962C8B-B14F-4D97-AF65-F5344CB8AC3E}">
        <p14:creationId xmlns:p14="http://schemas.microsoft.com/office/powerpoint/2010/main" val="409293201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EEFDBFE781B4740A7B4A30EA9E38D44" ma:contentTypeVersion="22" ma:contentTypeDescription="Create a new document." ma:contentTypeScope="" ma:versionID="e4c703e52ad9634f3a05234dcd3c2026">
  <xsd:schema xmlns:xsd="http://www.w3.org/2001/XMLSchema" xmlns:xs="http://www.w3.org/2001/XMLSchema" xmlns:p="http://schemas.microsoft.com/office/2006/metadata/properties" xmlns:ns2="f7a4b22d-5f13-4c3b-ad46-fa03a0535d1d" xmlns:ns3="e089fcb5-de9e-443c-b8e1-71a8cef0785c" targetNamespace="http://schemas.microsoft.com/office/2006/metadata/properties" ma:root="true" ma:fieldsID="2b17e8d0487517539b32d2e13b84d6c5" ns2:_="" ns3:_="">
    <xsd:import namespace="f7a4b22d-5f13-4c3b-ad46-fa03a0535d1d"/>
    <xsd:import namespace="e089fcb5-de9e-443c-b8e1-71a8cef0785c"/>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3:TaxCatchAll" minOccurs="0"/>
                <xsd:element ref="ns2:lcf76f155ced4ddcb4097134ff3c332f"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7a4b22d-5f13-4c3b-ad46-fa03a0535d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673d397c-480d-4149-95e5-be7ffaca6887"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89fcb5-de9e-443c-b8e1-71a8cef0785c"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d4b03811-d4e8-41da-a04d-8763e28c8f96}" ma:internalName="TaxCatchAll" ma:showField="CatchAllData" ma:web="e089fcb5-de9e-443c-b8e1-71a8cef0785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f7a4b22d-5f13-4c3b-ad46-fa03a0535d1d">
      <Terms xmlns="http://schemas.microsoft.com/office/infopath/2007/PartnerControls"/>
    </lcf76f155ced4ddcb4097134ff3c332f>
    <TaxCatchAll xmlns="e089fcb5-de9e-443c-b8e1-71a8cef0785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63D7D2F-5CF1-4A46-ADA6-51B1AD81530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7a4b22d-5f13-4c3b-ad46-fa03a0535d1d"/>
    <ds:schemaRef ds:uri="e089fcb5-de9e-443c-b8e1-71a8cef0785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AD9ADF6-C34B-44FF-9EF3-C8990374D3A6}">
  <ds:schemaRefs>
    <ds:schemaRef ds:uri="http://schemas.microsoft.com/office/2006/metadata/properties"/>
    <ds:schemaRef ds:uri="http://schemas.microsoft.com/office/infopath/2007/PartnerControls"/>
    <ds:schemaRef ds:uri="f7a4b22d-5f13-4c3b-ad46-fa03a0535d1d"/>
    <ds:schemaRef ds:uri="e089fcb5-de9e-443c-b8e1-71a8cef0785c"/>
  </ds:schemaRefs>
</ds:datastoreItem>
</file>

<file path=customXml/itemProps3.xml><?xml version="1.0" encoding="utf-8"?>
<ds:datastoreItem xmlns:ds="http://schemas.openxmlformats.org/officeDocument/2006/customXml" ds:itemID="{E5771A83-7AF5-4A34-83C3-4A58B0CC2FC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Integral</Template>
  <TotalTime>39</TotalTime>
  <Words>1256</Words>
  <Application>Microsoft Office PowerPoint</Application>
  <PresentationFormat>Widescreen</PresentationFormat>
  <Paragraphs>147</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Tw Cen MT</vt:lpstr>
      <vt:lpstr>Tw Cen MT Condensed</vt:lpstr>
      <vt:lpstr>Wingdings 3</vt:lpstr>
      <vt:lpstr>Integral</vt:lpstr>
      <vt:lpstr>Intermolecular forces and properties</vt:lpstr>
      <vt:lpstr>Learning goals</vt:lpstr>
      <vt:lpstr>recap</vt:lpstr>
      <vt:lpstr>Vocab List</vt:lpstr>
      <vt:lpstr>Reminder – intermolecular forces</vt:lpstr>
      <vt:lpstr>Reminder – intermolecular forces</vt:lpstr>
      <vt:lpstr>Intermolecular forces and properties</vt:lpstr>
      <vt:lpstr>Melting and boiling points</vt:lpstr>
      <vt:lpstr>Intermolecular forces and boiling points</vt:lpstr>
      <vt:lpstr>Hydrogen Bonding and boiling points</vt:lpstr>
      <vt:lpstr>Hydrogen Bonding and boiling points</vt:lpstr>
      <vt:lpstr>Intermolecular forces and boiling points</vt:lpstr>
      <vt:lpstr>Intermolecular forces and boiling points</vt:lpstr>
      <vt:lpstr>solubility</vt:lpstr>
      <vt:lpstr>solubility</vt:lpstr>
      <vt:lpstr>Like Attracts Like</vt:lpstr>
      <vt:lpstr>Like Dissolves Like</vt:lpstr>
      <vt:lpstr>Like Dissolves Like</vt:lpstr>
      <vt:lpstr>solubility</vt:lpstr>
      <vt:lpstr>Vapour pressure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Intermolecular forces and properties</dc:title>
  <dc:creator>SHEPHERD, Cara (cjmck3)</dc:creator>
  <cp:lastModifiedBy>SHEPHERD, Cara (cjmck3)</cp:lastModifiedBy>
  <cp:revision>4</cp:revision>
  <dcterms:created xsi:type="dcterms:W3CDTF">2025-06-18T23:49:15Z</dcterms:created>
  <dcterms:modified xsi:type="dcterms:W3CDTF">2025-06-19T04:56:29Z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0x0101008EEFDBFE781B4740A7B4A30EA9E38D44</vt:lpwstr>
  </property>
</Properties>
</file>