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7"/>
  </p:notesMasterIdLst>
  <p:sldIdLst>
    <p:sldId id="256" r:id="rId5"/>
    <p:sldId id="297" r:id="rId6"/>
    <p:sldId id="257" r:id="rId7"/>
    <p:sldId id="313" r:id="rId8"/>
    <p:sldId id="315" r:id="rId9"/>
    <p:sldId id="295" r:id="rId10"/>
    <p:sldId id="314" r:id="rId11"/>
    <p:sldId id="298" r:id="rId12"/>
    <p:sldId id="299" r:id="rId13"/>
    <p:sldId id="300" r:id="rId14"/>
    <p:sldId id="308" r:id="rId15"/>
    <p:sldId id="289" r:id="rId16"/>
    <p:sldId id="301" r:id="rId17"/>
    <p:sldId id="290" r:id="rId18"/>
    <p:sldId id="309" r:id="rId19"/>
    <p:sldId id="292" r:id="rId20"/>
    <p:sldId id="310" r:id="rId21"/>
    <p:sldId id="303" r:id="rId22"/>
    <p:sldId id="306" r:id="rId23"/>
    <p:sldId id="307" r:id="rId24"/>
    <p:sldId id="293" r:id="rId25"/>
    <p:sldId id="30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7DAAC5"/>
    <a:srgbClr val="FFCCCC"/>
    <a:srgbClr val="4982A5"/>
    <a:srgbClr val="E6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4" autoAdjust="0"/>
    <p:restoredTop sz="83084" autoAdjust="0"/>
  </p:normalViewPr>
  <p:slideViewPr>
    <p:cSldViewPr snapToGrid="0">
      <p:cViewPr varScale="1">
        <p:scale>
          <a:sx n="77" d="100"/>
          <a:sy n="77" d="100"/>
        </p:scale>
        <p:origin x="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PHERD, Cara (cjmck3)" userId="c1c3412e-71b4-4f4c-bffd-8e4b35a11f1a" providerId="ADAL" clId="{7430E0D4-8704-4B5F-9A26-6CE4880D70E5}"/>
    <pc:docChg chg="custSel delSld modSld">
      <pc:chgData name="SHEPHERD, Cara (cjmck3)" userId="c1c3412e-71b4-4f4c-bffd-8e4b35a11f1a" providerId="ADAL" clId="{7430E0D4-8704-4B5F-9A26-6CE4880D70E5}" dt="2024-12-13T04:32:19.286" v="126" actId="1076"/>
      <pc:docMkLst>
        <pc:docMk/>
      </pc:docMkLst>
      <pc:sldChg chg="addSp modSp mod">
        <pc:chgData name="SHEPHERD, Cara (cjmck3)" userId="c1c3412e-71b4-4f4c-bffd-8e4b35a11f1a" providerId="ADAL" clId="{7430E0D4-8704-4B5F-9A26-6CE4880D70E5}" dt="2024-12-13T04:32:19.286" v="126" actId="1076"/>
        <pc:sldMkLst>
          <pc:docMk/>
          <pc:sldMk cId="657239218" sldId="257"/>
        </pc:sldMkLst>
        <pc:spChg chg="mod">
          <ac:chgData name="SHEPHERD, Cara (cjmck3)" userId="c1c3412e-71b4-4f4c-bffd-8e4b35a11f1a" providerId="ADAL" clId="{7430E0D4-8704-4B5F-9A26-6CE4880D70E5}" dt="2024-12-13T04:32:09.687" v="123" actId="1076"/>
          <ac:spMkLst>
            <pc:docMk/>
            <pc:sldMk cId="657239218" sldId="257"/>
            <ac:spMk id="3" creationId="{00000000-0000-0000-0000-000000000000}"/>
          </ac:spMkLst>
        </pc:spChg>
        <pc:picChg chg="add mod ord">
          <ac:chgData name="SHEPHERD, Cara (cjmck3)" userId="c1c3412e-71b4-4f4c-bffd-8e4b35a11f1a" providerId="ADAL" clId="{7430E0D4-8704-4B5F-9A26-6CE4880D70E5}" dt="2024-12-13T04:32:19.286" v="126" actId="1076"/>
          <ac:picMkLst>
            <pc:docMk/>
            <pc:sldMk cId="657239218" sldId="257"/>
            <ac:picMk id="5" creationId="{77C9F3FE-2DEE-4B5F-A569-23836E0A1859}"/>
          </ac:picMkLst>
        </pc:picChg>
        <pc:picChg chg="add mod">
          <ac:chgData name="SHEPHERD, Cara (cjmck3)" userId="c1c3412e-71b4-4f4c-bffd-8e4b35a11f1a" providerId="ADAL" clId="{7430E0D4-8704-4B5F-9A26-6CE4880D70E5}" dt="2024-12-13T04:32:12.053" v="124" actId="1076"/>
          <ac:picMkLst>
            <pc:docMk/>
            <pc:sldMk cId="657239218" sldId="257"/>
            <ac:picMk id="7" creationId="{35FD69A8-4164-42AE-AA8F-2472211024BE}"/>
          </ac:picMkLst>
        </pc:picChg>
        <pc:picChg chg="add mod">
          <ac:chgData name="SHEPHERD, Cara (cjmck3)" userId="c1c3412e-71b4-4f4c-bffd-8e4b35a11f1a" providerId="ADAL" clId="{7430E0D4-8704-4B5F-9A26-6CE4880D70E5}" dt="2024-12-13T04:32:13.977" v="125" actId="1076"/>
          <ac:picMkLst>
            <pc:docMk/>
            <pc:sldMk cId="657239218" sldId="257"/>
            <ac:picMk id="9" creationId="{BA8280D7-EA90-41EF-ABD1-A2BD9689C53E}"/>
          </ac:picMkLst>
        </pc:picChg>
      </pc:sldChg>
      <pc:sldChg chg="del">
        <pc:chgData name="SHEPHERD, Cara (cjmck3)" userId="c1c3412e-71b4-4f4c-bffd-8e4b35a11f1a" providerId="ADAL" clId="{7430E0D4-8704-4B5F-9A26-6CE4880D70E5}" dt="2024-12-13T04:25:03.644" v="0" actId="47"/>
        <pc:sldMkLst>
          <pc:docMk/>
          <pc:sldMk cId="820962639" sldId="312"/>
        </pc:sldMkLst>
      </pc:sldChg>
    </pc:docChg>
  </pc:docChgLst>
  <pc:docChgLst>
    <pc:chgData name="SHEPHERD, Cara (cjmck3)" userId="c1c3412e-71b4-4f4c-bffd-8e4b35a11f1a" providerId="ADAL" clId="{00806CE9-CFBA-4076-8DAC-C90DB39DAC0A}"/>
    <pc:docChg chg="undo custSel addSld delSld modSld">
      <pc:chgData name="SHEPHERD, Cara (cjmck3)" userId="c1c3412e-71b4-4f4c-bffd-8e4b35a11f1a" providerId="ADAL" clId="{00806CE9-CFBA-4076-8DAC-C90DB39DAC0A}" dt="2024-04-28T07:19:22.146" v="59" actId="20577"/>
      <pc:docMkLst>
        <pc:docMk/>
      </pc:docMkLst>
      <pc:sldChg chg="modSp add mod">
        <pc:chgData name="SHEPHERD, Cara (cjmck3)" userId="c1c3412e-71b4-4f4c-bffd-8e4b35a11f1a" providerId="ADAL" clId="{00806CE9-CFBA-4076-8DAC-C90DB39DAC0A}" dt="2024-04-28T07:18:37.374" v="2" actId="20577"/>
        <pc:sldMkLst>
          <pc:docMk/>
          <pc:sldMk cId="3075974567" sldId="295"/>
        </pc:sldMkLst>
        <pc:spChg chg="mod">
          <ac:chgData name="SHEPHERD, Cara (cjmck3)" userId="c1c3412e-71b4-4f4c-bffd-8e4b35a11f1a" providerId="ADAL" clId="{00806CE9-CFBA-4076-8DAC-C90DB39DAC0A}" dt="2024-04-28T07:18:37.374" v="2" actId="20577"/>
          <ac:spMkLst>
            <pc:docMk/>
            <pc:sldMk cId="3075974567" sldId="295"/>
            <ac:spMk id="2" creationId="{00000000-0000-0000-0000-000000000000}"/>
          </ac:spMkLst>
        </pc:spChg>
      </pc:sldChg>
      <pc:sldChg chg="del">
        <pc:chgData name="SHEPHERD, Cara (cjmck3)" userId="c1c3412e-71b4-4f4c-bffd-8e4b35a11f1a" providerId="ADAL" clId="{00806CE9-CFBA-4076-8DAC-C90DB39DAC0A}" dt="2024-04-28T07:18:26.965" v="0" actId="2696"/>
        <pc:sldMkLst>
          <pc:docMk/>
          <pc:sldMk cId="3907209995" sldId="295"/>
        </pc:sldMkLst>
      </pc:sldChg>
      <pc:sldChg chg="modSp add del mod">
        <pc:chgData name="SHEPHERD, Cara (cjmck3)" userId="c1c3412e-71b4-4f4c-bffd-8e4b35a11f1a" providerId="ADAL" clId="{00806CE9-CFBA-4076-8DAC-C90DB39DAC0A}" dt="2024-04-28T07:19:22.146" v="59" actId="20577"/>
        <pc:sldMkLst>
          <pc:docMk/>
          <pc:sldMk cId="4215648255" sldId="304"/>
        </pc:sldMkLst>
        <pc:spChg chg="mod">
          <ac:chgData name="SHEPHERD, Cara (cjmck3)" userId="c1c3412e-71b4-4f4c-bffd-8e4b35a11f1a" providerId="ADAL" clId="{00806CE9-CFBA-4076-8DAC-C90DB39DAC0A}" dt="2024-04-28T07:19:22.146" v="59" actId="20577"/>
          <ac:spMkLst>
            <pc:docMk/>
            <pc:sldMk cId="4215648255" sldId="304"/>
            <ac:spMk id="2" creationId="{00000000-0000-0000-0000-000000000000}"/>
          </ac:spMkLst>
        </pc:spChg>
        <pc:spChg chg="mod">
          <ac:chgData name="SHEPHERD, Cara (cjmck3)" userId="c1c3412e-71b4-4f4c-bffd-8e4b35a11f1a" providerId="ADAL" clId="{00806CE9-CFBA-4076-8DAC-C90DB39DAC0A}" dt="2024-04-28T07:19:13.706" v="28" actId="20577"/>
          <ac:spMkLst>
            <pc:docMk/>
            <pc:sldMk cId="4215648255" sldId="304"/>
            <ac:spMk id="3" creationId="{00000000-0000-0000-0000-000000000000}"/>
          </ac:spMkLst>
        </pc:spChg>
      </pc:sldChg>
      <pc:sldChg chg="modSp new mod">
        <pc:chgData name="SHEPHERD, Cara (cjmck3)" userId="c1c3412e-71b4-4f4c-bffd-8e4b35a11f1a" providerId="ADAL" clId="{00806CE9-CFBA-4076-8DAC-C90DB39DAC0A}" dt="2024-04-28T07:18:46.076" v="22" actId="20577"/>
        <pc:sldMkLst>
          <pc:docMk/>
          <pc:sldMk cId="587407479" sldId="313"/>
        </pc:sldMkLst>
        <pc:spChg chg="mod">
          <ac:chgData name="SHEPHERD, Cara (cjmck3)" userId="c1c3412e-71b4-4f4c-bffd-8e4b35a11f1a" providerId="ADAL" clId="{00806CE9-CFBA-4076-8DAC-C90DB39DAC0A}" dt="2024-04-28T07:18:46.076" v="22" actId="20577"/>
          <ac:spMkLst>
            <pc:docMk/>
            <pc:sldMk cId="587407479" sldId="313"/>
            <ac:spMk id="2" creationId="{9BC2B58A-DBA7-47F1-83C2-20CA271B88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D90F1-8F86-455A-91B0-52FA33BF445C}"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607E7-FB6E-450F-B1C5-48FE494A458B}" type="slidenum">
              <a:rPr lang="en-US" smtClean="0"/>
              <a:t>‹#›</a:t>
            </a:fld>
            <a:endParaRPr lang="en-US"/>
          </a:p>
        </p:txBody>
      </p:sp>
    </p:spTree>
    <p:extLst>
      <p:ext uri="{BB962C8B-B14F-4D97-AF65-F5344CB8AC3E}">
        <p14:creationId xmlns:p14="http://schemas.microsoft.com/office/powerpoint/2010/main" val="282624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what causes values to be different when a measurement is repeated.  </a:t>
            </a:r>
          </a:p>
          <a:p>
            <a:r>
              <a:rPr lang="en-US" dirty="0"/>
              <a:t>Errors can be random or systematic (shifts all data one way) e.g.</a:t>
            </a:r>
            <a:r>
              <a:rPr lang="en-US" baseline="0" dirty="0"/>
              <a:t> all weights out 0.76g cos you didn’t calibrate</a:t>
            </a:r>
          </a:p>
          <a:p>
            <a:r>
              <a:rPr lang="en-US" baseline="0" dirty="0"/>
              <a:t>Random error varies unpredictably = equipment insensitivity, difficult to define (lengths </a:t>
            </a:r>
            <a:r>
              <a:rPr lang="en-US" baseline="0" dirty="0" err="1"/>
              <a:t>etc</a:t>
            </a:r>
            <a:r>
              <a:rPr lang="en-US" baseline="0" dirty="0"/>
              <a:t>- stuff you make decisions about)</a:t>
            </a:r>
            <a:endParaRPr lang="en-US" dirty="0"/>
          </a:p>
          <a:p>
            <a:endParaRPr lang="en-US" dirty="0"/>
          </a:p>
        </p:txBody>
      </p:sp>
      <p:sp>
        <p:nvSpPr>
          <p:cNvPr id="4" name="Slide Number Placeholder 3"/>
          <p:cNvSpPr>
            <a:spLocks noGrp="1"/>
          </p:cNvSpPr>
          <p:nvPr>
            <p:ph type="sldNum" sz="quarter" idx="10"/>
          </p:nvPr>
        </p:nvSpPr>
        <p:spPr/>
        <p:txBody>
          <a:bodyPr/>
          <a:lstStyle/>
          <a:p>
            <a:fld id="{91E607E7-FB6E-450F-B1C5-48FE494A458B}" type="slidenum">
              <a:rPr lang="en-US" smtClean="0"/>
              <a:t>11</a:t>
            </a:fld>
            <a:endParaRPr lang="en-US"/>
          </a:p>
        </p:txBody>
      </p:sp>
    </p:spTree>
    <p:extLst>
      <p:ext uri="{BB962C8B-B14F-4D97-AF65-F5344CB8AC3E}">
        <p14:creationId xmlns:p14="http://schemas.microsoft.com/office/powerpoint/2010/main" val="3292342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what causes values to be different when a measurement is repeated.  </a:t>
            </a:r>
          </a:p>
          <a:p>
            <a:r>
              <a:rPr lang="en-US" dirty="0"/>
              <a:t>Errors can be random or systematic (shifts all data one way) e.g.</a:t>
            </a:r>
            <a:r>
              <a:rPr lang="en-US" baseline="0" dirty="0"/>
              <a:t> all weights out 0.76g cos you didn’t calibrate</a:t>
            </a:r>
          </a:p>
          <a:p>
            <a:r>
              <a:rPr lang="en-US" baseline="0" dirty="0"/>
              <a:t>Random error varies unpredictably = equipment insensitivity, difficult to define (lengths </a:t>
            </a:r>
            <a:r>
              <a:rPr lang="en-US" baseline="0" dirty="0" err="1"/>
              <a:t>etc</a:t>
            </a:r>
            <a:r>
              <a:rPr lang="en-US" baseline="0" dirty="0"/>
              <a:t>- stuff you make decisions about)</a:t>
            </a:r>
            <a:endParaRPr lang="en-US" dirty="0"/>
          </a:p>
          <a:p>
            <a:endParaRPr lang="en-US" dirty="0"/>
          </a:p>
        </p:txBody>
      </p:sp>
      <p:sp>
        <p:nvSpPr>
          <p:cNvPr id="4" name="Slide Number Placeholder 3"/>
          <p:cNvSpPr>
            <a:spLocks noGrp="1"/>
          </p:cNvSpPr>
          <p:nvPr>
            <p:ph type="sldNum" sz="quarter" idx="10"/>
          </p:nvPr>
        </p:nvSpPr>
        <p:spPr/>
        <p:txBody>
          <a:bodyPr/>
          <a:lstStyle/>
          <a:p>
            <a:fld id="{91E607E7-FB6E-450F-B1C5-48FE494A458B}" type="slidenum">
              <a:rPr lang="en-US" smtClean="0"/>
              <a:t>12</a:t>
            </a:fld>
            <a:endParaRPr lang="en-US"/>
          </a:p>
        </p:txBody>
      </p:sp>
    </p:spTree>
    <p:extLst>
      <p:ext uri="{BB962C8B-B14F-4D97-AF65-F5344CB8AC3E}">
        <p14:creationId xmlns:p14="http://schemas.microsoft.com/office/powerpoint/2010/main" val="283081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0,2mL</a:t>
            </a:r>
            <a:r>
              <a:rPr lang="en-US" baseline="0" dirty="0"/>
              <a:t> is error at 20oC, but at SLC, this would be increased, as volume of water would increase with extra heat.</a:t>
            </a:r>
            <a:endParaRPr lang="en-US" dirty="0"/>
          </a:p>
        </p:txBody>
      </p:sp>
      <p:sp>
        <p:nvSpPr>
          <p:cNvPr id="4" name="Slide Number Placeholder 3"/>
          <p:cNvSpPr>
            <a:spLocks noGrp="1"/>
          </p:cNvSpPr>
          <p:nvPr>
            <p:ph type="sldNum" sz="quarter" idx="10"/>
          </p:nvPr>
        </p:nvSpPr>
        <p:spPr/>
        <p:txBody>
          <a:bodyPr/>
          <a:lstStyle/>
          <a:p>
            <a:fld id="{91E607E7-FB6E-450F-B1C5-48FE494A458B}" type="slidenum">
              <a:rPr lang="en-US" smtClean="0"/>
              <a:t>14</a:t>
            </a:fld>
            <a:endParaRPr lang="en-US"/>
          </a:p>
        </p:txBody>
      </p:sp>
    </p:spTree>
    <p:extLst>
      <p:ext uri="{BB962C8B-B14F-4D97-AF65-F5344CB8AC3E}">
        <p14:creationId xmlns:p14="http://schemas.microsoft.com/office/powerpoint/2010/main" val="1667468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Calculate average mass of fuel and average delta T and average weight of water.  We will use these </a:t>
            </a:r>
          </a:p>
        </p:txBody>
      </p:sp>
      <p:sp>
        <p:nvSpPr>
          <p:cNvPr id="4" name="Slide Number Placeholder 3"/>
          <p:cNvSpPr>
            <a:spLocks noGrp="1"/>
          </p:cNvSpPr>
          <p:nvPr>
            <p:ph type="sldNum" sz="quarter" idx="10"/>
          </p:nvPr>
        </p:nvSpPr>
        <p:spPr/>
        <p:txBody>
          <a:bodyPr/>
          <a:lstStyle/>
          <a:p>
            <a:fld id="{91E607E7-FB6E-450F-B1C5-48FE494A458B}" type="slidenum">
              <a:rPr lang="en-US" smtClean="0"/>
              <a:t>21</a:t>
            </a:fld>
            <a:endParaRPr lang="en-US"/>
          </a:p>
        </p:txBody>
      </p:sp>
    </p:spTree>
    <p:extLst>
      <p:ext uri="{BB962C8B-B14F-4D97-AF65-F5344CB8AC3E}">
        <p14:creationId xmlns:p14="http://schemas.microsoft.com/office/powerpoint/2010/main" val="20177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12C4E7C-86F1-4D2D-B23A-E41C0A44859D}"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326-5E22-4744-BCD1-9690E3D6BB9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34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C4E7C-86F1-4D2D-B23A-E41C0A44859D}"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326-5E22-4744-BCD1-9690E3D6BB95}" type="slidenum">
              <a:rPr lang="en-US" smtClean="0"/>
              <a:t>‹#›</a:t>
            </a:fld>
            <a:endParaRPr lang="en-US"/>
          </a:p>
        </p:txBody>
      </p:sp>
    </p:spTree>
    <p:extLst>
      <p:ext uri="{BB962C8B-B14F-4D97-AF65-F5344CB8AC3E}">
        <p14:creationId xmlns:p14="http://schemas.microsoft.com/office/powerpoint/2010/main" val="129423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C4E7C-86F1-4D2D-B23A-E41C0A44859D}"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326-5E22-4744-BCD1-9690E3D6BB9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98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C4E7C-86F1-4D2D-B23A-E41C0A44859D}"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326-5E22-4744-BCD1-9690E3D6BB95}" type="slidenum">
              <a:rPr lang="en-US" smtClean="0"/>
              <a:t>‹#›</a:t>
            </a:fld>
            <a:endParaRPr lang="en-US"/>
          </a:p>
        </p:txBody>
      </p:sp>
    </p:spTree>
    <p:extLst>
      <p:ext uri="{BB962C8B-B14F-4D97-AF65-F5344CB8AC3E}">
        <p14:creationId xmlns:p14="http://schemas.microsoft.com/office/powerpoint/2010/main" val="310210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C4E7C-86F1-4D2D-B23A-E41C0A44859D}"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326-5E22-4744-BCD1-9690E3D6BB9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31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C4E7C-86F1-4D2D-B23A-E41C0A44859D}"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28326-5E22-4744-BCD1-9690E3D6BB95}" type="slidenum">
              <a:rPr lang="en-US" smtClean="0"/>
              <a:t>‹#›</a:t>
            </a:fld>
            <a:endParaRPr lang="en-US"/>
          </a:p>
        </p:txBody>
      </p:sp>
    </p:spTree>
    <p:extLst>
      <p:ext uri="{BB962C8B-B14F-4D97-AF65-F5344CB8AC3E}">
        <p14:creationId xmlns:p14="http://schemas.microsoft.com/office/powerpoint/2010/main" val="299306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C4E7C-86F1-4D2D-B23A-E41C0A44859D}"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28326-5E22-4744-BCD1-9690E3D6BB95}" type="slidenum">
              <a:rPr lang="en-US" smtClean="0"/>
              <a:t>‹#›</a:t>
            </a:fld>
            <a:endParaRPr lang="en-US"/>
          </a:p>
        </p:txBody>
      </p:sp>
    </p:spTree>
    <p:extLst>
      <p:ext uri="{BB962C8B-B14F-4D97-AF65-F5344CB8AC3E}">
        <p14:creationId xmlns:p14="http://schemas.microsoft.com/office/powerpoint/2010/main" val="114132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2C4E7C-86F1-4D2D-B23A-E41C0A44859D}" type="datetimeFigureOut">
              <a:rPr lang="en-US" smtClean="0"/>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28326-5E22-4744-BCD1-9690E3D6BB95}" type="slidenum">
              <a:rPr lang="en-US" smtClean="0"/>
              <a:t>‹#›</a:t>
            </a:fld>
            <a:endParaRPr lang="en-US"/>
          </a:p>
        </p:txBody>
      </p:sp>
    </p:spTree>
    <p:extLst>
      <p:ext uri="{BB962C8B-B14F-4D97-AF65-F5344CB8AC3E}">
        <p14:creationId xmlns:p14="http://schemas.microsoft.com/office/powerpoint/2010/main" val="12036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C4E7C-86F1-4D2D-B23A-E41C0A44859D}" type="datetimeFigureOut">
              <a:rPr lang="en-US" smtClean="0"/>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28326-5E22-4744-BCD1-9690E3D6BB95}" type="slidenum">
              <a:rPr lang="en-US" smtClean="0"/>
              <a:t>‹#›</a:t>
            </a:fld>
            <a:endParaRPr lang="en-US"/>
          </a:p>
        </p:txBody>
      </p:sp>
    </p:spTree>
    <p:extLst>
      <p:ext uri="{BB962C8B-B14F-4D97-AF65-F5344CB8AC3E}">
        <p14:creationId xmlns:p14="http://schemas.microsoft.com/office/powerpoint/2010/main" val="113099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2C4E7C-86F1-4D2D-B23A-E41C0A44859D}"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28326-5E22-4744-BCD1-9690E3D6BB95}" type="slidenum">
              <a:rPr lang="en-US" smtClean="0"/>
              <a:t>‹#›</a:t>
            </a:fld>
            <a:endParaRPr lang="en-US"/>
          </a:p>
        </p:txBody>
      </p:sp>
    </p:spTree>
    <p:extLst>
      <p:ext uri="{BB962C8B-B14F-4D97-AF65-F5344CB8AC3E}">
        <p14:creationId xmlns:p14="http://schemas.microsoft.com/office/powerpoint/2010/main" val="265177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C4E7C-86F1-4D2D-B23A-E41C0A44859D}"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28326-5E22-4744-BCD1-9690E3D6BB9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6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12C4E7C-86F1-4D2D-B23A-E41C0A44859D}" type="datetimeFigureOut">
              <a:rPr lang="en-US" smtClean="0"/>
              <a:t>1/15/2025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328326-5E22-4744-BCD1-9690E3D6BB9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0133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3.3 – Measurement &amp; uncertainty</a:t>
            </a:r>
          </a:p>
        </p:txBody>
      </p:sp>
      <p:sp>
        <p:nvSpPr>
          <p:cNvPr id="3" name="Subtitle 2"/>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1162293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Conducting Experiments</a:t>
            </a:r>
          </a:p>
        </p:txBody>
      </p:sp>
      <p:sp>
        <p:nvSpPr>
          <p:cNvPr id="3" name="Content Placeholder 2"/>
          <p:cNvSpPr>
            <a:spLocks noGrp="1"/>
          </p:cNvSpPr>
          <p:nvPr>
            <p:ph idx="1"/>
          </p:nvPr>
        </p:nvSpPr>
        <p:spPr/>
        <p:txBody>
          <a:bodyPr>
            <a:normAutofit fontScale="92500" lnSpcReduction="10000"/>
          </a:bodyPr>
          <a:lstStyle/>
          <a:p>
            <a:r>
              <a:rPr lang="en-AU" dirty="0"/>
              <a:t>A large amount of control is needed when conducting an experiment to make sure we can accurately measure the relationship between the variables.</a:t>
            </a:r>
          </a:p>
          <a:p>
            <a:endParaRPr lang="en-AU" dirty="0"/>
          </a:p>
          <a:p>
            <a:r>
              <a:rPr lang="en-AU" dirty="0"/>
              <a:t>Being aware of the control variables are therefore really important – we don’t want anything to change our results as they would reduce accuracy and make it hard to re-create experiments.</a:t>
            </a:r>
          </a:p>
          <a:p>
            <a:endParaRPr lang="en-AU" dirty="0"/>
          </a:p>
          <a:p>
            <a:r>
              <a:rPr lang="en-AU" dirty="0"/>
              <a:t>This ability to reproduce experimental results is a key part of science – if you can’t reproduce someone else’s results, their experiment might not be providing useful/accurate information!</a:t>
            </a:r>
          </a:p>
          <a:p>
            <a:endParaRPr lang="en-AU" dirty="0"/>
          </a:p>
          <a:p>
            <a:r>
              <a:rPr lang="en-AU" dirty="0"/>
              <a:t>We also need to be aware of sources of error and uncertainty </a:t>
            </a:r>
          </a:p>
        </p:txBody>
      </p:sp>
    </p:spTree>
    <p:extLst>
      <p:ext uri="{BB962C8B-B14F-4D97-AF65-F5344CB8AC3E}">
        <p14:creationId xmlns:p14="http://schemas.microsoft.com/office/powerpoint/2010/main" val="387323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4" name="Text Placeholder 3"/>
          <p:cNvSpPr>
            <a:spLocks noGrp="1"/>
          </p:cNvSpPr>
          <p:nvPr>
            <p:ph type="body" idx="1"/>
          </p:nvPr>
        </p:nvSpPr>
        <p:spPr>
          <a:xfrm>
            <a:off x="1024128" y="1913636"/>
            <a:ext cx="4754880" cy="822960"/>
          </a:xfrm>
        </p:spPr>
        <p:txBody>
          <a:bodyPr/>
          <a:lstStyle/>
          <a:p>
            <a:r>
              <a:rPr lang="en-US" dirty="0"/>
              <a:t>Are they Accurate?</a:t>
            </a:r>
          </a:p>
        </p:txBody>
      </p:sp>
      <p:sp>
        <p:nvSpPr>
          <p:cNvPr id="5" name="Text Placeholder 4"/>
          <p:cNvSpPr>
            <a:spLocks noGrp="1"/>
          </p:cNvSpPr>
          <p:nvPr>
            <p:ph type="body" sz="quarter" idx="3"/>
          </p:nvPr>
        </p:nvSpPr>
        <p:spPr>
          <a:xfrm>
            <a:off x="5990888" y="1913636"/>
            <a:ext cx="4754880" cy="822960"/>
          </a:xfrm>
        </p:spPr>
        <p:txBody>
          <a:bodyPr/>
          <a:lstStyle/>
          <a:p>
            <a:r>
              <a:rPr lang="en-US" dirty="0"/>
              <a:t>Are they Precise?</a:t>
            </a:r>
          </a:p>
        </p:txBody>
      </p:sp>
    </p:spTree>
    <p:extLst>
      <p:ext uri="{BB962C8B-B14F-4D97-AF65-F5344CB8AC3E}">
        <p14:creationId xmlns:p14="http://schemas.microsoft.com/office/powerpoint/2010/main" val="328632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4" name="Text Placeholder 3"/>
          <p:cNvSpPr>
            <a:spLocks noGrp="1"/>
          </p:cNvSpPr>
          <p:nvPr>
            <p:ph type="body" idx="1"/>
          </p:nvPr>
        </p:nvSpPr>
        <p:spPr>
          <a:xfrm>
            <a:off x="1024128" y="1913636"/>
            <a:ext cx="4754880" cy="822960"/>
          </a:xfrm>
        </p:spPr>
        <p:txBody>
          <a:bodyPr/>
          <a:lstStyle/>
          <a:p>
            <a:r>
              <a:rPr lang="en-US" dirty="0"/>
              <a:t>Are they Accurate?</a:t>
            </a:r>
          </a:p>
        </p:txBody>
      </p:sp>
      <p:sp>
        <p:nvSpPr>
          <p:cNvPr id="3" name="Content Placeholder 2"/>
          <p:cNvSpPr>
            <a:spLocks noGrp="1"/>
          </p:cNvSpPr>
          <p:nvPr>
            <p:ph sz="half" idx="2"/>
          </p:nvPr>
        </p:nvSpPr>
        <p:spPr>
          <a:xfrm>
            <a:off x="1024128" y="2701788"/>
            <a:ext cx="4754880" cy="3341572"/>
          </a:xfrm>
        </p:spPr>
        <p:txBody>
          <a:bodyPr>
            <a:normAutofit fontScale="92500" lnSpcReduction="20000"/>
          </a:bodyPr>
          <a:lstStyle/>
          <a:p>
            <a:r>
              <a:rPr lang="en-US" dirty="0"/>
              <a:t>Accuracy is the ability to link to a standard – is it right?  How close are measurements to true value?</a:t>
            </a:r>
          </a:p>
          <a:p>
            <a:endParaRPr lang="en-US" sz="1500" dirty="0"/>
          </a:p>
          <a:p>
            <a:r>
              <a:rPr lang="en-US" dirty="0"/>
              <a:t>Measurements associated with accuracy:</a:t>
            </a:r>
          </a:p>
          <a:p>
            <a:pPr lvl="1">
              <a:buFont typeface="Arial" panose="020B0604020202020204" pitchFamily="34" charset="0"/>
              <a:buChar char="•"/>
            </a:pPr>
            <a:r>
              <a:rPr lang="en-US" dirty="0"/>
              <a:t>Averages / means</a:t>
            </a:r>
          </a:p>
          <a:p>
            <a:pPr lvl="1">
              <a:buFont typeface="Arial" panose="020B0604020202020204" pitchFamily="34" charset="0"/>
              <a:buChar char="•"/>
            </a:pPr>
            <a:r>
              <a:rPr lang="en-US" dirty="0"/>
              <a:t>Degrees of accuracy: </a:t>
            </a:r>
          </a:p>
          <a:p>
            <a:pPr lvl="1">
              <a:buFont typeface="Arial" panose="020B0604020202020204" pitchFamily="34" charset="0"/>
              <a:buChar char="•"/>
            </a:pPr>
            <a:r>
              <a:rPr lang="en-US" dirty="0"/>
              <a:t>Uncertainty – the range of values in which the true value lies; addresses error</a:t>
            </a:r>
          </a:p>
          <a:p>
            <a:pPr lvl="1">
              <a:buFont typeface="Arial" panose="020B0604020202020204" pitchFamily="34" charset="0"/>
              <a:buChar char="•"/>
            </a:pPr>
            <a:r>
              <a:rPr lang="en-US" dirty="0"/>
              <a:t>Errors – random or systematic and percentage error (how far away from 100% is your measurement?)</a:t>
            </a:r>
          </a:p>
          <a:p>
            <a:pPr lvl="1">
              <a:buFont typeface="Arial" panose="020B0604020202020204" pitchFamily="34" charset="0"/>
              <a:buChar char="•"/>
            </a:pPr>
            <a:endParaRPr lang="en-US" dirty="0"/>
          </a:p>
        </p:txBody>
      </p:sp>
      <p:sp>
        <p:nvSpPr>
          <p:cNvPr id="5" name="Text Placeholder 4"/>
          <p:cNvSpPr>
            <a:spLocks noGrp="1"/>
          </p:cNvSpPr>
          <p:nvPr>
            <p:ph type="body" sz="quarter" idx="3"/>
          </p:nvPr>
        </p:nvSpPr>
        <p:spPr>
          <a:xfrm>
            <a:off x="5990888" y="1913636"/>
            <a:ext cx="4754880" cy="822960"/>
          </a:xfrm>
        </p:spPr>
        <p:txBody>
          <a:bodyPr/>
          <a:lstStyle/>
          <a:p>
            <a:r>
              <a:rPr lang="en-US" dirty="0"/>
              <a:t>Are they Precise?</a:t>
            </a:r>
          </a:p>
        </p:txBody>
      </p:sp>
      <p:sp>
        <p:nvSpPr>
          <p:cNvPr id="6" name="Content Placeholder 5"/>
          <p:cNvSpPr>
            <a:spLocks noGrp="1"/>
          </p:cNvSpPr>
          <p:nvPr>
            <p:ph sz="quarter" idx="4"/>
          </p:nvPr>
        </p:nvSpPr>
        <p:spPr>
          <a:xfrm>
            <a:off x="5990888" y="2701788"/>
            <a:ext cx="4754880" cy="3341572"/>
          </a:xfrm>
        </p:spPr>
        <p:txBody>
          <a:bodyPr/>
          <a:lstStyle/>
          <a:p>
            <a:r>
              <a:rPr lang="en-US" dirty="0"/>
              <a:t>Precision is the ability to reproduce the results – can I get the same results more than once?</a:t>
            </a:r>
          </a:p>
          <a:p>
            <a:endParaRPr lang="en-US" sz="100" dirty="0"/>
          </a:p>
          <a:p>
            <a:r>
              <a:rPr lang="en-US" dirty="0"/>
              <a:t>Measurements associated with precision:</a:t>
            </a:r>
          </a:p>
          <a:p>
            <a:pPr lvl="1">
              <a:buFont typeface="Arial" panose="020B0604020202020204" pitchFamily="34" charset="0"/>
              <a:buChar char="•"/>
            </a:pPr>
            <a:r>
              <a:rPr lang="en-US" dirty="0"/>
              <a:t>Using digital measurement devices</a:t>
            </a:r>
          </a:p>
          <a:p>
            <a:pPr lvl="1">
              <a:buFont typeface="Arial" panose="020B0604020202020204" pitchFamily="34" charset="0"/>
              <a:buChar char="•"/>
            </a:pPr>
            <a:r>
              <a:rPr lang="en-US" dirty="0"/>
              <a:t>Significant figures (how many decimals to include)</a:t>
            </a:r>
          </a:p>
        </p:txBody>
      </p:sp>
      <p:sp>
        <p:nvSpPr>
          <p:cNvPr id="7" name="TextBox 6"/>
          <p:cNvSpPr txBox="1"/>
          <p:nvPr/>
        </p:nvSpPr>
        <p:spPr>
          <a:xfrm>
            <a:off x="1497098" y="6309360"/>
            <a:ext cx="8383712" cy="430887"/>
          </a:xfrm>
          <a:prstGeom prst="rect">
            <a:avLst/>
          </a:prstGeom>
          <a:noFill/>
        </p:spPr>
        <p:txBody>
          <a:bodyPr wrap="square" rtlCol="0">
            <a:spAutoFit/>
          </a:bodyPr>
          <a:lstStyle/>
          <a:p>
            <a:pPr algn="ctr"/>
            <a:r>
              <a:rPr lang="en-US" sz="2200" dirty="0">
                <a:solidFill>
                  <a:schemeClr val="accent2">
                    <a:lumMod val="75000"/>
                  </a:schemeClr>
                </a:solidFill>
              </a:rPr>
              <a:t>Both need to be considered in experimental work</a:t>
            </a:r>
          </a:p>
        </p:txBody>
      </p:sp>
    </p:spTree>
    <p:extLst>
      <p:ext uri="{BB962C8B-B14F-4D97-AF65-F5344CB8AC3E}">
        <p14:creationId xmlns:p14="http://schemas.microsoft.com/office/powerpoint/2010/main" val="49767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Text Placeholder 2"/>
          <p:cNvSpPr>
            <a:spLocks noGrp="1"/>
          </p:cNvSpPr>
          <p:nvPr>
            <p:ph type="body" idx="1"/>
          </p:nvPr>
        </p:nvSpPr>
        <p:spPr/>
        <p:txBody>
          <a:bodyPr/>
          <a:lstStyle/>
          <a:p>
            <a:endParaRPr lang="en-AU"/>
          </a:p>
        </p:txBody>
      </p:sp>
      <p:sp>
        <p:nvSpPr>
          <p:cNvPr id="4" name="Content Placeholder 3"/>
          <p:cNvSpPr>
            <a:spLocks noGrp="1"/>
          </p:cNvSpPr>
          <p:nvPr>
            <p:ph sz="half" idx="2"/>
          </p:nvPr>
        </p:nvSpPr>
        <p:spPr/>
        <p:txBody>
          <a:bodyPr/>
          <a:lstStyle/>
          <a:p>
            <a:endParaRPr lang="en-AU"/>
          </a:p>
        </p:txBody>
      </p:sp>
      <p:sp>
        <p:nvSpPr>
          <p:cNvPr id="5" name="Text Placeholder 4"/>
          <p:cNvSpPr>
            <a:spLocks noGrp="1"/>
          </p:cNvSpPr>
          <p:nvPr>
            <p:ph type="body" sz="quarter" idx="3"/>
          </p:nvPr>
        </p:nvSpPr>
        <p:spPr/>
        <p:txBody>
          <a:bodyPr/>
          <a:lstStyle/>
          <a:p>
            <a:endParaRPr lang="en-AU"/>
          </a:p>
        </p:txBody>
      </p:sp>
      <p:sp>
        <p:nvSpPr>
          <p:cNvPr id="6" name="Content Placeholder 5"/>
          <p:cNvSpPr>
            <a:spLocks noGrp="1"/>
          </p:cNvSpPr>
          <p:nvPr>
            <p:ph sz="quarter" idx="4"/>
          </p:nvPr>
        </p:nvSpPr>
        <p:spPr/>
        <p:txBody>
          <a:bodyPr/>
          <a:lstStyle/>
          <a:p>
            <a:endParaRPr lang="en-AU"/>
          </a:p>
        </p:txBody>
      </p:sp>
      <p:pic>
        <p:nvPicPr>
          <p:cNvPr id="2050" name="Picture 2" descr="Precision and Accuracy | Portable Spectral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540" y="228600"/>
            <a:ext cx="975360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9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&amp; Uncertainty - Equipment</a:t>
            </a:r>
          </a:p>
        </p:txBody>
      </p:sp>
      <p:sp>
        <p:nvSpPr>
          <p:cNvPr id="4" name="Text Placeholder 3"/>
          <p:cNvSpPr>
            <a:spLocks noGrp="1"/>
          </p:cNvSpPr>
          <p:nvPr>
            <p:ph type="body" idx="1"/>
          </p:nvPr>
        </p:nvSpPr>
        <p:spPr>
          <a:xfrm>
            <a:off x="91255" y="1728624"/>
            <a:ext cx="4754880" cy="822960"/>
          </a:xfrm>
        </p:spPr>
        <p:txBody>
          <a:bodyPr/>
          <a:lstStyle/>
          <a:p>
            <a:r>
              <a:rPr lang="en-US" dirty="0"/>
              <a:t>Volume</a:t>
            </a:r>
          </a:p>
        </p:txBody>
      </p:sp>
      <p:sp>
        <p:nvSpPr>
          <p:cNvPr id="5" name="Content Placeholder 4"/>
          <p:cNvSpPr>
            <a:spLocks noGrp="1"/>
          </p:cNvSpPr>
          <p:nvPr>
            <p:ph sz="half" idx="2"/>
          </p:nvPr>
        </p:nvSpPr>
        <p:spPr>
          <a:xfrm>
            <a:off x="75657" y="2442931"/>
            <a:ext cx="4754880" cy="3341572"/>
          </a:xfrm>
        </p:spPr>
        <p:txBody>
          <a:bodyPr>
            <a:normAutofit lnSpcReduction="10000"/>
          </a:bodyPr>
          <a:lstStyle/>
          <a:p>
            <a:pPr marL="266700" indent="-174625">
              <a:buFont typeface="Arial" panose="020B0604020202020204" pitchFamily="34" charset="0"/>
              <a:buChar char="•"/>
            </a:pPr>
            <a:r>
              <a:rPr lang="en-US" dirty="0"/>
              <a:t>Uncertainty written on measuring cylinder</a:t>
            </a:r>
          </a:p>
          <a:p>
            <a:pPr marL="0" indent="0" algn="ctr">
              <a:buNone/>
            </a:pPr>
            <a:r>
              <a:rPr lang="en-US" dirty="0"/>
              <a:t>250mL ± 0.2mL at 20</a:t>
            </a:r>
            <a:r>
              <a:rPr lang="en-US" baseline="30000" dirty="0"/>
              <a:t>o</a:t>
            </a:r>
            <a:r>
              <a:rPr lang="en-US" dirty="0"/>
              <a:t>C</a:t>
            </a:r>
          </a:p>
          <a:p>
            <a:pPr marL="266700" indent="-174625">
              <a:buFont typeface="Arial" panose="020B0604020202020204" pitchFamily="34" charset="0"/>
              <a:buChar char="•"/>
            </a:pPr>
            <a:r>
              <a:rPr lang="en-US" dirty="0"/>
              <a:t>This means that at any measurement e.g. 100mL of water, the volume might be 99.8mL through to 100.2mL. </a:t>
            </a:r>
          </a:p>
          <a:p>
            <a:pPr marL="266700" indent="-174625">
              <a:buFont typeface="Arial" panose="020B0604020202020204" pitchFamily="34" charset="0"/>
              <a:buChar char="•"/>
            </a:pPr>
            <a:r>
              <a:rPr lang="en-US" dirty="0"/>
              <a:t>We might want to express this uncertainty as a percentage, aka relative uncertainty:</a:t>
            </a:r>
          </a:p>
          <a:p>
            <a:pPr marL="266700" indent="-174625">
              <a:buFont typeface="Arial" panose="020B0604020202020204" pitchFamily="34" charset="0"/>
              <a:buChar char="•"/>
            </a:pPr>
            <a:endParaRPr lang="en-US" dirty="0"/>
          </a:p>
          <a:p>
            <a:pPr marL="92075" indent="0">
              <a:buNone/>
            </a:pPr>
            <a:endParaRPr lang="en-US" dirty="0"/>
          </a:p>
          <a:p>
            <a:pPr marL="266700" indent="-174625">
              <a:buFont typeface="Arial" panose="020B0604020202020204" pitchFamily="34" charset="0"/>
              <a:buChar char="•"/>
            </a:pPr>
            <a:endParaRPr lang="en-US" dirty="0"/>
          </a:p>
          <a:p>
            <a:pPr marL="92075" indent="0">
              <a:buNone/>
            </a:pPr>
            <a:endParaRPr lang="en-US" dirty="0"/>
          </a:p>
        </p:txBody>
      </p:sp>
      <p:sp>
        <p:nvSpPr>
          <p:cNvPr id="7" name="Content Placeholder 6"/>
          <p:cNvSpPr>
            <a:spLocks noGrp="1"/>
          </p:cNvSpPr>
          <p:nvPr>
            <p:ph sz="quarter" idx="4"/>
          </p:nvPr>
        </p:nvSpPr>
        <p:spPr>
          <a:xfrm>
            <a:off x="5061527" y="2232468"/>
            <a:ext cx="6376603" cy="4239637"/>
          </a:xfrm>
        </p:spPr>
        <p:txBody>
          <a:bodyPr>
            <a:normAutofit/>
          </a:bodyPr>
          <a:lstStyle/>
          <a:p>
            <a:pPr marL="92075" indent="0">
              <a:buNone/>
            </a:pPr>
            <a:r>
              <a:rPr lang="en-AU" b="1" u="sng" dirty="0"/>
              <a:t>Q1:</a:t>
            </a:r>
            <a:r>
              <a:rPr lang="en-AU" b="1" dirty="0"/>
              <a:t> Calculate </a:t>
            </a:r>
            <a:r>
              <a:rPr lang="en-AU" dirty="0"/>
              <a:t>the relative uncertainty of a 100 mL measuring cylinder with an uncertainty of 2 </a:t>
            </a:r>
            <a:r>
              <a:rPr lang="en-AU" dirty="0" err="1"/>
              <a:t>mL.</a:t>
            </a:r>
            <a:endParaRPr lang="en-AU" dirty="0"/>
          </a:p>
          <a:p>
            <a:pPr marL="92075" indent="0">
              <a:buNone/>
            </a:pPr>
            <a:endParaRPr lang="en-AU" b="1" u="sng" dirty="0"/>
          </a:p>
          <a:p>
            <a:pPr marL="92075" indent="0">
              <a:buNone/>
            </a:pPr>
            <a:endParaRPr lang="en-AU" b="1" u="sng" dirty="0"/>
          </a:p>
          <a:p>
            <a:pPr marL="92075" indent="0">
              <a:buNone/>
            </a:pPr>
            <a:r>
              <a:rPr lang="en-AU" b="1" u="sng" dirty="0"/>
              <a:t>Q2:</a:t>
            </a:r>
            <a:r>
              <a:rPr lang="en-AU" b="1" dirty="0"/>
              <a:t> </a:t>
            </a:r>
            <a:r>
              <a:rPr lang="en-AU" dirty="0"/>
              <a:t>50 mL is measured using the above measuring cylinder. </a:t>
            </a:r>
            <a:r>
              <a:rPr lang="en-AU" b="1" dirty="0"/>
              <a:t>Identify</a:t>
            </a:r>
            <a:r>
              <a:rPr lang="en-AU" dirty="0"/>
              <a:t> the relative uncertainty, and </a:t>
            </a:r>
            <a:r>
              <a:rPr lang="en-AU" b="1" dirty="0"/>
              <a:t>express</a:t>
            </a:r>
            <a:r>
              <a:rPr lang="en-AU" dirty="0"/>
              <a:t> it as an absolute uncertainty.</a:t>
            </a:r>
            <a:endParaRPr lang="en-US" b="1" u="sng" dirty="0"/>
          </a:p>
        </p:txBody>
      </p:sp>
      <p:sp>
        <p:nvSpPr>
          <p:cNvPr id="9" name="Rectangle 8"/>
          <p:cNvSpPr/>
          <p:nvPr/>
        </p:nvSpPr>
        <p:spPr>
          <a:xfrm>
            <a:off x="0" y="5580969"/>
            <a:ext cx="5532582" cy="8163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966504" y="6462422"/>
            <a:ext cx="2973186" cy="369332"/>
          </a:xfrm>
          <a:prstGeom prst="rect">
            <a:avLst/>
          </a:prstGeom>
          <a:noFill/>
        </p:spPr>
        <p:txBody>
          <a:bodyPr wrap="square" rtlCol="0">
            <a:spAutoFit/>
          </a:bodyPr>
          <a:lstStyle/>
          <a:p>
            <a:r>
              <a:rPr lang="en-AU" dirty="0"/>
              <a:t>Is this in your data book?</a:t>
            </a:r>
          </a:p>
        </p:txBody>
      </p:sp>
      <p:pic>
        <p:nvPicPr>
          <p:cNvPr id="10" name="Picture 9"/>
          <p:cNvPicPr>
            <a:picLocks noChangeAspect="1"/>
          </p:cNvPicPr>
          <p:nvPr/>
        </p:nvPicPr>
        <p:blipFill>
          <a:blip r:embed="rId3"/>
          <a:stretch>
            <a:fillRect/>
          </a:stretch>
        </p:blipFill>
        <p:spPr>
          <a:xfrm>
            <a:off x="75657" y="5646087"/>
            <a:ext cx="5260111" cy="686101"/>
          </a:xfrm>
          <a:prstGeom prst="rect">
            <a:avLst/>
          </a:prstGeom>
        </p:spPr>
      </p:pic>
    </p:spTree>
    <p:extLst>
      <p:ext uri="{BB962C8B-B14F-4D97-AF65-F5344CB8AC3E}">
        <p14:creationId xmlns:p14="http://schemas.microsoft.com/office/powerpoint/2010/main" val="184331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Errors &amp; Uncertainty - Equipment</a:t>
            </a:r>
          </a:p>
        </p:txBody>
      </p:sp>
      <p:sp>
        <p:nvSpPr>
          <p:cNvPr id="3" name="Text Placeholder 2"/>
          <p:cNvSpPr>
            <a:spLocks noGrp="1"/>
          </p:cNvSpPr>
          <p:nvPr>
            <p:ph type="body" idx="1"/>
          </p:nvPr>
        </p:nvSpPr>
        <p:spPr>
          <a:xfrm>
            <a:off x="72782" y="1635354"/>
            <a:ext cx="4754880" cy="822960"/>
          </a:xfrm>
        </p:spPr>
        <p:txBody>
          <a:bodyPr/>
          <a:lstStyle/>
          <a:p>
            <a:r>
              <a:rPr lang="en-AU" dirty="0"/>
              <a:t>Volume</a:t>
            </a:r>
          </a:p>
        </p:txBody>
      </p:sp>
      <p:sp>
        <p:nvSpPr>
          <p:cNvPr id="4" name="Content Placeholder 3"/>
          <p:cNvSpPr>
            <a:spLocks noGrp="1"/>
          </p:cNvSpPr>
          <p:nvPr>
            <p:ph sz="half" idx="2"/>
          </p:nvPr>
        </p:nvSpPr>
        <p:spPr>
          <a:xfrm>
            <a:off x="72782" y="2479702"/>
            <a:ext cx="4754880" cy="3341572"/>
          </a:xfrm>
        </p:spPr>
        <p:txBody>
          <a:bodyPr/>
          <a:lstStyle/>
          <a:p>
            <a:r>
              <a:rPr lang="en-AU" b="1" u="sng" dirty="0"/>
              <a:t>Q</a:t>
            </a:r>
            <a:r>
              <a:rPr lang="en-AU" dirty="0"/>
              <a:t> Place 40 mL of water into your beaker using the measuring cylinder. </a:t>
            </a:r>
            <a:r>
              <a:rPr lang="en-AU" b="1" dirty="0"/>
              <a:t>State</a:t>
            </a:r>
            <a:r>
              <a:rPr lang="en-AU" dirty="0"/>
              <a:t> the volume of water in your beaker.</a:t>
            </a:r>
          </a:p>
          <a:p>
            <a:endParaRPr lang="en-AU" b="1" u="sng" dirty="0"/>
          </a:p>
          <a:p>
            <a:r>
              <a:rPr lang="en-AU" b="1" u="sng" dirty="0"/>
              <a:t>Q</a:t>
            </a:r>
            <a:r>
              <a:rPr lang="en-AU" dirty="0"/>
              <a:t> Pour an additional 40 mL of water into your beaker. </a:t>
            </a:r>
            <a:r>
              <a:rPr lang="en-AU" b="1" dirty="0"/>
              <a:t>State</a:t>
            </a:r>
            <a:r>
              <a:rPr lang="en-AU" dirty="0"/>
              <a:t> the volume of water in the beaker. </a:t>
            </a:r>
            <a:endParaRPr lang="en-AU" b="1" u="sng" dirty="0"/>
          </a:p>
          <a:p>
            <a:endParaRPr lang="en-AU" dirty="0"/>
          </a:p>
          <a:p>
            <a:endParaRPr lang="en-AU" dirty="0"/>
          </a:p>
        </p:txBody>
      </p:sp>
      <p:sp>
        <p:nvSpPr>
          <p:cNvPr id="5" name="Text Placeholder 4"/>
          <p:cNvSpPr>
            <a:spLocks noGrp="1"/>
          </p:cNvSpPr>
          <p:nvPr>
            <p:ph type="body" sz="quarter" idx="3"/>
          </p:nvPr>
        </p:nvSpPr>
        <p:spPr>
          <a:xfrm>
            <a:off x="5542418" y="1673352"/>
            <a:ext cx="5698236" cy="822960"/>
          </a:xfrm>
        </p:spPr>
        <p:txBody>
          <a:bodyPr/>
          <a:lstStyle/>
          <a:p>
            <a:r>
              <a:rPr lang="en-AU" dirty="0"/>
              <a:t>Adding/Subtracting/Multiplying Uncertainties</a:t>
            </a:r>
          </a:p>
        </p:txBody>
      </p:sp>
      <mc:AlternateContent xmlns:mc="http://schemas.openxmlformats.org/markup-compatibility/2006" xmlns:a14="http://schemas.microsoft.com/office/drawing/2010/main">
        <mc:Choice Requires="a14">
          <p:sp>
            <p:nvSpPr>
              <p:cNvPr id="10" name="Content Placeholder 9"/>
              <p:cNvSpPr>
                <a:spLocks noGrp="1"/>
              </p:cNvSpPr>
              <p:nvPr>
                <p:ph sz="quarter" idx="4"/>
              </p:nvPr>
            </p:nvSpPr>
            <p:spPr>
              <a:xfrm>
                <a:off x="5542418" y="2458314"/>
                <a:ext cx="6455618" cy="4399686"/>
              </a:xfrm>
            </p:spPr>
            <p:txBody>
              <a:bodyPr>
                <a:normAutofit/>
              </a:bodyPr>
              <a:lstStyle/>
              <a:p>
                <a:pPr marL="0" indent="0">
                  <a:buNone/>
                </a:pPr>
                <a:r>
                  <a:rPr lang="en-AU" sz="2000" b="1" dirty="0"/>
                  <a:t>Adding/subtracting two measurements</a:t>
                </a:r>
                <a:r>
                  <a:rPr lang="en-AU" sz="2000" dirty="0"/>
                  <a:t>: add/subtract the </a:t>
                </a:r>
                <a:r>
                  <a:rPr lang="en-AU" sz="2000" i="1" dirty="0"/>
                  <a:t>absolute uncertainties</a:t>
                </a:r>
              </a:p>
              <a:p>
                <a:pPr lvl="1">
                  <a:buFont typeface="Wingdings" panose="05000000000000000000" pitchFamily="2" charset="2"/>
                  <a:buChar char="Ø"/>
                </a:pPr>
                <a:endParaRPr lang="en-AU" sz="1600" dirty="0"/>
              </a:p>
              <a:p>
                <a:pPr lvl="1">
                  <a:buFont typeface="Wingdings" panose="05000000000000000000" pitchFamily="2" charset="2"/>
                  <a:buChar char="Ø"/>
                </a:pPr>
                <a:r>
                  <a:rPr lang="en-AU" sz="1600" dirty="0"/>
                  <a:t>E.g. </a:t>
                </a:r>
                <a14:m>
                  <m:oMath xmlns:m="http://schemas.openxmlformats.org/officeDocument/2006/math">
                    <m:d>
                      <m:dPr>
                        <m:ctrlPr>
                          <a:rPr lang="en-AU" sz="1600" b="0" i="1" smtClean="0">
                            <a:latin typeface="Cambria Math" panose="02040503050406030204" pitchFamily="18" charset="0"/>
                          </a:rPr>
                        </m:ctrlPr>
                      </m:dPr>
                      <m:e>
                        <m:r>
                          <a:rPr lang="en-AU" sz="1600" b="0" i="1" smtClean="0">
                            <a:latin typeface="Cambria Math" panose="02040503050406030204" pitchFamily="18" charset="0"/>
                          </a:rPr>
                          <m:t>100 </m:t>
                        </m:r>
                        <m:r>
                          <a:rPr lang="en-AU" sz="1600" b="0" i="1" smtClean="0">
                            <a:latin typeface="Cambria Math" panose="02040503050406030204" pitchFamily="18" charset="0"/>
                          </a:rPr>
                          <m:t>𝑚𝐿</m:t>
                        </m:r>
                        <m:r>
                          <a:rPr lang="en-AU" sz="1600" b="0" i="1" smtClean="0">
                            <a:latin typeface="Cambria Math" panose="02040503050406030204" pitchFamily="18" charset="0"/>
                            <a:ea typeface="Cambria Math" panose="02040503050406030204" pitchFamily="18" charset="0"/>
                          </a:rPr>
                          <m:t>±1 </m:t>
                        </m:r>
                        <m:r>
                          <a:rPr lang="en-AU" sz="1600" b="0" i="1" smtClean="0">
                            <a:latin typeface="Cambria Math" panose="02040503050406030204" pitchFamily="18" charset="0"/>
                            <a:ea typeface="Cambria Math" panose="02040503050406030204" pitchFamily="18" charset="0"/>
                          </a:rPr>
                          <m:t>𝑚𝐿</m:t>
                        </m:r>
                      </m:e>
                    </m:d>
                    <m:r>
                      <a:rPr lang="en-AU" sz="1600" b="0" i="1" smtClean="0">
                        <a:latin typeface="Cambria Math" panose="02040503050406030204" pitchFamily="18" charset="0"/>
                        <a:ea typeface="Cambria Math" panose="02040503050406030204" pitchFamily="18" charset="0"/>
                      </a:rPr>
                      <m:t>+</m:t>
                    </m:r>
                    <m:d>
                      <m:dPr>
                        <m:ctrlPr>
                          <a:rPr lang="en-AU" sz="1600" b="0" i="1" smtClean="0">
                            <a:latin typeface="Cambria Math" panose="02040503050406030204" pitchFamily="18" charset="0"/>
                            <a:ea typeface="Cambria Math" panose="02040503050406030204" pitchFamily="18" charset="0"/>
                          </a:rPr>
                        </m:ctrlPr>
                      </m:dPr>
                      <m:e>
                        <m:r>
                          <a:rPr lang="en-AU" sz="1600" i="1">
                            <a:latin typeface="Cambria Math" panose="02040503050406030204" pitchFamily="18" charset="0"/>
                          </a:rPr>
                          <m:t>100 </m:t>
                        </m:r>
                        <m:r>
                          <a:rPr lang="en-AU" sz="1600" i="1">
                            <a:latin typeface="Cambria Math" panose="02040503050406030204" pitchFamily="18" charset="0"/>
                          </a:rPr>
                          <m:t>𝑚𝐿</m:t>
                        </m:r>
                        <m:r>
                          <a:rPr lang="en-AU" sz="1600" i="1">
                            <a:latin typeface="Cambria Math" panose="02040503050406030204" pitchFamily="18" charset="0"/>
                            <a:ea typeface="Cambria Math" panose="02040503050406030204" pitchFamily="18" charset="0"/>
                          </a:rPr>
                          <m:t>±1 </m:t>
                        </m:r>
                        <m:r>
                          <a:rPr lang="en-AU" sz="1600" i="1">
                            <a:latin typeface="Cambria Math" panose="02040503050406030204" pitchFamily="18" charset="0"/>
                            <a:ea typeface="Cambria Math" panose="02040503050406030204" pitchFamily="18" charset="0"/>
                          </a:rPr>
                          <m:t>𝑚𝐿</m:t>
                        </m:r>
                      </m:e>
                    </m:d>
                    <m:r>
                      <a:rPr lang="en-AU" sz="1600" b="0" i="1" smtClean="0">
                        <a:latin typeface="Cambria Math" panose="02040503050406030204" pitchFamily="18" charset="0"/>
                        <a:ea typeface="Cambria Math" panose="02040503050406030204" pitchFamily="18" charset="0"/>
                      </a:rPr>
                      <m:t>=200 </m:t>
                    </m:r>
                    <m:r>
                      <a:rPr lang="en-AU" sz="1600" b="0" i="1" smtClean="0">
                        <a:latin typeface="Cambria Math" panose="02040503050406030204" pitchFamily="18" charset="0"/>
                        <a:ea typeface="Cambria Math" panose="02040503050406030204" pitchFamily="18" charset="0"/>
                      </a:rPr>
                      <m:t>𝑚𝐿</m:t>
                    </m:r>
                    <m:r>
                      <a:rPr lang="en-AU" sz="1600" b="0" i="1" smtClean="0">
                        <a:latin typeface="Cambria Math" panose="02040503050406030204" pitchFamily="18" charset="0"/>
                        <a:ea typeface="Cambria Math" panose="02040503050406030204" pitchFamily="18" charset="0"/>
                      </a:rPr>
                      <m:t> ±2 </m:t>
                    </m:r>
                    <m:r>
                      <a:rPr lang="en-AU" sz="1600" i="1">
                        <a:latin typeface="Cambria Math" panose="02040503050406030204" pitchFamily="18" charset="0"/>
                        <a:ea typeface="Cambria Math" panose="02040503050406030204" pitchFamily="18" charset="0"/>
                      </a:rPr>
                      <m:t>𝑚𝐿</m:t>
                    </m:r>
                  </m:oMath>
                </a14:m>
                <a:endParaRPr lang="en-AU" sz="1600" dirty="0"/>
              </a:p>
              <a:p>
                <a:pPr marL="0" indent="0">
                  <a:buNone/>
                </a:pPr>
                <a:r>
                  <a:rPr lang="en-AU" sz="2000" b="1" dirty="0"/>
                  <a:t>Multiplying/dividing two measurements</a:t>
                </a:r>
                <a:r>
                  <a:rPr lang="en-AU" sz="2000" dirty="0"/>
                  <a:t>: add the </a:t>
                </a:r>
                <a:r>
                  <a:rPr lang="en-AU" sz="2000" i="1" dirty="0"/>
                  <a:t>relative uncertainties</a:t>
                </a:r>
              </a:p>
              <a:p>
                <a:pPr>
                  <a:buFont typeface="Wingdings" panose="05000000000000000000" pitchFamily="2" charset="2"/>
                  <a:buChar char="Ø"/>
                </a:pPr>
                <a:endParaRPr lang="en-AU" sz="2000" i="1" dirty="0"/>
              </a:p>
              <a:p>
                <a:pPr lvl="1">
                  <a:buFont typeface="Wingdings" panose="05000000000000000000" pitchFamily="2" charset="2"/>
                  <a:buChar char="Ø"/>
                </a:pPr>
                <a:r>
                  <a:rPr lang="en-AU" sz="1600" i="1" dirty="0"/>
                  <a:t>E.g. </a:t>
                </a:r>
                <a14:m>
                  <m:oMath xmlns:m="http://schemas.openxmlformats.org/officeDocument/2006/math">
                    <m:d>
                      <m:dPr>
                        <m:ctrlPr>
                          <a:rPr lang="en-AU" sz="1600" b="0" i="1" smtClean="0">
                            <a:latin typeface="Cambria Math" panose="02040503050406030204" pitchFamily="18" charset="0"/>
                          </a:rPr>
                        </m:ctrlPr>
                      </m:dPr>
                      <m:e>
                        <m:r>
                          <a:rPr lang="en-AU" sz="1600" b="0" i="1" smtClean="0">
                            <a:latin typeface="Cambria Math" panose="02040503050406030204" pitchFamily="18" charset="0"/>
                          </a:rPr>
                          <m:t>100 </m:t>
                        </m:r>
                        <m:r>
                          <a:rPr lang="en-AU" sz="1600" b="0" i="1" smtClean="0">
                            <a:latin typeface="Cambria Math" panose="02040503050406030204" pitchFamily="18" charset="0"/>
                          </a:rPr>
                          <m:t>𝑚𝑚</m:t>
                        </m:r>
                        <m:r>
                          <a:rPr lang="en-AU" sz="1600" b="0" i="1" smtClean="0">
                            <a:latin typeface="Cambria Math" panose="02040503050406030204" pitchFamily="18" charset="0"/>
                          </a:rPr>
                          <m:t> ±2%</m:t>
                        </m:r>
                      </m:e>
                    </m:d>
                    <m:r>
                      <a:rPr lang="en-AU" sz="1600" b="0" i="1" smtClean="0">
                        <a:latin typeface="Cambria Math" panose="02040503050406030204" pitchFamily="18" charset="0"/>
                        <a:ea typeface="Cambria Math" panose="02040503050406030204" pitchFamily="18" charset="0"/>
                      </a:rPr>
                      <m:t>×</m:t>
                    </m:r>
                    <m:d>
                      <m:dPr>
                        <m:ctrlPr>
                          <a:rPr lang="en-AU" sz="1600" b="0" i="1" smtClean="0">
                            <a:latin typeface="Cambria Math" panose="02040503050406030204" pitchFamily="18" charset="0"/>
                            <a:ea typeface="Cambria Math" panose="02040503050406030204" pitchFamily="18" charset="0"/>
                          </a:rPr>
                        </m:ctrlPr>
                      </m:dPr>
                      <m:e>
                        <m:r>
                          <a:rPr lang="en-AU" sz="1600" b="0" i="1" smtClean="0">
                            <a:latin typeface="Cambria Math" panose="02040503050406030204" pitchFamily="18" charset="0"/>
                            <a:ea typeface="Cambria Math" panose="02040503050406030204" pitchFamily="18" charset="0"/>
                          </a:rPr>
                          <m:t>100 </m:t>
                        </m:r>
                        <m:r>
                          <a:rPr lang="en-AU" sz="1600" b="0" i="1" smtClean="0">
                            <a:latin typeface="Cambria Math" panose="02040503050406030204" pitchFamily="18" charset="0"/>
                            <a:ea typeface="Cambria Math" panose="02040503050406030204" pitchFamily="18" charset="0"/>
                          </a:rPr>
                          <m:t>𝑚𝑚</m:t>
                        </m:r>
                        <m:r>
                          <a:rPr lang="en-AU" sz="1600" b="0" i="1" smtClean="0">
                            <a:latin typeface="Cambria Math" panose="02040503050406030204" pitchFamily="18" charset="0"/>
                            <a:ea typeface="Cambria Math" panose="02040503050406030204" pitchFamily="18" charset="0"/>
                          </a:rPr>
                          <m:t> ±2%</m:t>
                        </m:r>
                      </m:e>
                    </m:d>
                    <m:r>
                      <a:rPr lang="en-AU" sz="1600" b="0" i="1" smtClean="0">
                        <a:latin typeface="Cambria Math" panose="02040503050406030204" pitchFamily="18" charset="0"/>
                        <a:ea typeface="Cambria Math" panose="02040503050406030204" pitchFamily="18" charset="0"/>
                      </a:rPr>
                      <m:t>=1000 </m:t>
                    </m:r>
                    <m:r>
                      <a:rPr lang="en-AU" sz="1600" b="0" i="1" smtClean="0">
                        <a:latin typeface="Cambria Math" panose="02040503050406030204" pitchFamily="18" charset="0"/>
                        <a:ea typeface="Cambria Math" panose="02040503050406030204" pitchFamily="18" charset="0"/>
                      </a:rPr>
                      <m:t>𝑚𝑚</m:t>
                    </m:r>
                    <m:r>
                      <a:rPr lang="en-AU" sz="1600" b="0" i="1" smtClean="0">
                        <a:latin typeface="Cambria Math" panose="02040503050406030204" pitchFamily="18" charset="0"/>
                        <a:ea typeface="Cambria Math" panose="02040503050406030204" pitchFamily="18" charset="0"/>
                      </a:rPr>
                      <m:t> ±4%</m:t>
                    </m:r>
                  </m:oMath>
                </a14:m>
                <a:endParaRPr lang="en-AU" sz="1600" i="1" dirty="0"/>
              </a:p>
              <a:p>
                <a:pPr marL="128016" lvl="1" indent="0">
                  <a:buNone/>
                </a:pPr>
                <a:endParaRPr lang="en-AU" i="1" dirty="0"/>
              </a:p>
              <a:p>
                <a:pPr marL="128016" lvl="1" indent="0">
                  <a:buNone/>
                </a:pPr>
                <a:r>
                  <a:rPr lang="en-AU" sz="2000" b="1" dirty="0"/>
                  <a:t>Multiplying by a constant: </a:t>
                </a:r>
                <a:r>
                  <a:rPr lang="en-AU" sz="2000" dirty="0"/>
                  <a:t>multiply the </a:t>
                </a:r>
                <a:r>
                  <a:rPr lang="en-AU" sz="2000" i="1" dirty="0"/>
                  <a:t>absolute uncertainty</a:t>
                </a:r>
                <a:r>
                  <a:rPr lang="en-AU" sz="2000" dirty="0"/>
                  <a:t>, but leave the </a:t>
                </a:r>
                <a:r>
                  <a:rPr lang="en-AU" sz="2000" i="1" dirty="0"/>
                  <a:t>relative uncertainty</a:t>
                </a:r>
                <a:r>
                  <a:rPr lang="en-AU" sz="2000" dirty="0"/>
                  <a:t> the same</a:t>
                </a:r>
              </a:p>
              <a:p>
                <a:pPr lvl="2">
                  <a:buFont typeface="Wingdings" panose="05000000000000000000" pitchFamily="2" charset="2"/>
                  <a:buChar char="Ø"/>
                </a:pPr>
                <a:r>
                  <a:rPr lang="en-AU" sz="1600" i="1" dirty="0"/>
                  <a:t>E.g. (</a:t>
                </a:r>
                <a14:m>
                  <m:oMath xmlns:m="http://schemas.openxmlformats.org/officeDocument/2006/math">
                    <m:r>
                      <a:rPr lang="en-AU" sz="1600" b="0" i="1" smtClean="0">
                        <a:latin typeface="Cambria Math" panose="02040503050406030204" pitchFamily="18" charset="0"/>
                      </a:rPr>
                      <m:t>40 </m:t>
                    </m:r>
                    <m:r>
                      <a:rPr lang="en-AU" sz="1600" b="0" i="1" smtClean="0">
                        <a:latin typeface="Cambria Math" panose="02040503050406030204" pitchFamily="18" charset="0"/>
                      </a:rPr>
                      <m:t>𝑚𝐿</m:t>
                    </m:r>
                    <m:r>
                      <a:rPr lang="en-AU" sz="1600" b="0" i="1" smtClean="0">
                        <a:latin typeface="Cambria Math" panose="02040503050406030204" pitchFamily="18" charset="0"/>
                      </a:rPr>
                      <m:t> ±1 </m:t>
                    </m:r>
                    <m:r>
                      <a:rPr lang="en-AU" sz="1600" b="0" i="1" smtClean="0">
                        <a:latin typeface="Cambria Math" panose="02040503050406030204" pitchFamily="18" charset="0"/>
                        <a:ea typeface="Cambria Math" panose="02040503050406030204" pitchFamily="18" charset="0"/>
                      </a:rPr>
                      <m:t>𝑚𝐿</m:t>
                    </m:r>
                    <m:r>
                      <a:rPr lang="en-AU" sz="1600" b="0" i="1" smtClean="0">
                        <a:latin typeface="Cambria Math" panose="02040503050406030204" pitchFamily="18" charset="0"/>
                        <a:ea typeface="Cambria Math" panose="02040503050406030204" pitchFamily="18" charset="0"/>
                      </a:rPr>
                      <m:t>) ×2=80 </m:t>
                    </m:r>
                    <m:r>
                      <a:rPr lang="en-AU" sz="1600" b="0" i="1" smtClean="0">
                        <a:latin typeface="Cambria Math" panose="02040503050406030204" pitchFamily="18" charset="0"/>
                        <a:ea typeface="Cambria Math" panose="02040503050406030204" pitchFamily="18" charset="0"/>
                      </a:rPr>
                      <m:t>𝑚𝐿</m:t>
                    </m:r>
                    <m:r>
                      <a:rPr lang="en-AU" sz="1600" b="0" i="1" smtClean="0">
                        <a:latin typeface="Cambria Math" panose="02040503050406030204" pitchFamily="18" charset="0"/>
                        <a:ea typeface="Cambria Math" panose="02040503050406030204" pitchFamily="18" charset="0"/>
                      </a:rPr>
                      <m:t> ±2 </m:t>
                    </m:r>
                    <m:r>
                      <a:rPr lang="en-AU" sz="1600" b="0" i="1" smtClean="0">
                        <a:latin typeface="Cambria Math" panose="02040503050406030204" pitchFamily="18" charset="0"/>
                        <a:ea typeface="Cambria Math" panose="02040503050406030204" pitchFamily="18" charset="0"/>
                      </a:rPr>
                      <m:t>𝑚𝐿</m:t>
                    </m:r>
                  </m:oMath>
                </a14:m>
                <a:endParaRPr lang="en-AU" sz="1600" b="0" i="1" dirty="0">
                  <a:ea typeface="Cambria Math" panose="02040503050406030204" pitchFamily="18" charset="0"/>
                </a:endParaRPr>
              </a:p>
              <a:p>
                <a:pPr lvl="2">
                  <a:buFont typeface="Wingdings" panose="05000000000000000000" pitchFamily="2" charset="2"/>
                  <a:buChar char="Ø"/>
                </a:pPr>
                <a:r>
                  <a:rPr lang="en-AU" sz="1600" i="1" dirty="0"/>
                  <a:t>E.g. </a:t>
                </a:r>
                <a14:m>
                  <m:oMath xmlns:m="http://schemas.openxmlformats.org/officeDocument/2006/math">
                    <m:d>
                      <m:dPr>
                        <m:ctrlPr>
                          <a:rPr lang="en-AU" sz="1600" b="0" i="1" smtClean="0">
                            <a:latin typeface="Cambria Math" panose="02040503050406030204" pitchFamily="18" charset="0"/>
                          </a:rPr>
                        </m:ctrlPr>
                      </m:dPr>
                      <m:e>
                        <m:r>
                          <a:rPr lang="en-AU" sz="1600" b="0" i="1" smtClean="0">
                            <a:latin typeface="Cambria Math" panose="02040503050406030204" pitchFamily="18" charset="0"/>
                          </a:rPr>
                          <m:t>400 </m:t>
                        </m:r>
                        <m:r>
                          <a:rPr lang="en-AU" sz="1600" b="0" i="1" smtClean="0">
                            <a:latin typeface="Cambria Math" panose="02040503050406030204" pitchFamily="18" charset="0"/>
                          </a:rPr>
                          <m:t>𝑔</m:t>
                        </m:r>
                        <m:r>
                          <a:rPr lang="en-AU" sz="1600" b="0" i="1" smtClean="0">
                            <a:latin typeface="Cambria Math" panose="02040503050406030204" pitchFamily="18" charset="0"/>
                          </a:rPr>
                          <m:t> ±0.1%</m:t>
                        </m:r>
                      </m:e>
                    </m:d>
                    <m:r>
                      <a:rPr lang="en-AU" sz="1600" b="0" i="1" smtClean="0">
                        <a:latin typeface="Cambria Math" panose="02040503050406030204" pitchFamily="18" charset="0"/>
                        <a:ea typeface="Cambria Math" panose="02040503050406030204" pitchFamily="18" charset="0"/>
                      </a:rPr>
                      <m:t>×2=800 </m:t>
                    </m:r>
                    <m:r>
                      <a:rPr lang="en-AU" sz="1600" b="0" i="1" smtClean="0">
                        <a:latin typeface="Cambria Math" panose="02040503050406030204" pitchFamily="18" charset="0"/>
                        <a:ea typeface="Cambria Math" panose="02040503050406030204" pitchFamily="18" charset="0"/>
                      </a:rPr>
                      <m:t>𝑔</m:t>
                    </m:r>
                    <m:r>
                      <a:rPr lang="en-AU" sz="1600" b="0" i="1" smtClean="0">
                        <a:latin typeface="Cambria Math" panose="02040503050406030204" pitchFamily="18" charset="0"/>
                        <a:ea typeface="Cambria Math" panose="02040503050406030204" pitchFamily="18" charset="0"/>
                      </a:rPr>
                      <m:t> ±0.1%</m:t>
                    </m:r>
                  </m:oMath>
                </a14:m>
                <a:endParaRPr lang="en-AU" sz="1600" i="1" dirty="0"/>
              </a:p>
            </p:txBody>
          </p:sp>
        </mc:Choice>
        <mc:Fallback xmlns="">
          <p:sp>
            <p:nvSpPr>
              <p:cNvPr id="10" name="Content Placeholder 9"/>
              <p:cNvSpPr>
                <a:spLocks noGrp="1" noRot="1" noChangeAspect="1" noMove="1" noResize="1" noEditPoints="1" noAdjustHandles="1" noChangeArrowheads="1" noChangeShapeType="1" noTextEdit="1"/>
              </p:cNvSpPr>
              <p:nvPr>
                <p:ph sz="quarter" idx="4"/>
              </p:nvPr>
            </p:nvSpPr>
            <p:spPr>
              <a:xfrm>
                <a:off x="5542418" y="2458314"/>
                <a:ext cx="6455618" cy="4399686"/>
              </a:xfrm>
              <a:blipFill>
                <a:blip r:embed="rId2"/>
                <a:stretch>
                  <a:fillRect l="-1700" t="-1385"/>
                </a:stretch>
              </a:blipFill>
            </p:spPr>
            <p:txBody>
              <a:bodyPr/>
              <a:lstStyle/>
              <a:p>
                <a:r>
                  <a:rPr lang="en-AU">
                    <a:noFill/>
                  </a:rPr>
                  <a:t> </a:t>
                </a:r>
              </a:p>
            </p:txBody>
          </p:sp>
        </mc:Fallback>
      </mc:AlternateContent>
    </p:spTree>
    <p:extLst>
      <p:ext uri="{BB962C8B-B14F-4D97-AF65-F5344CB8AC3E}">
        <p14:creationId xmlns:p14="http://schemas.microsoft.com/office/powerpoint/2010/main" val="341503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500"/>
                                        <p:tgtEl>
                                          <p:spTgt spid="10">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500"/>
                                        <p:tgtEl>
                                          <p:spTgt spid="10">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xEl>
                                              <p:pRg st="8" end="8"/>
                                            </p:txEl>
                                          </p:spTgt>
                                        </p:tgtEl>
                                        <p:attrNameLst>
                                          <p:attrName>style.visibility</p:attrName>
                                        </p:attrNameLst>
                                      </p:cBhvr>
                                      <p:to>
                                        <p:strVal val="visible"/>
                                      </p:to>
                                    </p:set>
                                    <p:animEffect transition="in" filter="fade">
                                      <p:cBhvr>
                                        <p:cTn id="30" dur="500"/>
                                        <p:tgtEl>
                                          <p:spTgt spid="10">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animEffect transition="in" filter="fade">
                                      <p:cBhvr>
                                        <p:cTn id="33"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72" y="0"/>
            <a:ext cx="9720072" cy="1499616"/>
          </a:xfrm>
        </p:spPr>
        <p:txBody>
          <a:bodyPr/>
          <a:lstStyle/>
          <a:p>
            <a:r>
              <a:rPr lang="en-US" dirty="0"/>
              <a:t>Errors &amp; Uncertainty</a:t>
            </a:r>
          </a:p>
        </p:txBody>
      </p:sp>
      <p:sp>
        <p:nvSpPr>
          <p:cNvPr id="4" name="Text Placeholder 3"/>
          <p:cNvSpPr>
            <a:spLocks noGrp="1"/>
          </p:cNvSpPr>
          <p:nvPr>
            <p:ph type="body" idx="1"/>
          </p:nvPr>
        </p:nvSpPr>
        <p:spPr>
          <a:xfrm>
            <a:off x="918972" y="1088136"/>
            <a:ext cx="4754880" cy="822960"/>
          </a:xfrm>
        </p:spPr>
        <p:txBody>
          <a:bodyPr/>
          <a:lstStyle/>
          <a:p>
            <a:r>
              <a:rPr lang="en-US" dirty="0"/>
              <a:t>Mass</a:t>
            </a:r>
          </a:p>
        </p:txBody>
      </p:sp>
      <p:sp>
        <p:nvSpPr>
          <p:cNvPr id="5" name="Content Placeholder 4"/>
          <p:cNvSpPr>
            <a:spLocks noGrp="1"/>
          </p:cNvSpPr>
          <p:nvPr>
            <p:ph sz="half" idx="2"/>
          </p:nvPr>
        </p:nvSpPr>
        <p:spPr>
          <a:xfrm>
            <a:off x="312928" y="1979497"/>
            <a:ext cx="4754880" cy="4504429"/>
          </a:xfrm>
        </p:spPr>
        <p:txBody>
          <a:bodyPr>
            <a:normAutofit/>
          </a:bodyPr>
          <a:lstStyle/>
          <a:p>
            <a:pPr marL="266700" indent="-174625">
              <a:buFont typeface="Arial" panose="020B0604020202020204" pitchFamily="34" charset="0"/>
              <a:buChar char="•"/>
            </a:pPr>
            <a:r>
              <a:rPr lang="en-US" dirty="0"/>
              <a:t>Scales can be accurate to 2, 3 or 4 decimal points.  On a 2 decimal scale, the measurement is only accurate to 1 decimal place, with the second decimal rounded.  This means the uncertainty is ± 0.01g </a:t>
            </a:r>
          </a:p>
          <a:p>
            <a:pPr marL="266700" indent="-174625">
              <a:buFont typeface="Arial" panose="020B0604020202020204" pitchFamily="34" charset="0"/>
              <a:buChar char="•"/>
            </a:pPr>
            <a:r>
              <a:rPr lang="en-US" dirty="0"/>
              <a:t>On 4 decimal point scale, uncertainty is ± 0.0001g</a:t>
            </a:r>
          </a:p>
          <a:p>
            <a:pPr marL="266700" indent="-174625">
              <a:buFont typeface="Arial" panose="020B0604020202020204" pitchFamily="34" charset="0"/>
              <a:buChar char="•"/>
            </a:pPr>
            <a:endParaRPr lang="en-US" dirty="0"/>
          </a:p>
          <a:p>
            <a:pPr marL="266700" indent="-174625">
              <a:buFont typeface="Arial" panose="020B0604020202020204" pitchFamily="34" charset="0"/>
              <a:buChar char="•"/>
            </a:pPr>
            <a:endParaRPr lang="en-US" dirty="0"/>
          </a:p>
          <a:p>
            <a:pPr marL="266700" indent="-174625">
              <a:buFont typeface="Arial" panose="020B0604020202020204" pitchFamily="34" charset="0"/>
              <a:buChar char="•"/>
            </a:pPr>
            <a:endParaRPr lang="en-US" dirty="0"/>
          </a:p>
          <a:p>
            <a:pPr marL="266700" indent="-174625">
              <a:buFont typeface="Arial" panose="020B0604020202020204" pitchFamily="34" charset="0"/>
              <a:buChar char="•"/>
            </a:pPr>
            <a:endParaRPr lang="en-US" dirty="0"/>
          </a:p>
        </p:txBody>
      </p:sp>
      <p:sp>
        <p:nvSpPr>
          <p:cNvPr id="7" name="Content Placeholder 6"/>
          <p:cNvSpPr>
            <a:spLocks noGrp="1"/>
          </p:cNvSpPr>
          <p:nvPr>
            <p:ph sz="quarter" idx="4"/>
          </p:nvPr>
        </p:nvSpPr>
        <p:spPr>
          <a:xfrm>
            <a:off x="5981651" y="1979496"/>
            <a:ext cx="4754880" cy="4615267"/>
          </a:xfrm>
        </p:spPr>
        <p:txBody>
          <a:bodyPr>
            <a:normAutofit fontScale="92500" lnSpcReduction="10000"/>
          </a:bodyPr>
          <a:lstStyle/>
          <a:p>
            <a:pPr marL="92075" indent="0">
              <a:buNone/>
            </a:pPr>
            <a:r>
              <a:rPr lang="en-US" b="1" u="sng" dirty="0"/>
              <a:t>Q:</a:t>
            </a:r>
            <a:r>
              <a:rPr lang="en-US" dirty="0"/>
              <a:t> 2.50 g of CuSO</a:t>
            </a:r>
            <a:r>
              <a:rPr lang="en-US" baseline="-25000" dirty="0"/>
              <a:t>4</a:t>
            </a:r>
            <a:r>
              <a:rPr lang="en-US" dirty="0"/>
              <a:t> is weighed using a balance that goes to 2 decimal places. </a:t>
            </a:r>
            <a:r>
              <a:rPr lang="en-US" b="1" dirty="0"/>
              <a:t>State</a:t>
            </a:r>
            <a:r>
              <a:rPr lang="en-US" dirty="0"/>
              <a:t> the mass of copper sulfate.</a:t>
            </a:r>
          </a:p>
          <a:p>
            <a:pPr marL="92075" indent="0">
              <a:buNone/>
            </a:pPr>
            <a:endParaRPr lang="en-US" b="1" u="sng" dirty="0"/>
          </a:p>
          <a:p>
            <a:pPr marL="92075" indent="0">
              <a:buNone/>
            </a:pPr>
            <a:endParaRPr lang="en-US" b="1" u="sng" dirty="0"/>
          </a:p>
          <a:p>
            <a:pPr marL="92075" indent="0">
              <a:buNone/>
            </a:pPr>
            <a:r>
              <a:rPr lang="en-US" b="1" u="sng" dirty="0"/>
              <a:t>Q:</a:t>
            </a:r>
            <a:r>
              <a:rPr lang="en-US" dirty="0"/>
              <a:t> The same sample of CuSO</a:t>
            </a:r>
            <a:r>
              <a:rPr lang="en-US" baseline="-25000" dirty="0"/>
              <a:t>4</a:t>
            </a:r>
            <a:r>
              <a:rPr lang="en-US" dirty="0"/>
              <a:t> is weighed using a balance with 4 decimal points. The mass is recorded as 2.5000 g. </a:t>
            </a:r>
            <a:r>
              <a:rPr lang="en-US" b="1" dirty="0"/>
              <a:t>State</a:t>
            </a:r>
            <a:r>
              <a:rPr lang="en-US" dirty="0"/>
              <a:t> the mass of copper sulfate.</a:t>
            </a:r>
          </a:p>
          <a:p>
            <a:pPr marL="92075" indent="0">
              <a:buNone/>
            </a:pPr>
            <a:endParaRPr lang="en-US" dirty="0"/>
          </a:p>
          <a:p>
            <a:pPr marL="92075" indent="0">
              <a:buNone/>
            </a:pPr>
            <a:endParaRPr lang="en-US" dirty="0"/>
          </a:p>
          <a:p>
            <a:pPr marL="92075" indent="0">
              <a:buNone/>
            </a:pPr>
            <a:r>
              <a:rPr lang="en-US" b="1" u="sng" dirty="0"/>
              <a:t>Q:</a:t>
            </a:r>
            <a:r>
              <a:rPr lang="en-US" dirty="0"/>
              <a:t> </a:t>
            </a:r>
            <a:r>
              <a:rPr lang="en-US" b="1" dirty="0"/>
              <a:t>Identify</a:t>
            </a:r>
            <a:r>
              <a:rPr lang="en-US" dirty="0"/>
              <a:t> which mass is more precise.</a:t>
            </a:r>
            <a:br>
              <a:rPr lang="en-US" dirty="0"/>
            </a:br>
            <a:br>
              <a:rPr lang="en-US" dirty="0"/>
            </a:br>
            <a:endParaRPr lang="en-US" b="1" u="sng" dirty="0"/>
          </a:p>
        </p:txBody>
      </p:sp>
    </p:spTree>
    <p:extLst>
      <p:ext uri="{BB962C8B-B14F-4D97-AF65-F5344CB8AC3E}">
        <p14:creationId xmlns:p14="http://schemas.microsoft.com/office/powerpoint/2010/main" val="233357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Errors and uncertainty</a:t>
            </a:r>
          </a:p>
        </p:txBody>
      </p:sp>
      <p:sp>
        <p:nvSpPr>
          <p:cNvPr id="3" name="Text Placeholder 2"/>
          <p:cNvSpPr>
            <a:spLocks noGrp="1"/>
          </p:cNvSpPr>
          <p:nvPr>
            <p:ph type="body" idx="1"/>
          </p:nvPr>
        </p:nvSpPr>
        <p:spPr/>
        <p:txBody>
          <a:bodyPr/>
          <a:lstStyle/>
          <a:p>
            <a:r>
              <a:rPr lang="en-AU" dirty="0"/>
              <a:t>Estimating</a:t>
            </a:r>
          </a:p>
        </p:txBody>
      </p:sp>
      <p:sp>
        <p:nvSpPr>
          <p:cNvPr id="4" name="Content Placeholder 3"/>
          <p:cNvSpPr>
            <a:spLocks noGrp="1"/>
          </p:cNvSpPr>
          <p:nvPr>
            <p:ph sz="half" idx="2"/>
          </p:nvPr>
        </p:nvSpPr>
        <p:spPr>
          <a:xfrm>
            <a:off x="1024128" y="2967788"/>
            <a:ext cx="4822490" cy="3341572"/>
          </a:xfrm>
        </p:spPr>
        <p:txBody>
          <a:bodyPr>
            <a:normAutofit/>
          </a:bodyPr>
          <a:lstStyle/>
          <a:p>
            <a:r>
              <a:rPr lang="en-AU" b="1" u="sng" dirty="0"/>
              <a:t>Q:</a:t>
            </a:r>
            <a:r>
              <a:rPr lang="en-AU" dirty="0"/>
              <a:t> Draw a line 24.25 cm long with a 30 cm ruler. </a:t>
            </a:r>
            <a:r>
              <a:rPr lang="en-AU" b="1" dirty="0"/>
              <a:t>State</a:t>
            </a:r>
            <a:r>
              <a:rPr lang="en-AU" dirty="0"/>
              <a:t> the length of the line.</a:t>
            </a:r>
          </a:p>
          <a:p>
            <a:endParaRPr lang="en-AU" b="1" u="sng" dirty="0"/>
          </a:p>
          <a:p>
            <a:endParaRPr lang="en-AU" b="1" u="sng" dirty="0"/>
          </a:p>
          <a:p>
            <a:r>
              <a:rPr lang="en-AU" b="1" u="sng" dirty="0"/>
              <a:t>Q:</a:t>
            </a:r>
            <a:r>
              <a:rPr lang="en-AU" dirty="0"/>
              <a:t> Draw a line 24.25 cm long with a 1 metre ruler. </a:t>
            </a:r>
            <a:r>
              <a:rPr lang="en-AU" b="1" dirty="0"/>
              <a:t>State</a:t>
            </a:r>
            <a:r>
              <a:rPr lang="en-AU" dirty="0"/>
              <a:t> the length of the line.</a:t>
            </a:r>
            <a:endParaRPr lang="en-AU" b="1" u="sng" dirty="0"/>
          </a:p>
          <a:p>
            <a:endParaRPr lang="en-AU" dirty="0"/>
          </a:p>
        </p:txBody>
      </p:sp>
    </p:spTree>
    <p:extLst>
      <p:ext uri="{BB962C8B-B14F-4D97-AF65-F5344CB8AC3E}">
        <p14:creationId xmlns:p14="http://schemas.microsoft.com/office/powerpoint/2010/main" val="307295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Errors and uncertainty</a:t>
            </a:r>
          </a:p>
        </p:txBody>
      </p:sp>
      <p:sp>
        <p:nvSpPr>
          <p:cNvPr id="3" name="Text Placeholder 2"/>
          <p:cNvSpPr>
            <a:spLocks noGrp="1"/>
          </p:cNvSpPr>
          <p:nvPr>
            <p:ph type="body" idx="1"/>
          </p:nvPr>
        </p:nvSpPr>
        <p:spPr/>
        <p:txBody>
          <a:bodyPr/>
          <a:lstStyle/>
          <a:p>
            <a:r>
              <a:rPr lang="en-AU" dirty="0"/>
              <a:t>Estimating</a:t>
            </a:r>
          </a:p>
        </p:txBody>
      </p:sp>
      <p:sp>
        <p:nvSpPr>
          <p:cNvPr id="4" name="Content Placeholder 3"/>
          <p:cNvSpPr>
            <a:spLocks noGrp="1"/>
          </p:cNvSpPr>
          <p:nvPr>
            <p:ph sz="half" idx="2"/>
          </p:nvPr>
        </p:nvSpPr>
        <p:spPr/>
        <p:txBody>
          <a:bodyPr>
            <a:normAutofit/>
          </a:bodyPr>
          <a:lstStyle/>
          <a:p>
            <a:r>
              <a:rPr lang="en-AU" b="1" u="sng" dirty="0"/>
              <a:t>Q:</a:t>
            </a:r>
            <a:r>
              <a:rPr lang="en-AU" dirty="0"/>
              <a:t> Measure a line 24.25 cm long with a 30 cm ruler. </a:t>
            </a:r>
            <a:r>
              <a:rPr lang="en-AU" b="1" dirty="0"/>
              <a:t>State</a:t>
            </a:r>
            <a:r>
              <a:rPr lang="en-AU" dirty="0"/>
              <a:t> the length of the line.</a:t>
            </a:r>
          </a:p>
          <a:p>
            <a:endParaRPr lang="en-AU" b="1" u="sng" dirty="0"/>
          </a:p>
          <a:p>
            <a:endParaRPr lang="en-AU" b="1" u="sng" dirty="0"/>
          </a:p>
          <a:p>
            <a:r>
              <a:rPr lang="en-AU" b="1" u="sng" dirty="0"/>
              <a:t>Q:</a:t>
            </a:r>
            <a:r>
              <a:rPr lang="en-AU" dirty="0"/>
              <a:t> Measure a line 24.25 cm long with a 1 metre ruler. </a:t>
            </a:r>
            <a:r>
              <a:rPr lang="en-AU" b="1" dirty="0"/>
              <a:t>State</a:t>
            </a:r>
            <a:r>
              <a:rPr lang="en-AU" dirty="0"/>
              <a:t> the length of the line.</a:t>
            </a:r>
            <a:endParaRPr lang="en-AU" b="1" u="sng" dirty="0"/>
          </a:p>
          <a:p>
            <a:endParaRPr lang="en-AU" dirty="0"/>
          </a:p>
          <a:p>
            <a:endParaRPr lang="en-AU" dirty="0"/>
          </a:p>
        </p:txBody>
      </p:sp>
      <p:sp>
        <p:nvSpPr>
          <p:cNvPr id="6" name="Content Placeholder 5"/>
          <p:cNvSpPr>
            <a:spLocks noGrp="1"/>
          </p:cNvSpPr>
          <p:nvPr>
            <p:ph sz="quarter" idx="4"/>
          </p:nvPr>
        </p:nvSpPr>
        <p:spPr>
          <a:xfrm>
            <a:off x="6310369" y="2967788"/>
            <a:ext cx="4754880" cy="4655421"/>
          </a:xfrm>
        </p:spPr>
        <p:txBody>
          <a:bodyPr/>
          <a:lstStyle/>
          <a:p>
            <a:r>
              <a:rPr lang="en-AU" dirty="0"/>
              <a:t>Using </a:t>
            </a:r>
            <a:r>
              <a:rPr lang="en-AU" i="1" u="sng" dirty="0"/>
              <a:t>half the smallest measurement </a:t>
            </a:r>
            <a:r>
              <a:rPr lang="en-AU" dirty="0"/>
              <a:t>as the uncertainty is common practice, and applies to all </a:t>
            </a:r>
            <a:r>
              <a:rPr lang="en-AU" b="1" dirty="0"/>
              <a:t>analogue </a:t>
            </a:r>
            <a:r>
              <a:rPr lang="en-AU" dirty="0"/>
              <a:t>equipment.</a:t>
            </a:r>
          </a:p>
        </p:txBody>
      </p:sp>
      <p:sp>
        <p:nvSpPr>
          <p:cNvPr id="7" name="TextBox 6"/>
          <p:cNvSpPr txBox="1"/>
          <p:nvPr/>
        </p:nvSpPr>
        <p:spPr>
          <a:xfrm>
            <a:off x="6310369" y="4269242"/>
            <a:ext cx="5520357" cy="369332"/>
          </a:xfrm>
          <a:prstGeom prst="rect">
            <a:avLst/>
          </a:prstGeom>
          <a:noFill/>
          <a:ln w="38100">
            <a:solidFill>
              <a:srgbClr val="FF0000"/>
            </a:solidFill>
          </a:ln>
        </p:spPr>
        <p:txBody>
          <a:bodyPr wrap="none" rtlCol="0">
            <a:spAutoFit/>
          </a:bodyPr>
          <a:lstStyle/>
          <a:p>
            <a:r>
              <a:rPr lang="en-AU" dirty="0"/>
              <a:t>Analogue means non-digital, e.g. a thermometer, ammeter</a:t>
            </a:r>
          </a:p>
        </p:txBody>
      </p:sp>
      <p:pic>
        <p:nvPicPr>
          <p:cNvPr id="8" name="Picture 7"/>
          <p:cNvPicPr>
            <a:picLocks noChangeAspect="1"/>
          </p:cNvPicPr>
          <p:nvPr/>
        </p:nvPicPr>
        <p:blipFill>
          <a:blip r:embed="rId2"/>
          <a:stretch>
            <a:fillRect/>
          </a:stretch>
        </p:blipFill>
        <p:spPr>
          <a:xfrm>
            <a:off x="9731295" y="4783504"/>
            <a:ext cx="2460705" cy="2074496"/>
          </a:xfrm>
          <a:prstGeom prst="rect">
            <a:avLst/>
          </a:prstGeom>
        </p:spPr>
      </p:pic>
      <p:pic>
        <p:nvPicPr>
          <p:cNvPr id="9" name="Picture 8"/>
          <p:cNvPicPr>
            <a:picLocks noChangeAspect="1"/>
          </p:cNvPicPr>
          <p:nvPr/>
        </p:nvPicPr>
        <p:blipFill>
          <a:blip r:embed="rId3"/>
          <a:stretch>
            <a:fillRect/>
          </a:stretch>
        </p:blipFill>
        <p:spPr>
          <a:xfrm rot="4394217">
            <a:off x="6792351" y="4084355"/>
            <a:ext cx="1038038" cy="3361826"/>
          </a:xfrm>
          <a:prstGeom prst="rect">
            <a:avLst/>
          </a:prstGeom>
        </p:spPr>
      </p:pic>
    </p:spTree>
    <p:extLst>
      <p:ext uri="{BB962C8B-B14F-4D97-AF65-F5344CB8AC3E}">
        <p14:creationId xmlns:p14="http://schemas.microsoft.com/office/powerpoint/2010/main" val="360870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Errors and uncertainty</a:t>
            </a:r>
          </a:p>
        </p:txBody>
      </p:sp>
      <p:sp>
        <p:nvSpPr>
          <p:cNvPr id="3" name="Text Placeholder 2"/>
          <p:cNvSpPr>
            <a:spLocks noGrp="1"/>
          </p:cNvSpPr>
          <p:nvPr>
            <p:ph type="body" idx="1"/>
          </p:nvPr>
        </p:nvSpPr>
        <p:spPr/>
        <p:txBody>
          <a:bodyPr/>
          <a:lstStyle/>
          <a:p>
            <a:r>
              <a:rPr lang="en-AU" dirty="0"/>
              <a:t>Estimating</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lstStyle/>
              <a:p>
                <a:r>
                  <a:rPr lang="en-AU" dirty="0"/>
                  <a:t>If measuring weight with digital kitchen scales that can only weigh whole grams, we would have to estimate the error in the measurement.</a:t>
                </a:r>
              </a:p>
              <a:p>
                <a:r>
                  <a:rPr lang="en-AU" dirty="0"/>
                  <a:t>E.g. 2</a:t>
                </a:r>
                <a14:m>
                  <m:oMath xmlns:m="http://schemas.openxmlformats.org/officeDocument/2006/math">
                    <m:r>
                      <a:rPr lang="en-AU" b="0" i="0" smtClean="0">
                        <a:latin typeface="Cambria Math" panose="02040503050406030204" pitchFamily="18" charset="0"/>
                        <a:ea typeface="Cambria Math" panose="02040503050406030204" pitchFamily="18" charset="0"/>
                      </a:rPr>
                      <m:t>5 </m:t>
                    </m:r>
                    <m:r>
                      <m:rPr>
                        <m:sty m:val="p"/>
                      </m:rPr>
                      <a:rPr lang="en-AU" b="0" i="0" smtClean="0">
                        <a:latin typeface="Cambria Math" panose="02040503050406030204" pitchFamily="18" charset="0"/>
                        <a:ea typeface="Cambria Math" panose="02040503050406030204" pitchFamily="18" charset="0"/>
                      </a:rPr>
                      <m:t>g</m:t>
                    </m:r>
                    <m:r>
                      <a:rPr lang="en-AU"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1 </m:t>
                    </m:r>
                    <m:r>
                      <a:rPr lang="en-AU" b="0" i="1" smtClean="0">
                        <a:latin typeface="Cambria Math" panose="02040503050406030204" pitchFamily="18" charset="0"/>
                        <a:ea typeface="Cambria Math" panose="02040503050406030204" pitchFamily="18" charset="0"/>
                      </a:rPr>
                      <m:t>𝑔</m:t>
                    </m:r>
                  </m:oMath>
                </a14:m>
                <a:endParaRPr lang="en-AU" dirty="0"/>
              </a:p>
              <a:p>
                <a:endParaRPr lang="en-AU" dirty="0"/>
              </a:p>
              <a:p>
                <a:r>
                  <a:rPr lang="en-AU" dirty="0"/>
                  <a:t>We generally take the smallest unit as being the uncertainty in our measurement (in this case 1 gram).</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641" t="-2190" r="-1282" b="-3650"/>
                </a:stretch>
              </a:blipFill>
            </p:spPr>
            <p:txBody>
              <a:bodyPr/>
              <a:lstStyle/>
              <a:p>
                <a:r>
                  <a:rPr lang="en-AU">
                    <a:noFill/>
                  </a:rPr>
                  <a:t> </a:t>
                </a:r>
              </a:p>
            </p:txBody>
          </p:sp>
        </mc:Fallback>
      </mc:AlternateContent>
      <p:sp>
        <p:nvSpPr>
          <p:cNvPr id="6" name="Content Placeholder 5"/>
          <p:cNvSpPr>
            <a:spLocks noGrp="1"/>
          </p:cNvSpPr>
          <p:nvPr>
            <p:ph sz="quarter" idx="4"/>
          </p:nvPr>
        </p:nvSpPr>
        <p:spPr>
          <a:xfrm>
            <a:off x="6125642" y="1995635"/>
            <a:ext cx="4754880" cy="4655421"/>
          </a:xfrm>
        </p:spPr>
        <p:txBody>
          <a:bodyPr>
            <a:normAutofit/>
          </a:bodyPr>
          <a:lstStyle/>
          <a:p>
            <a:r>
              <a:rPr lang="en-AU" b="1" u="sng" dirty="0"/>
              <a:t>Q:</a:t>
            </a:r>
            <a:r>
              <a:rPr lang="en-AU" dirty="0"/>
              <a:t> Weigh __ g of NaCl on your weigh balance. </a:t>
            </a:r>
            <a:r>
              <a:rPr lang="en-AU" b="1" dirty="0"/>
              <a:t>State</a:t>
            </a:r>
            <a:r>
              <a:rPr lang="en-AU" dirty="0"/>
              <a:t> the mass of NaCl.</a:t>
            </a:r>
            <a:endParaRPr lang="en-AU" b="1" u="sng" dirty="0"/>
          </a:p>
          <a:p>
            <a:endParaRPr lang="en-AU" dirty="0"/>
          </a:p>
          <a:p>
            <a:endParaRPr lang="en-AU" dirty="0"/>
          </a:p>
          <a:p>
            <a:r>
              <a:rPr lang="en-AU" b="1" u="sng" dirty="0"/>
              <a:t>Q:</a:t>
            </a:r>
            <a:r>
              <a:rPr lang="en-AU" dirty="0"/>
              <a:t> </a:t>
            </a:r>
            <a:r>
              <a:rPr lang="en-AU" b="1" dirty="0"/>
              <a:t>Determine</a:t>
            </a:r>
            <a:r>
              <a:rPr lang="en-AU" dirty="0"/>
              <a:t> the relative uncertainty for the mass you weighed. </a:t>
            </a:r>
            <a:endParaRPr lang="en-AU" b="1" u="sng" dirty="0"/>
          </a:p>
        </p:txBody>
      </p:sp>
    </p:spTree>
    <p:extLst>
      <p:ext uri="{BB962C8B-B14F-4D97-AF65-F5344CB8AC3E}">
        <p14:creationId xmlns:p14="http://schemas.microsoft.com/office/powerpoint/2010/main" val="112334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Vocab List</a:t>
            </a:r>
          </a:p>
        </p:txBody>
      </p:sp>
      <p:sp>
        <p:nvSpPr>
          <p:cNvPr id="3" name="Content Placeholder 2"/>
          <p:cNvSpPr>
            <a:spLocks noGrp="1"/>
          </p:cNvSpPr>
          <p:nvPr>
            <p:ph idx="1"/>
          </p:nvPr>
        </p:nvSpPr>
        <p:spPr>
          <a:xfrm>
            <a:off x="1024129" y="2286000"/>
            <a:ext cx="3243072" cy="4023360"/>
          </a:xfrm>
        </p:spPr>
        <p:txBody>
          <a:bodyPr/>
          <a:lstStyle/>
          <a:p>
            <a:r>
              <a:rPr lang="en-AU" dirty="0"/>
              <a:t>Measurement </a:t>
            </a:r>
          </a:p>
          <a:p>
            <a:r>
              <a:rPr lang="en-AU" dirty="0"/>
              <a:t>Uncertainty</a:t>
            </a:r>
          </a:p>
          <a:p>
            <a:r>
              <a:rPr lang="en-AU" dirty="0"/>
              <a:t>Error</a:t>
            </a:r>
          </a:p>
          <a:p>
            <a:r>
              <a:rPr lang="en-AU" dirty="0"/>
              <a:t>Independent Variable</a:t>
            </a:r>
          </a:p>
          <a:p>
            <a:r>
              <a:rPr lang="en-AU" dirty="0"/>
              <a:t>Dependant variable</a:t>
            </a:r>
          </a:p>
          <a:p>
            <a:r>
              <a:rPr lang="en-AU" dirty="0"/>
              <a:t>Control variable</a:t>
            </a:r>
          </a:p>
          <a:p>
            <a:r>
              <a:rPr lang="en-AU" dirty="0"/>
              <a:t>Accurate</a:t>
            </a:r>
          </a:p>
          <a:p>
            <a:r>
              <a:rPr lang="en-AU" dirty="0"/>
              <a:t>Precise </a:t>
            </a:r>
          </a:p>
          <a:p>
            <a:endParaRPr lang="en-AU" dirty="0"/>
          </a:p>
        </p:txBody>
      </p:sp>
      <p:sp>
        <p:nvSpPr>
          <p:cNvPr id="4" name="Content Placeholder 2"/>
          <p:cNvSpPr txBox="1">
            <a:spLocks/>
          </p:cNvSpPr>
          <p:nvPr/>
        </p:nvSpPr>
        <p:spPr>
          <a:xfrm>
            <a:off x="5295947" y="2286000"/>
            <a:ext cx="324307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AU" dirty="0"/>
              <a:t>Reproduce</a:t>
            </a:r>
          </a:p>
          <a:p>
            <a:r>
              <a:rPr lang="en-AU" dirty="0"/>
              <a:t>Controlled</a:t>
            </a:r>
          </a:p>
          <a:p>
            <a:r>
              <a:rPr lang="en-AU" dirty="0"/>
              <a:t>Relationship</a:t>
            </a:r>
          </a:p>
          <a:p>
            <a:r>
              <a:rPr lang="en-AU" dirty="0"/>
              <a:t>Average </a:t>
            </a:r>
          </a:p>
          <a:p>
            <a:r>
              <a:rPr lang="en-AU" dirty="0"/>
              <a:t>Absolute uncertainty</a:t>
            </a:r>
          </a:p>
          <a:p>
            <a:r>
              <a:rPr lang="en-AU" dirty="0"/>
              <a:t>Standard deviation</a:t>
            </a:r>
          </a:p>
          <a:p>
            <a:r>
              <a:rPr lang="en-AU" dirty="0"/>
              <a:t>Analogue</a:t>
            </a:r>
          </a:p>
          <a:p>
            <a:r>
              <a:rPr lang="en-AU" dirty="0"/>
              <a:t>Absolute uncertainty</a:t>
            </a:r>
          </a:p>
          <a:p>
            <a:endParaRPr lang="en-AU" dirty="0"/>
          </a:p>
        </p:txBody>
      </p:sp>
    </p:spTree>
    <p:extLst>
      <p:ext uri="{BB962C8B-B14F-4D97-AF65-F5344CB8AC3E}">
        <p14:creationId xmlns:p14="http://schemas.microsoft.com/office/powerpoint/2010/main" val="48750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72" y="-256755"/>
            <a:ext cx="9720072" cy="1499616"/>
          </a:xfrm>
        </p:spPr>
        <p:txBody>
          <a:bodyPr/>
          <a:lstStyle/>
          <a:p>
            <a:r>
              <a:rPr lang="en-AU" dirty="0"/>
              <a:t>Errors &amp; Uncertainty</a:t>
            </a:r>
          </a:p>
        </p:txBody>
      </p:sp>
      <p:sp>
        <p:nvSpPr>
          <p:cNvPr id="3" name="Text Placeholder 2"/>
          <p:cNvSpPr>
            <a:spLocks noGrp="1"/>
          </p:cNvSpPr>
          <p:nvPr>
            <p:ph type="body" idx="1"/>
          </p:nvPr>
        </p:nvSpPr>
        <p:spPr>
          <a:xfrm>
            <a:off x="918972" y="909802"/>
            <a:ext cx="4754880" cy="822960"/>
          </a:xfrm>
        </p:spPr>
        <p:txBody>
          <a:bodyPr/>
          <a:lstStyle/>
          <a:p>
            <a:r>
              <a:rPr lang="en-AU" dirty="0"/>
              <a:t>Absolute uncertainty</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850992" y="1723671"/>
                <a:ext cx="4754880" cy="5046584"/>
              </a:xfrm>
            </p:spPr>
            <p:txBody>
              <a:bodyPr>
                <a:normAutofit/>
              </a:bodyPr>
              <a:lstStyle/>
              <a:p>
                <a:pPr marL="266700" indent="-174625">
                  <a:buFont typeface="Arial" panose="020B0604020202020204" pitchFamily="34" charset="0"/>
                  <a:buChar char="•"/>
                </a:pPr>
                <a:r>
                  <a:rPr lang="en-US" dirty="0"/>
                  <a:t>E.g. 25 g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1 </m:t>
                    </m:r>
                    <m:r>
                      <a:rPr lang="en-AU" b="0" i="1" smtClean="0">
                        <a:latin typeface="Cambria Math" panose="02040503050406030204" pitchFamily="18" charset="0"/>
                        <a:ea typeface="Cambria Math" panose="02040503050406030204" pitchFamily="18" charset="0"/>
                      </a:rPr>
                      <m:t>𝑔</m:t>
                    </m:r>
                  </m:oMath>
                </a14:m>
                <a:endParaRPr lang="en-US" dirty="0"/>
              </a:p>
              <a:p>
                <a:pPr marL="266700" indent="-174625">
                  <a:buFont typeface="Arial" panose="020B0604020202020204" pitchFamily="34" charset="0"/>
                  <a:buChar char="•"/>
                </a:pPr>
                <a:endParaRPr lang="en-US" dirty="0"/>
              </a:p>
              <a:p>
                <a:pPr marL="266700" indent="-174625">
                  <a:buFont typeface="Arial" panose="020B0604020202020204" pitchFamily="34" charset="0"/>
                  <a:buChar char="•"/>
                </a:pPr>
                <a:r>
                  <a:rPr lang="en-US" dirty="0"/>
                  <a:t>This isn’t always stated by a piece of equipment, so we may have to calculate it ourselves…</a:t>
                </a:r>
              </a:p>
              <a:p>
                <a:pPr marL="92075" indent="0">
                  <a:buNone/>
                </a:pPr>
                <a:endParaRPr lang="en-US" dirty="0"/>
              </a:p>
              <a:p>
                <a:pPr marL="92075" indent="0">
                  <a:buNone/>
                </a:pPr>
                <a:r>
                  <a:rPr lang="en-US" dirty="0"/>
                  <a:t>Abs. Uncertainty =</a:t>
                </a:r>
              </a:p>
              <a:p>
                <a:pPr marL="92075" indent="0">
                  <a:buNone/>
                </a:pPr>
                <a:endParaRPr lang="en-US" dirty="0"/>
              </a:p>
              <a:p>
                <a:pPr marL="92075" indent="0">
                  <a:buNone/>
                </a:pPr>
                <a:r>
                  <a:rPr lang="en-US" dirty="0"/>
                  <a:t>=  </a:t>
                </a:r>
                <a14:m>
                  <m:oMath xmlns:m="http://schemas.openxmlformats.org/officeDocument/2006/math">
                    <m:f>
                      <m:fPr>
                        <m:ctrlPr>
                          <a:rPr lang="en-US" i="1" dirty="0">
                            <a:latin typeface="Cambria Math" panose="02040503050406030204" pitchFamily="18" charset="0"/>
                          </a:rPr>
                        </m:ctrlPr>
                      </m:fPr>
                      <m:num>
                        <m:r>
                          <a:rPr lang="en-AU" i="1" dirty="0">
                            <a:latin typeface="Cambria Math" panose="02040503050406030204" pitchFamily="18" charset="0"/>
                          </a:rPr>
                          <m:t>𝑚𝑎𝑥𝑖𝑚𝑢𝑚</m:t>
                        </m:r>
                        <m:r>
                          <a:rPr lang="en-AU" i="1" dirty="0">
                            <a:latin typeface="Cambria Math" panose="02040503050406030204" pitchFamily="18" charset="0"/>
                          </a:rPr>
                          <m:t> </m:t>
                        </m:r>
                        <m:r>
                          <a:rPr lang="en-AU" i="1" dirty="0">
                            <a:latin typeface="Cambria Math" panose="02040503050406030204" pitchFamily="18" charset="0"/>
                          </a:rPr>
                          <m:t>𝑣𝑎𝑙𝑢𝑒</m:t>
                        </m:r>
                        <m:r>
                          <a:rPr lang="en-AU" i="1" dirty="0">
                            <a:latin typeface="Cambria Math" panose="02040503050406030204" pitchFamily="18" charset="0"/>
                          </a:rPr>
                          <m:t> −</m:t>
                        </m:r>
                        <m:r>
                          <a:rPr lang="en-AU" i="1" dirty="0">
                            <a:latin typeface="Cambria Math" panose="02040503050406030204" pitchFamily="18" charset="0"/>
                          </a:rPr>
                          <m:t>𝑚𝑖𝑛𝑖𝑚𝑢𝑚</m:t>
                        </m:r>
                        <m:r>
                          <a:rPr lang="en-AU" i="1" dirty="0">
                            <a:latin typeface="Cambria Math" panose="02040503050406030204" pitchFamily="18" charset="0"/>
                          </a:rPr>
                          <m:t> </m:t>
                        </m:r>
                        <m:r>
                          <a:rPr lang="en-AU" i="1" dirty="0">
                            <a:latin typeface="Cambria Math" panose="02040503050406030204" pitchFamily="18" charset="0"/>
                          </a:rPr>
                          <m:t>𝑣𝑎𝑙𝑢𝑒</m:t>
                        </m:r>
                      </m:num>
                      <m:den>
                        <m:r>
                          <a:rPr lang="en-US" i="1" dirty="0">
                            <a:latin typeface="Cambria Math" panose="02040503050406030204" pitchFamily="18" charset="0"/>
                          </a:rPr>
                          <m:t>2</m:t>
                        </m:r>
                      </m:den>
                    </m:f>
                    <m:r>
                      <a:rPr lang="en-US" i="1" dirty="0">
                        <a:latin typeface="Cambria Math" panose="02040503050406030204" pitchFamily="18" charset="0"/>
                      </a:rPr>
                      <m:t> </m:t>
                    </m:r>
                  </m:oMath>
                </a14:m>
                <a:endParaRPr lang="en-US" dirty="0"/>
              </a:p>
              <a:p>
                <a:pPr marL="92075" indent="0">
                  <a:buNone/>
                </a:pPr>
                <a:r>
                  <a:rPr lang="en-US" dirty="0"/>
                  <a:t>                         =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𝑟𝑎𝑛𝑔𝑒</m:t>
                        </m:r>
                      </m:num>
                      <m:den>
                        <m:r>
                          <a:rPr lang="en-US" i="1" dirty="0">
                            <a:latin typeface="Cambria Math" panose="02040503050406030204" pitchFamily="18" charset="0"/>
                          </a:rPr>
                          <m:t>2</m:t>
                        </m:r>
                      </m:den>
                    </m:f>
                  </m:oMath>
                </a14:m>
                <a:endParaRPr lang="en-US" dirty="0"/>
              </a:p>
              <a:p>
                <a:endParaRPr lang="en-AU"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850992" y="1723671"/>
                <a:ext cx="4754880" cy="5046584"/>
              </a:xfrm>
              <a:blipFill>
                <a:blip r:embed="rId2"/>
                <a:stretch>
                  <a:fillRect l="-769" t="-1449"/>
                </a:stretch>
              </a:blipFill>
            </p:spPr>
            <p:txBody>
              <a:bodyPr/>
              <a:lstStyle/>
              <a:p>
                <a:r>
                  <a:rPr lang="en-AU">
                    <a:noFill/>
                  </a:rPr>
                  <a:t> </a:t>
                </a:r>
              </a:p>
            </p:txBody>
          </p:sp>
        </mc:Fallback>
      </mc:AlternateContent>
      <p:sp>
        <p:nvSpPr>
          <p:cNvPr id="5" name="Text Placeholder 4"/>
          <p:cNvSpPr>
            <a:spLocks noGrp="1"/>
          </p:cNvSpPr>
          <p:nvPr>
            <p:ph type="body" sz="quarter" idx="3"/>
          </p:nvPr>
        </p:nvSpPr>
        <p:spPr>
          <a:xfrm>
            <a:off x="6057959" y="873491"/>
            <a:ext cx="4754880" cy="822960"/>
          </a:xfrm>
        </p:spPr>
        <p:txBody>
          <a:bodyPr/>
          <a:lstStyle/>
          <a:p>
            <a:r>
              <a:rPr lang="en-AU" dirty="0"/>
              <a:t>Absolute Uncertainty</a:t>
            </a:r>
          </a:p>
        </p:txBody>
      </p:sp>
      <p:sp>
        <p:nvSpPr>
          <p:cNvPr id="6" name="Content Placeholder 5"/>
          <p:cNvSpPr>
            <a:spLocks noGrp="1"/>
          </p:cNvSpPr>
          <p:nvPr>
            <p:ph sz="quarter" idx="4"/>
          </p:nvPr>
        </p:nvSpPr>
        <p:spPr>
          <a:xfrm>
            <a:off x="6132061" y="1675851"/>
            <a:ext cx="5970204" cy="3811703"/>
          </a:xfrm>
        </p:spPr>
        <p:txBody>
          <a:bodyPr>
            <a:normAutofit/>
          </a:bodyPr>
          <a:lstStyle/>
          <a:p>
            <a:pPr marL="92075" indent="0">
              <a:buNone/>
            </a:pPr>
            <a:r>
              <a:rPr lang="en-US" b="1" u="sng" dirty="0"/>
              <a:t>Q:</a:t>
            </a:r>
            <a:r>
              <a:rPr lang="en-US" dirty="0"/>
              <a:t> A sample of water is weighed three times, with the results displayed below. </a:t>
            </a:r>
            <a:r>
              <a:rPr lang="en-US" b="1" dirty="0"/>
              <a:t>Determine </a:t>
            </a:r>
            <a:r>
              <a:rPr lang="en-US" dirty="0"/>
              <a:t>the mass of water. </a:t>
            </a:r>
            <a:endParaRPr lang="en-US" b="1" i="1" u="sng" dirty="0"/>
          </a:p>
        </p:txBody>
      </p:sp>
      <p:grpSp>
        <p:nvGrpSpPr>
          <p:cNvPr id="14" name="Group 13"/>
          <p:cNvGrpSpPr/>
          <p:nvPr/>
        </p:nvGrpSpPr>
        <p:grpSpPr>
          <a:xfrm>
            <a:off x="2486469" y="1263345"/>
            <a:ext cx="2879142" cy="920652"/>
            <a:chOff x="2447359" y="2649171"/>
            <a:chExt cx="2879142" cy="920652"/>
          </a:xfrm>
        </p:grpSpPr>
        <p:sp>
          <p:nvSpPr>
            <p:cNvPr id="7" name="Oval 6"/>
            <p:cNvSpPr/>
            <p:nvPr/>
          </p:nvSpPr>
          <p:spPr>
            <a:xfrm>
              <a:off x="2447359" y="3052586"/>
              <a:ext cx="397164" cy="517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p:cNvCxnSpPr/>
            <p:nvPr/>
          </p:nvCxnSpPr>
          <p:spPr>
            <a:xfrm flipH="1">
              <a:off x="2819169" y="2849893"/>
              <a:ext cx="409263" cy="2493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25285" y="2649171"/>
              <a:ext cx="2101216" cy="369332"/>
            </a:xfrm>
            <a:prstGeom prst="rect">
              <a:avLst/>
            </a:prstGeom>
            <a:noFill/>
          </p:spPr>
          <p:txBody>
            <a:bodyPr wrap="none" rtlCol="0">
              <a:spAutoFit/>
            </a:bodyPr>
            <a:lstStyle/>
            <a:p>
              <a:r>
                <a:rPr lang="en-AU" dirty="0"/>
                <a:t>Absolute uncertainty </a:t>
              </a:r>
            </a:p>
          </p:txBody>
        </p:sp>
      </p:grpSp>
      <p:pic>
        <p:nvPicPr>
          <p:cNvPr id="11" name="Picture 10"/>
          <p:cNvPicPr>
            <a:picLocks noChangeAspect="1"/>
          </p:cNvPicPr>
          <p:nvPr/>
        </p:nvPicPr>
        <p:blipFill>
          <a:blip r:embed="rId3"/>
          <a:stretch>
            <a:fillRect/>
          </a:stretch>
        </p:blipFill>
        <p:spPr>
          <a:xfrm>
            <a:off x="3078956" y="4125926"/>
            <a:ext cx="2276475" cy="571500"/>
          </a:xfrm>
          <a:prstGeom prst="rect">
            <a:avLst/>
          </a:prstGeom>
        </p:spPr>
      </p:pic>
      <p:sp>
        <p:nvSpPr>
          <p:cNvPr id="13" name="TextBox 12"/>
          <p:cNvSpPr txBox="1"/>
          <p:nvPr/>
        </p:nvSpPr>
        <p:spPr>
          <a:xfrm>
            <a:off x="918972" y="4112239"/>
            <a:ext cx="4388368" cy="663663"/>
          </a:xfrm>
          <a:prstGeom prst="rect">
            <a:avLst/>
          </a:prstGeom>
          <a:noFill/>
          <a:ln w="38100">
            <a:solidFill>
              <a:srgbClr val="FF0000"/>
            </a:solidFill>
          </a:ln>
        </p:spPr>
        <p:txBody>
          <a:bodyPr wrap="square" rtlCol="0">
            <a:spAutoFit/>
          </a:bodyPr>
          <a:lstStyle/>
          <a:p>
            <a:endParaRPr lang="en-AU" dirty="0"/>
          </a:p>
        </p:txBody>
      </p:sp>
      <p:sp>
        <p:nvSpPr>
          <p:cNvPr id="8" name="TextBox 7"/>
          <p:cNvSpPr txBox="1"/>
          <p:nvPr/>
        </p:nvSpPr>
        <p:spPr>
          <a:xfrm>
            <a:off x="4408617" y="3455685"/>
            <a:ext cx="1625600" cy="646331"/>
          </a:xfrm>
          <a:prstGeom prst="rect">
            <a:avLst/>
          </a:prstGeom>
          <a:noFill/>
        </p:spPr>
        <p:txBody>
          <a:bodyPr wrap="square" rtlCol="0">
            <a:spAutoFit/>
          </a:bodyPr>
          <a:lstStyle/>
          <a:p>
            <a:r>
              <a:rPr lang="en-AU" dirty="0"/>
              <a:t>Is this in your data booklet?</a:t>
            </a:r>
          </a:p>
        </p:txBody>
      </p:sp>
      <p:graphicFrame>
        <p:nvGraphicFramePr>
          <p:cNvPr id="16" name="Table 15"/>
          <p:cNvGraphicFramePr>
            <a:graphicFrameLocks noGrp="1"/>
          </p:cNvGraphicFramePr>
          <p:nvPr>
            <p:extLst>
              <p:ext uri="{D42A27DB-BD31-4B8C-83A1-F6EECF244321}">
                <p14:modId xmlns:p14="http://schemas.microsoft.com/office/powerpoint/2010/main" val="2395499845"/>
              </p:ext>
            </p:extLst>
          </p:nvPr>
        </p:nvGraphicFramePr>
        <p:xfrm>
          <a:off x="6296257" y="2779815"/>
          <a:ext cx="4516582" cy="1672276"/>
        </p:xfrm>
        <a:graphic>
          <a:graphicData uri="http://schemas.openxmlformats.org/drawingml/2006/table">
            <a:tbl>
              <a:tblPr firstRow="1" bandRow="1">
                <a:tableStyleId>{5C22544A-7EE6-4342-B048-85BDC9FD1C3A}</a:tableStyleId>
              </a:tblPr>
              <a:tblGrid>
                <a:gridCol w="2258291">
                  <a:extLst>
                    <a:ext uri="{9D8B030D-6E8A-4147-A177-3AD203B41FA5}">
                      <a16:colId xmlns:a16="http://schemas.microsoft.com/office/drawing/2014/main" val="3835749227"/>
                    </a:ext>
                  </a:extLst>
                </a:gridCol>
                <a:gridCol w="2258291">
                  <a:extLst>
                    <a:ext uri="{9D8B030D-6E8A-4147-A177-3AD203B41FA5}">
                      <a16:colId xmlns:a16="http://schemas.microsoft.com/office/drawing/2014/main" val="2634178331"/>
                    </a:ext>
                  </a:extLst>
                </a:gridCol>
              </a:tblGrid>
              <a:tr h="418069">
                <a:tc>
                  <a:txBody>
                    <a:bodyPr/>
                    <a:lstStyle/>
                    <a:p>
                      <a:r>
                        <a:rPr lang="en-AU" dirty="0"/>
                        <a:t>Sample Number</a:t>
                      </a:r>
                    </a:p>
                  </a:txBody>
                  <a:tcPr/>
                </a:tc>
                <a:tc>
                  <a:txBody>
                    <a:bodyPr/>
                    <a:lstStyle/>
                    <a:p>
                      <a:r>
                        <a:rPr lang="en-AU" dirty="0"/>
                        <a:t>Mass</a:t>
                      </a:r>
                      <a:r>
                        <a:rPr lang="en-AU" baseline="0" dirty="0"/>
                        <a:t> (g)</a:t>
                      </a:r>
                      <a:endParaRPr lang="en-AU" dirty="0"/>
                    </a:p>
                  </a:txBody>
                  <a:tcPr/>
                </a:tc>
                <a:extLst>
                  <a:ext uri="{0D108BD9-81ED-4DB2-BD59-A6C34878D82A}">
                    <a16:rowId xmlns:a16="http://schemas.microsoft.com/office/drawing/2014/main" val="2029112240"/>
                  </a:ext>
                </a:extLst>
              </a:tr>
              <a:tr h="418069">
                <a:tc>
                  <a:txBody>
                    <a:bodyPr/>
                    <a:lstStyle/>
                    <a:p>
                      <a:r>
                        <a:rPr lang="en-AU" dirty="0"/>
                        <a:t>1</a:t>
                      </a:r>
                    </a:p>
                  </a:txBody>
                  <a:tcPr/>
                </a:tc>
                <a:tc>
                  <a:txBody>
                    <a:bodyPr/>
                    <a:lstStyle/>
                    <a:p>
                      <a:r>
                        <a:rPr lang="en-AU" dirty="0"/>
                        <a:t>100.04</a:t>
                      </a:r>
                    </a:p>
                  </a:txBody>
                  <a:tcPr/>
                </a:tc>
                <a:extLst>
                  <a:ext uri="{0D108BD9-81ED-4DB2-BD59-A6C34878D82A}">
                    <a16:rowId xmlns:a16="http://schemas.microsoft.com/office/drawing/2014/main" val="698220287"/>
                  </a:ext>
                </a:extLst>
              </a:tr>
              <a:tr h="418069">
                <a:tc>
                  <a:txBody>
                    <a:bodyPr/>
                    <a:lstStyle/>
                    <a:p>
                      <a:r>
                        <a:rPr lang="en-AU" dirty="0"/>
                        <a:t>2</a:t>
                      </a:r>
                    </a:p>
                  </a:txBody>
                  <a:tcPr/>
                </a:tc>
                <a:tc>
                  <a:txBody>
                    <a:bodyPr/>
                    <a:lstStyle/>
                    <a:p>
                      <a:r>
                        <a:rPr lang="en-AU" dirty="0"/>
                        <a:t>100.07</a:t>
                      </a:r>
                    </a:p>
                  </a:txBody>
                  <a:tcPr/>
                </a:tc>
                <a:extLst>
                  <a:ext uri="{0D108BD9-81ED-4DB2-BD59-A6C34878D82A}">
                    <a16:rowId xmlns:a16="http://schemas.microsoft.com/office/drawing/2014/main" val="3708614453"/>
                  </a:ext>
                </a:extLst>
              </a:tr>
              <a:tr h="418069">
                <a:tc>
                  <a:txBody>
                    <a:bodyPr/>
                    <a:lstStyle/>
                    <a:p>
                      <a:r>
                        <a:rPr lang="en-AU" dirty="0"/>
                        <a:t>3</a:t>
                      </a:r>
                    </a:p>
                  </a:txBody>
                  <a:tcPr/>
                </a:tc>
                <a:tc>
                  <a:txBody>
                    <a:bodyPr/>
                    <a:lstStyle/>
                    <a:p>
                      <a:r>
                        <a:rPr lang="en-AU" dirty="0"/>
                        <a:t>100.11</a:t>
                      </a:r>
                    </a:p>
                  </a:txBody>
                  <a:tcPr/>
                </a:tc>
                <a:extLst>
                  <a:ext uri="{0D108BD9-81ED-4DB2-BD59-A6C34878D82A}">
                    <a16:rowId xmlns:a16="http://schemas.microsoft.com/office/drawing/2014/main" val="3898660440"/>
                  </a:ext>
                </a:extLst>
              </a:tr>
            </a:tbl>
          </a:graphicData>
        </a:graphic>
      </p:graphicFrame>
    </p:spTree>
    <p:extLst>
      <p:ext uri="{BB962C8B-B14F-4D97-AF65-F5344CB8AC3E}">
        <p14:creationId xmlns:p14="http://schemas.microsoft.com/office/powerpoint/2010/main" val="416239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&amp; Uncertainty – defining accuracy</a:t>
            </a:r>
          </a:p>
        </p:txBody>
      </p:sp>
      <p:sp>
        <p:nvSpPr>
          <p:cNvPr id="4" name="Text Placeholder 3"/>
          <p:cNvSpPr>
            <a:spLocks noGrp="1"/>
          </p:cNvSpPr>
          <p:nvPr>
            <p:ph type="body" idx="1"/>
          </p:nvPr>
        </p:nvSpPr>
        <p:spPr/>
        <p:txBody>
          <a:bodyPr/>
          <a:lstStyle/>
          <a:p>
            <a:r>
              <a:rPr lang="en-US" dirty="0"/>
              <a:t>Average</a:t>
            </a:r>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1024128" y="2967788"/>
                <a:ext cx="5478272" cy="3341572"/>
              </a:xfrm>
            </p:spPr>
            <p:txBody>
              <a:bodyPr>
                <a:normAutofit/>
              </a:bodyPr>
              <a:lstStyle/>
              <a:p>
                <a:pPr marL="266700" indent="-174625">
                  <a:buFont typeface="Arial" panose="020B0604020202020204" pitchFamily="34" charset="0"/>
                  <a:buChar char="•"/>
                </a:pPr>
                <a:r>
                  <a:rPr lang="en-US" sz="2000" dirty="0"/>
                  <a:t>Average = </a:t>
                </a:r>
                <a14:m>
                  <m:oMath xmlns:m="http://schemas.openxmlformats.org/officeDocument/2006/math">
                    <m:bar>
                      <m:barPr>
                        <m:pos m:val="top"/>
                        <m:ctrlPr>
                          <a:rPr lang="en-US" sz="2000" i="1" smtClean="0">
                            <a:latin typeface="Cambria Math" panose="02040503050406030204" pitchFamily="18" charset="0"/>
                          </a:rPr>
                        </m:ctrlPr>
                      </m:barPr>
                      <m:e>
                        <m:r>
                          <a:rPr lang="en-US" sz="2000" b="0" i="1" smtClean="0">
                            <a:latin typeface="Cambria Math" panose="02040503050406030204" pitchFamily="18" charset="0"/>
                          </a:rPr>
                          <m:t>𝑥</m:t>
                        </m:r>
                      </m:e>
                    </m:bar>
                  </m:oMath>
                </a14:m>
                <a:r>
                  <a:rPr lang="en-US" sz="2000" dirty="0"/>
                  <a:t>= </a:t>
                </a:r>
                <a14:m>
                  <m:oMath xmlns:m="http://schemas.openxmlformats.org/officeDocument/2006/math">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𝑥</m:t>
                                </m:r>
                              </m:e>
                            </m:nary>
                          </m:num>
                          <m:den>
                            <m:r>
                              <a:rPr lang="en-US" b="0" i="1" smtClean="0">
                                <a:latin typeface="Cambria Math" panose="02040503050406030204" pitchFamily="18" charset="0"/>
                              </a:rPr>
                              <m:t>𝑛</m:t>
                            </m:r>
                          </m:den>
                        </m:f>
                        <m:r>
                          <a:rPr lang="en-US" i="1">
                            <a:latin typeface="Cambria Math" panose="02040503050406030204" pitchFamily="18" charset="0"/>
                          </a:rPr>
                          <m:t> </m:t>
                        </m:r>
                      </m:e>
                    </m:box>
                  </m:oMath>
                </a14:m>
                <a:endParaRPr lang="en-US" dirty="0"/>
              </a:p>
              <a:p>
                <a:pPr marL="266700" indent="-174625">
                  <a:buFont typeface="Arial" panose="020B0604020202020204" pitchFamily="34" charset="0"/>
                  <a:buChar char="•"/>
                </a:pPr>
                <a:r>
                  <a:rPr lang="en-US" sz="2000" dirty="0"/>
                  <a:t>But every accurate, quantitative data has an uncertainty associated.  This could be:</a:t>
                </a:r>
              </a:p>
              <a:p>
                <a:pPr marL="440436" lvl="1" indent="-174625">
                  <a:buFont typeface="Arial" panose="020B0604020202020204" pitchFamily="34" charset="0"/>
                  <a:buChar char="•"/>
                </a:pPr>
                <a:r>
                  <a:rPr lang="en-US" dirty="0">
                    <a:solidFill>
                      <a:schemeClr val="accent2">
                        <a:lumMod val="75000"/>
                      </a:schemeClr>
                    </a:solidFill>
                  </a:rPr>
                  <a:t>Uncertainty of procedure/methodology</a:t>
                </a:r>
              </a:p>
              <a:p>
                <a:pPr marL="623316" lvl="2" indent="-174625">
                  <a:buFont typeface="Arial" panose="020B0604020202020204" pitchFamily="34" charset="0"/>
                  <a:buChar char="•"/>
                </a:pPr>
                <a:r>
                  <a:rPr lang="en-US" dirty="0"/>
                  <a:t>Parallax, time (how quickly can you hit ‘stop’)</a:t>
                </a:r>
              </a:p>
              <a:p>
                <a:pPr marL="440436" lvl="1" indent="-174625">
                  <a:buFont typeface="Arial" panose="020B0604020202020204" pitchFamily="34" charset="0"/>
                  <a:buChar char="•"/>
                </a:pPr>
                <a:r>
                  <a:rPr lang="en-US" dirty="0">
                    <a:solidFill>
                      <a:schemeClr val="accent2">
                        <a:lumMod val="75000"/>
                      </a:schemeClr>
                    </a:solidFill>
                  </a:rPr>
                  <a:t>Uncertainty of devices</a:t>
                </a:r>
              </a:p>
              <a:p>
                <a:pPr marL="623316" lvl="2" indent="-174625">
                  <a:buFont typeface="Arial" panose="020B0604020202020204" pitchFamily="34" charset="0"/>
                  <a:buChar char="•"/>
                </a:pPr>
                <a:r>
                  <a:rPr lang="en-US" dirty="0"/>
                  <a:t>How accurate are the markings on the ruler or measuring cylinder</a:t>
                </a:r>
              </a:p>
              <a:p>
                <a:pPr marL="623316" lvl="2" indent="-174625">
                  <a:buFont typeface="Arial" panose="020B0604020202020204" pitchFamily="34" charset="0"/>
                  <a:buChar char="•"/>
                </a:pPr>
                <a:r>
                  <a:rPr lang="en-US" dirty="0"/>
                  <a:t>Calibration (Tare)</a:t>
                </a:r>
              </a:p>
              <a:p>
                <a:pPr marL="265811" lvl="1" indent="0">
                  <a:buNone/>
                </a:pPr>
                <a:endParaRPr lang="en-US" sz="1600" dirty="0"/>
              </a:p>
              <a:p>
                <a:pPr marL="266700" indent="-174625">
                  <a:buFont typeface="Arial" panose="020B0604020202020204" pitchFamily="34" charset="0"/>
                  <a:buChar char="•"/>
                </a:pPr>
                <a:endParaRPr lang="en-US" dirty="0"/>
              </a:p>
              <a:p>
                <a:pPr marL="266700" indent="-174625">
                  <a:buFont typeface="Arial" panose="020B0604020202020204" pitchFamily="34" charset="0"/>
                  <a:buChar char="•"/>
                </a:pP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1024128" y="2967788"/>
                <a:ext cx="5478272" cy="3341572"/>
              </a:xfrm>
              <a:blipFill>
                <a:blip r:embed="rId3"/>
                <a:stretch>
                  <a:fillRect l="-111" t="-10219"/>
                </a:stretch>
              </a:blipFill>
            </p:spPr>
            <p:txBody>
              <a:bodyPr/>
              <a:lstStyle/>
              <a:p>
                <a:r>
                  <a:rPr lang="en-AU">
                    <a:noFill/>
                  </a:rPr>
                  <a:t> </a:t>
                </a:r>
              </a:p>
            </p:txBody>
          </p:sp>
        </mc:Fallback>
      </mc:AlternateContent>
      <p:sp>
        <p:nvSpPr>
          <p:cNvPr id="3" name="Oval 2"/>
          <p:cNvSpPr/>
          <p:nvPr/>
        </p:nvSpPr>
        <p:spPr>
          <a:xfrm>
            <a:off x="1653309" y="4415369"/>
            <a:ext cx="711200" cy="2955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p:cNvCxnSpPr/>
          <p:nvPr/>
        </p:nvCxnSpPr>
        <p:spPr>
          <a:xfrm flipV="1">
            <a:off x="654518" y="4710545"/>
            <a:ext cx="841773" cy="13762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4874" y="6086763"/>
            <a:ext cx="9036760" cy="646331"/>
          </a:xfrm>
          <a:prstGeom prst="rect">
            <a:avLst/>
          </a:prstGeom>
          <a:noFill/>
          <a:ln w="28575">
            <a:solidFill>
              <a:srgbClr val="FF0000"/>
            </a:solidFill>
          </a:ln>
        </p:spPr>
        <p:txBody>
          <a:bodyPr wrap="square" rtlCol="0">
            <a:spAutoFit/>
          </a:bodyPr>
          <a:lstStyle/>
          <a:p>
            <a:r>
              <a:rPr lang="en-AU" dirty="0"/>
              <a:t>Parallax uncertainty is error associated with reading a device and your perspective (are you looking at the volume of a measuring cylinder from eye-level, or are you looking down on it?)</a:t>
            </a:r>
          </a:p>
        </p:txBody>
      </p:sp>
    </p:spTree>
    <p:extLst>
      <p:ext uri="{BB962C8B-B14F-4D97-AF65-F5344CB8AC3E}">
        <p14:creationId xmlns:p14="http://schemas.microsoft.com/office/powerpoint/2010/main" val="1999244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720073" cy="1499616"/>
          </a:xfrm>
        </p:spPr>
        <p:txBody>
          <a:bodyPr/>
          <a:lstStyle/>
          <a:p>
            <a:r>
              <a:rPr lang="en-AU" dirty="0"/>
              <a:t>Relevant textbook chapters</a:t>
            </a:r>
          </a:p>
        </p:txBody>
      </p:sp>
      <p:sp>
        <p:nvSpPr>
          <p:cNvPr id="3" name="Content Placeholder 2"/>
          <p:cNvSpPr>
            <a:spLocks noGrp="1"/>
          </p:cNvSpPr>
          <p:nvPr>
            <p:ph idx="1"/>
          </p:nvPr>
        </p:nvSpPr>
        <p:spPr>
          <a:xfrm>
            <a:off x="1024127" y="1925782"/>
            <a:ext cx="9720073" cy="4023360"/>
          </a:xfrm>
        </p:spPr>
        <p:txBody>
          <a:bodyPr>
            <a:normAutofit/>
          </a:bodyPr>
          <a:lstStyle/>
          <a:p>
            <a:r>
              <a:rPr lang="en-AU" dirty="0"/>
              <a:t>Section Review 10.1 </a:t>
            </a:r>
            <a:r>
              <a:rPr lang="en-AU" dirty="0">
                <a:sym typeface="Wingdings" panose="05000000000000000000" pitchFamily="2" charset="2"/>
              </a:rPr>
              <a:t>through to Section Review 10.6 </a:t>
            </a:r>
            <a:r>
              <a:rPr lang="en-AU" b="1" dirty="0">
                <a:sym typeface="Wingdings" panose="05000000000000000000" pitchFamily="2" charset="2"/>
              </a:rPr>
              <a:t>and</a:t>
            </a:r>
            <a:r>
              <a:rPr lang="en-AU" dirty="0">
                <a:sym typeface="Wingdings" panose="05000000000000000000" pitchFamily="2" charset="2"/>
              </a:rPr>
              <a:t> the chapter review.</a:t>
            </a:r>
            <a:endParaRPr lang="en-AU" dirty="0"/>
          </a:p>
          <a:p>
            <a:endParaRPr lang="en-AU" dirty="0"/>
          </a:p>
          <a:p>
            <a:endParaRPr lang="en-AU" dirty="0"/>
          </a:p>
        </p:txBody>
      </p:sp>
    </p:spTree>
    <p:extLst>
      <p:ext uri="{BB962C8B-B14F-4D97-AF65-F5344CB8AC3E}">
        <p14:creationId xmlns:p14="http://schemas.microsoft.com/office/powerpoint/2010/main" val="421564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C9F3FE-2DEE-4B5F-A569-23836E0A1859}"/>
              </a:ext>
            </a:extLst>
          </p:cNvPr>
          <p:cNvPicPr>
            <a:picLocks noChangeAspect="1"/>
          </p:cNvPicPr>
          <p:nvPr/>
        </p:nvPicPr>
        <p:blipFill>
          <a:blip r:embed="rId2"/>
          <a:stretch>
            <a:fillRect/>
          </a:stretch>
        </p:blipFill>
        <p:spPr>
          <a:xfrm>
            <a:off x="5031676" y="4918583"/>
            <a:ext cx="1704975" cy="419100"/>
          </a:xfrm>
          <a:prstGeom prst="rect">
            <a:avLst/>
          </a:prstGeom>
        </p:spPr>
      </p:pic>
      <p:sp>
        <p:nvSpPr>
          <p:cNvPr id="2" name="Title 1"/>
          <p:cNvSpPr>
            <a:spLocks noGrp="1"/>
          </p:cNvSpPr>
          <p:nvPr>
            <p:ph type="title"/>
          </p:nvPr>
        </p:nvSpPr>
        <p:spPr/>
        <p:txBody>
          <a:bodyPr/>
          <a:lstStyle/>
          <a:p>
            <a:r>
              <a:rPr lang="en-US" dirty="0"/>
              <a:t>Learning goals</a:t>
            </a:r>
          </a:p>
        </p:txBody>
      </p:sp>
      <p:sp>
        <p:nvSpPr>
          <p:cNvPr id="3" name="Content Placeholder 2"/>
          <p:cNvSpPr>
            <a:spLocks noGrp="1"/>
          </p:cNvSpPr>
          <p:nvPr>
            <p:ph idx="1"/>
          </p:nvPr>
        </p:nvSpPr>
        <p:spPr>
          <a:xfrm>
            <a:off x="1235963" y="1598168"/>
            <a:ext cx="9720073" cy="5245100"/>
          </a:xfrm>
        </p:spPr>
        <p:txBody>
          <a:bodyPr>
            <a:normAutofit fontScale="92500" lnSpcReduction="10000"/>
          </a:bodyPr>
          <a:lstStyle/>
          <a:p>
            <a:pPr lvl="0"/>
            <a:r>
              <a:rPr lang="en-AU" dirty="0"/>
              <a:t>use mathematical techniques to summarise data in a way that allows for identification of relevant trends, patterns, relationships, limitations and uncertainty, e.g. </a:t>
            </a:r>
          </a:p>
          <a:p>
            <a:pPr lvl="0"/>
            <a:r>
              <a:rPr lang="en-AU" dirty="0"/>
              <a:t>- mean </a:t>
            </a:r>
          </a:p>
          <a:p>
            <a:pPr lvl="0"/>
            <a:r>
              <a:rPr lang="en-AU" dirty="0"/>
              <a:t>- gradient analysis </a:t>
            </a:r>
          </a:p>
          <a:p>
            <a:pPr lvl="0"/>
            <a:r>
              <a:rPr lang="en-AU" dirty="0"/>
              <a:t>- scatterplots (with maximum and minimum trendlines and R2) </a:t>
            </a:r>
          </a:p>
          <a:p>
            <a:pPr lvl="0"/>
            <a:r>
              <a:rPr lang="en-AU" dirty="0"/>
              <a:t>- propagate random error in data processing to show the impact of measurement uncertainties on the final result - apply simple treatment of error analysis, e.g. for functions such as addition and subtraction, absolute uncertainties should be added, for multiplication, division and powers, percentage uncertainties should be added </a:t>
            </a:r>
          </a:p>
          <a:p>
            <a:pPr lvl="0"/>
            <a:r>
              <a:rPr lang="en-AU" dirty="0"/>
              <a:t>- calculate the measurement uncertainties in processed data, including the use of absolute uncertainties of the mean (Formula:                          ) and percentage uncertainties </a:t>
            </a:r>
          </a:p>
          <a:p>
            <a:pPr lvl="0"/>
            <a:endParaRPr lang="en-AU" dirty="0"/>
          </a:p>
          <a:p>
            <a:pPr lvl="0"/>
            <a:r>
              <a:rPr lang="en-AU" dirty="0"/>
              <a:t>- calculate the percentage error, when the experimental result can be compared with a theoretical or accepted result (value) </a:t>
            </a:r>
          </a:p>
          <a:p>
            <a:pPr lvl="0"/>
            <a:r>
              <a:rPr lang="en-AU" dirty="0"/>
              <a:t>- discriminate between absolute uncertainty and percentage error </a:t>
            </a:r>
            <a:endParaRPr lang="en-US" dirty="0">
              <a:solidFill>
                <a:schemeClr val="accent2">
                  <a:lumMod val="75000"/>
                </a:schemeClr>
              </a:solidFill>
            </a:endParaRPr>
          </a:p>
        </p:txBody>
      </p:sp>
      <p:pic>
        <p:nvPicPr>
          <p:cNvPr id="7" name="Picture 6">
            <a:extLst>
              <a:ext uri="{FF2B5EF4-FFF2-40B4-BE49-F238E27FC236}">
                <a16:creationId xmlns:a16="http://schemas.microsoft.com/office/drawing/2014/main" id="{35FD69A8-4164-42AE-AA8F-2472211024BE}"/>
              </a:ext>
            </a:extLst>
          </p:cNvPr>
          <p:cNvPicPr>
            <a:picLocks noChangeAspect="1"/>
          </p:cNvPicPr>
          <p:nvPr/>
        </p:nvPicPr>
        <p:blipFill>
          <a:blip r:embed="rId3"/>
          <a:stretch>
            <a:fillRect/>
          </a:stretch>
        </p:blipFill>
        <p:spPr>
          <a:xfrm>
            <a:off x="2554287" y="5337683"/>
            <a:ext cx="6067425" cy="428625"/>
          </a:xfrm>
          <a:prstGeom prst="rect">
            <a:avLst/>
          </a:prstGeom>
        </p:spPr>
      </p:pic>
      <p:pic>
        <p:nvPicPr>
          <p:cNvPr id="9" name="Picture 8">
            <a:extLst>
              <a:ext uri="{FF2B5EF4-FFF2-40B4-BE49-F238E27FC236}">
                <a16:creationId xmlns:a16="http://schemas.microsoft.com/office/drawing/2014/main" id="{BA8280D7-EA90-41EF-ABD1-A2BD9689C53E}"/>
              </a:ext>
            </a:extLst>
          </p:cNvPr>
          <p:cNvPicPr>
            <a:picLocks noChangeAspect="1"/>
          </p:cNvPicPr>
          <p:nvPr/>
        </p:nvPicPr>
        <p:blipFill>
          <a:blip r:embed="rId4"/>
          <a:stretch>
            <a:fillRect/>
          </a:stretch>
        </p:blipFill>
        <p:spPr>
          <a:xfrm>
            <a:off x="5156008" y="6094222"/>
            <a:ext cx="6010275" cy="381000"/>
          </a:xfrm>
          <a:prstGeom prst="rect">
            <a:avLst/>
          </a:prstGeom>
        </p:spPr>
      </p:pic>
    </p:spTree>
    <p:extLst>
      <p:ext uri="{BB962C8B-B14F-4D97-AF65-F5344CB8AC3E}">
        <p14:creationId xmlns:p14="http://schemas.microsoft.com/office/powerpoint/2010/main" val="65723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B58A-DBA7-47F1-83C2-20CA271B8850}"/>
              </a:ext>
            </a:extLst>
          </p:cNvPr>
          <p:cNvSpPr>
            <a:spLocks noGrp="1"/>
          </p:cNvSpPr>
          <p:nvPr>
            <p:ph type="title"/>
          </p:nvPr>
        </p:nvSpPr>
        <p:spPr/>
        <p:txBody>
          <a:bodyPr/>
          <a:lstStyle/>
          <a:p>
            <a:r>
              <a:rPr lang="en-AU" dirty="0"/>
              <a:t>Scientific notation</a:t>
            </a:r>
          </a:p>
        </p:txBody>
      </p:sp>
      <p:sp>
        <p:nvSpPr>
          <p:cNvPr id="3" name="Content Placeholder 2">
            <a:extLst>
              <a:ext uri="{FF2B5EF4-FFF2-40B4-BE49-F238E27FC236}">
                <a16:creationId xmlns:a16="http://schemas.microsoft.com/office/drawing/2014/main" id="{40B5B14B-390B-4663-B7A6-7B8AD64ACBCD}"/>
              </a:ext>
            </a:extLst>
          </p:cNvPr>
          <p:cNvSpPr>
            <a:spLocks noGrp="1"/>
          </p:cNvSpPr>
          <p:nvPr>
            <p:ph idx="1"/>
          </p:nvPr>
        </p:nvSpPr>
        <p:spPr>
          <a:xfrm>
            <a:off x="1024128" y="2186247"/>
            <a:ext cx="9720073" cy="4414058"/>
          </a:xfrm>
        </p:spPr>
        <p:txBody>
          <a:bodyPr>
            <a:normAutofit/>
          </a:bodyPr>
          <a:lstStyle/>
          <a:p>
            <a:r>
              <a:rPr lang="en-AU" dirty="0"/>
              <a:t>Scientific notation is used to represent numbers in a format that is easy to read. It is particularly useful for really big numbers and really small numbers.</a:t>
            </a:r>
          </a:p>
          <a:p>
            <a:endParaRPr lang="en-AU" dirty="0"/>
          </a:p>
          <a:p>
            <a:r>
              <a:rPr lang="en-AU" dirty="0"/>
              <a:t>You are familiar with decimal notation </a:t>
            </a:r>
            <a:r>
              <a:rPr lang="en-AU" dirty="0">
                <a:sym typeface="Wingdings" panose="05000000000000000000" pitchFamily="2" charset="2"/>
              </a:rPr>
              <a:t> e.g. 2400, 0.56, 0.00004</a:t>
            </a:r>
          </a:p>
          <a:p>
            <a:endParaRPr lang="en-AU" dirty="0">
              <a:sym typeface="Wingdings" panose="05000000000000000000" pitchFamily="2" charset="2"/>
            </a:endParaRPr>
          </a:p>
          <a:p>
            <a:r>
              <a:rPr lang="en-AU" dirty="0">
                <a:sym typeface="Wingdings" panose="05000000000000000000" pitchFamily="2" charset="2"/>
              </a:rPr>
              <a:t>Scientific notation uses indices to show the magnitude of the value. For example,</a:t>
            </a:r>
          </a:p>
          <a:p>
            <a:r>
              <a:rPr lang="en-AU" dirty="0">
                <a:sym typeface="Wingdings" panose="05000000000000000000" pitchFamily="2" charset="2"/>
              </a:rPr>
              <a:t>2400 could be written as </a:t>
            </a:r>
            <a:r>
              <a:rPr lang="en-AU" dirty="0">
                <a:solidFill>
                  <a:srgbClr val="FF0000"/>
                </a:solidFill>
                <a:sym typeface="Wingdings" panose="05000000000000000000" pitchFamily="2" charset="2"/>
              </a:rPr>
              <a:t>2.4 x 10</a:t>
            </a:r>
            <a:r>
              <a:rPr lang="en-AU" baseline="30000" dirty="0">
                <a:solidFill>
                  <a:srgbClr val="FF0000"/>
                </a:solidFill>
                <a:sym typeface="Wingdings" panose="05000000000000000000" pitchFamily="2" charset="2"/>
              </a:rPr>
              <a:t>3</a:t>
            </a:r>
          </a:p>
          <a:p>
            <a:r>
              <a:rPr lang="en-AU" dirty="0">
                <a:sym typeface="Wingdings" panose="05000000000000000000" pitchFamily="2" charset="2"/>
              </a:rPr>
              <a:t>0.56 = </a:t>
            </a:r>
            <a:r>
              <a:rPr lang="en-AU" dirty="0">
                <a:solidFill>
                  <a:srgbClr val="FF0000"/>
                </a:solidFill>
                <a:sym typeface="Wingdings" panose="05000000000000000000" pitchFamily="2" charset="2"/>
              </a:rPr>
              <a:t>5.6 x 10</a:t>
            </a:r>
            <a:r>
              <a:rPr lang="en-AU" baseline="30000" dirty="0">
                <a:solidFill>
                  <a:srgbClr val="FF0000"/>
                </a:solidFill>
                <a:sym typeface="Wingdings" panose="05000000000000000000" pitchFamily="2" charset="2"/>
              </a:rPr>
              <a:t>-1</a:t>
            </a:r>
            <a:endParaRPr lang="en-AU" dirty="0">
              <a:solidFill>
                <a:srgbClr val="FF0000"/>
              </a:solidFill>
              <a:sym typeface="Wingdings" panose="05000000000000000000" pitchFamily="2" charset="2"/>
            </a:endParaRPr>
          </a:p>
          <a:p>
            <a:r>
              <a:rPr lang="en-AU" dirty="0">
                <a:sym typeface="Wingdings" panose="05000000000000000000" pitchFamily="2" charset="2"/>
              </a:rPr>
              <a:t>0.00004 = </a:t>
            </a:r>
            <a:r>
              <a:rPr lang="en-AU" dirty="0">
                <a:solidFill>
                  <a:srgbClr val="FF0000"/>
                </a:solidFill>
                <a:sym typeface="Wingdings" panose="05000000000000000000" pitchFamily="2" charset="2"/>
              </a:rPr>
              <a:t>4 x 10</a:t>
            </a:r>
            <a:r>
              <a:rPr lang="en-AU" baseline="30000" dirty="0">
                <a:solidFill>
                  <a:srgbClr val="FF0000"/>
                </a:solidFill>
                <a:sym typeface="Wingdings" panose="05000000000000000000" pitchFamily="2" charset="2"/>
              </a:rPr>
              <a:t>-5</a:t>
            </a:r>
            <a:endParaRPr lang="en-AU" dirty="0"/>
          </a:p>
        </p:txBody>
      </p:sp>
    </p:spTree>
    <p:extLst>
      <p:ext uri="{BB962C8B-B14F-4D97-AF65-F5344CB8AC3E}">
        <p14:creationId xmlns:p14="http://schemas.microsoft.com/office/powerpoint/2010/main" val="58740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95A8-940B-48D8-AD94-6AFB93097CE7}"/>
              </a:ext>
            </a:extLst>
          </p:cNvPr>
          <p:cNvSpPr>
            <a:spLocks noGrp="1"/>
          </p:cNvSpPr>
          <p:nvPr>
            <p:ph type="title"/>
          </p:nvPr>
        </p:nvSpPr>
        <p:spPr/>
        <p:txBody>
          <a:bodyPr/>
          <a:lstStyle/>
          <a:p>
            <a:r>
              <a:rPr lang="en-AU" dirty="0"/>
              <a:t>Check your understanding: </a:t>
            </a:r>
            <a:br>
              <a:rPr lang="en-AU" dirty="0"/>
            </a:br>
            <a:r>
              <a:rPr lang="en-AU" dirty="0"/>
              <a:t>scientific notation</a:t>
            </a:r>
          </a:p>
        </p:txBody>
      </p:sp>
      <p:sp>
        <p:nvSpPr>
          <p:cNvPr id="3" name="Content Placeholder 2">
            <a:extLst>
              <a:ext uri="{FF2B5EF4-FFF2-40B4-BE49-F238E27FC236}">
                <a16:creationId xmlns:a16="http://schemas.microsoft.com/office/drawing/2014/main" id="{86940C1D-DE30-46E2-A15A-0D5AD8445A8A}"/>
              </a:ext>
            </a:extLst>
          </p:cNvPr>
          <p:cNvSpPr>
            <a:spLocks noGrp="1"/>
          </p:cNvSpPr>
          <p:nvPr>
            <p:ph idx="1"/>
          </p:nvPr>
        </p:nvSpPr>
        <p:spPr/>
        <p:txBody>
          <a:bodyPr/>
          <a:lstStyle/>
          <a:p>
            <a:r>
              <a:rPr lang="en-AU" b="1" dirty="0"/>
              <a:t>Convert</a:t>
            </a:r>
            <a:r>
              <a:rPr lang="en-AU" dirty="0"/>
              <a:t> the following values to scientific notation.</a:t>
            </a:r>
          </a:p>
          <a:p>
            <a:r>
              <a:rPr lang="en-AU" dirty="0"/>
              <a:t>(a) 0.00002</a:t>
            </a:r>
          </a:p>
          <a:p>
            <a:r>
              <a:rPr lang="en-AU" dirty="0"/>
              <a:t>(b) 130 000</a:t>
            </a:r>
          </a:p>
          <a:p>
            <a:r>
              <a:rPr lang="en-AU" dirty="0"/>
              <a:t>(c) 0.094</a:t>
            </a:r>
          </a:p>
          <a:p>
            <a:endParaRPr lang="en-AU" dirty="0"/>
          </a:p>
          <a:p>
            <a:r>
              <a:rPr lang="en-AU" b="1" dirty="0"/>
              <a:t>Convert</a:t>
            </a:r>
            <a:r>
              <a:rPr lang="en-AU" dirty="0"/>
              <a:t> the following values to decimal notation.</a:t>
            </a:r>
          </a:p>
          <a:p>
            <a:r>
              <a:rPr lang="en-AU" dirty="0"/>
              <a:t>(d) 3.07 x 10</a:t>
            </a:r>
            <a:r>
              <a:rPr lang="en-AU" baseline="30000" dirty="0"/>
              <a:t>4</a:t>
            </a:r>
          </a:p>
          <a:p>
            <a:r>
              <a:rPr lang="en-AU" dirty="0"/>
              <a:t>(e) 8 x 10</a:t>
            </a:r>
            <a:r>
              <a:rPr lang="en-AU" baseline="30000" dirty="0"/>
              <a:t>-6</a:t>
            </a:r>
            <a:endParaRPr lang="en-AU" dirty="0"/>
          </a:p>
        </p:txBody>
      </p:sp>
    </p:spTree>
    <p:extLst>
      <p:ext uri="{BB962C8B-B14F-4D97-AF65-F5344CB8AC3E}">
        <p14:creationId xmlns:p14="http://schemas.microsoft.com/office/powerpoint/2010/main" val="411298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Significant figures</a:t>
            </a:r>
          </a:p>
        </p:txBody>
      </p:sp>
      <p:sp>
        <p:nvSpPr>
          <p:cNvPr id="3" name="Content Placeholder 2"/>
          <p:cNvSpPr>
            <a:spLocks noGrp="1"/>
          </p:cNvSpPr>
          <p:nvPr>
            <p:ph idx="1"/>
          </p:nvPr>
        </p:nvSpPr>
        <p:spPr/>
        <p:txBody>
          <a:bodyPr/>
          <a:lstStyle/>
          <a:p>
            <a:pPr marL="531813" indent="-349250">
              <a:buFont typeface="Arial" panose="020B0604020202020204" pitchFamily="34" charset="0"/>
              <a:buChar char="•"/>
            </a:pPr>
            <a:r>
              <a:rPr lang="en-US" dirty="0"/>
              <a:t>Rules:</a:t>
            </a:r>
          </a:p>
          <a:p>
            <a:pPr marL="639763" indent="-457200">
              <a:buFont typeface="+mj-lt"/>
              <a:buAutoNum type="arabicPeriod"/>
            </a:pPr>
            <a:r>
              <a:rPr lang="en-US" dirty="0"/>
              <a:t>Do not count 0 after a decimal point, but before integers.  0.00</a:t>
            </a:r>
            <a:r>
              <a:rPr lang="en-US" dirty="0">
                <a:solidFill>
                  <a:schemeClr val="accent2">
                    <a:lumMod val="75000"/>
                  </a:schemeClr>
                </a:solidFill>
              </a:rPr>
              <a:t>234</a:t>
            </a:r>
            <a:r>
              <a:rPr lang="en-US" dirty="0"/>
              <a:t> has 3 significant figures.</a:t>
            </a:r>
          </a:p>
          <a:p>
            <a:pPr marL="639763" indent="-457200">
              <a:buFont typeface="+mj-lt"/>
              <a:buAutoNum type="arabicPeriod"/>
            </a:pPr>
            <a:r>
              <a:rPr lang="en-US" dirty="0"/>
              <a:t>Count 0 after integers as significant, even if in a decimal or in scientific notation</a:t>
            </a:r>
          </a:p>
          <a:p>
            <a:pPr marL="639763" indent="-457200">
              <a:buFont typeface="+mj-lt"/>
              <a:buAutoNum type="arabicPeriod"/>
            </a:pPr>
            <a:r>
              <a:rPr lang="en-US" dirty="0"/>
              <a:t>0s are significant if surrounded by integers on both sides e.g. 24040 has 5 sig figs</a:t>
            </a:r>
          </a:p>
          <a:p>
            <a:pPr marL="639763" indent="-457200">
              <a:buFont typeface="+mj-lt"/>
              <a:buAutoNum type="arabicPeriod"/>
            </a:pPr>
            <a:r>
              <a:rPr lang="en-US" dirty="0"/>
              <a:t>Match number of significant figures to other measurements or figures, so that you are consistent. E.g. if mass = 0.21g, there are 2 significant figures, so your uncertainty should also have 2 significant figures.</a:t>
            </a:r>
          </a:p>
        </p:txBody>
      </p:sp>
    </p:spTree>
    <p:extLst>
      <p:ext uri="{BB962C8B-B14F-4D97-AF65-F5344CB8AC3E}">
        <p14:creationId xmlns:p14="http://schemas.microsoft.com/office/powerpoint/2010/main" val="307597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95A8-940B-48D8-AD94-6AFB93097CE7}"/>
              </a:ext>
            </a:extLst>
          </p:cNvPr>
          <p:cNvSpPr>
            <a:spLocks noGrp="1"/>
          </p:cNvSpPr>
          <p:nvPr>
            <p:ph type="title"/>
          </p:nvPr>
        </p:nvSpPr>
        <p:spPr/>
        <p:txBody>
          <a:bodyPr/>
          <a:lstStyle/>
          <a:p>
            <a:r>
              <a:rPr lang="en-AU" dirty="0"/>
              <a:t>Check your understanding: </a:t>
            </a:r>
            <a:br>
              <a:rPr lang="en-AU" dirty="0"/>
            </a:br>
            <a:r>
              <a:rPr lang="en-AU" dirty="0"/>
              <a:t>Significant figures</a:t>
            </a:r>
          </a:p>
        </p:txBody>
      </p:sp>
      <p:sp>
        <p:nvSpPr>
          <p:cNvPr id="3" name="Content Placeholder 2">
            <a:extLst>
              <a:ext uri="{FF2B5EF4-FFF2-40B4-BE49-F238E27FC236}">
                <a16:creationId xmlns:a16="http://schemas.microsoft.com/office/drawing/2014/main" id="{86940C1D-DE30-46E2-A15A-0D5AD8445A8A}"/>
              </a:ext>
            </a:extLst>
          </p:cNvPr>
          <p:cNvSpPr>
            <a:spLocks noGrp="1"/>
          </p:cNvSpPr>
          <p:nvPr>
            <p:ph idx="1"/>
          </p:nvPr>
        </p:nvSpPr>
        <p:spPr/>
        <p:txBody>
          <a:bodyPr/>
          <a:lstStyle/>
          <a:p>
            <a:r>
              <a:rPr lang="en-AU" b="1" dirty="0"/>
              <a:t>Determine</a:t>
            </a:r>
            <a:r>
              <a:rPr lang="en-AU" dirty="0"/>
              <a:t> the number of significant figures for each of the following values:</a:t>
            </a:r>
          </a:p>
          <a:p>
            <a:r>
              <a:rPr lang="en-AU" dirty="0"/>
              <a:t>(a) 2</a:t>
            </a:r>
          </a:p>
          <a:p>
            <a:r>
              <a:rPr lang="en-AU" dirty="0"/>
              <a:t>(b) 2000</a:t>
            </a:r>
          </a:p>
          <a:p>
            <a:r>
              <a:rPr lang="en-AU" dirty="0"/>
              <a:t>(c) 0.0023</a:t>
            </a:r>
          </a:p>
          <a:p>
            <a:r>
              <a:rPr lang="en-AU" dirty="0"/>
              <a:t>(d) 7.32</a:t>
            </a:r>
          </a:p>
          <a:p>
            <a:r>
              <a:rPr lang="en-AU" dirty="0"/>
              <a:t>(e) 7.02</a:t>
            </a:r>
          </a:p>
          <a:p>
            <a:r>
              <a:rPr lang="en-AU" dirty="0"/>
              <a:t>(f) 5.00</a:t>
            </a:r>
          </a:p>
        </p:txBody>
      </p:sp>
    </p:spTree>
    <p:extLst>
      <p:ext uri="{BB962C8B-B14F-4D97-AF65-F5344CB8AC3E}">
        <p14:creationId xmlns:p14="http://schemas.microsoft.com/office/powerpoint/2010/main" val="156189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Conducting Experiments: Variables</a:t>
            </a:r>
          </a:p>
        </p:txBody>
      </p:sp>
      <p:sp>
        <p:nvSpPr>
          <p:cNvPr id="3" name="Content Placeholder 2"/>
          <p:cNvSpPr>
            <a:spLocks noGrp="1"/>
          </p:cNvSpPr>
          <p:nvPr>
            <p:ph idx="1"/>
          </p:nvPr>
        </p:nvSpPr>
        <p:spPr>
          <a:xfrm>
            <a:off x="704784" y="2221346"/>
            <a:ext cx="9720073" cy="1281128"/>
          </a:xfrm>
        </p:spPr>
        <p:txBody>
          <a:bodyPr>
            <a:normAutofit/>
          </a:bodyPr>
          <a:lstStyle/>
          <a:p>
            <a:r>
              <a:rPr lang="en-AU" sz="2400" dirty="0"/>
              <a:t>Independent variable – the variable in an experiment you change to see how it changes other variables. It is not dependant on any other variables in the experiment</a:t>
            </a:r>
          </a:p>
          <a:p>
            <a:endParaRPr lang="en-AU" sz="2400" dirty="0"/>
          </a:p>
          <a:p>
            <a:endParaRPr lang="en-AU" sz="2400" dirty="0"/>
          </a:p>
        </p:txBody>
      </p:sp>
      <p:sp>
        <p:nvSpPr>
          <p:cNvPr id="4" name="TextBox 3"/>
          <p:cNvSpPr txBox="1"/>
          <p:nvPr/>
        </p:nvSpPr>
        <p:spPr>
          <a:xfrm>
            <a:off x="704785" y="3502474"/>
            <a:ext cx="10378852" cy="1200329"/>
          </a:xfrm>
          <a:prstGeom prst="rect">
            <a:avLst/>
          </a:prstGeom>
          <a:noFill/>
        </p:spPr>
        <p:txBody>
          <a:bodyPr wrap="square" rtlCol="0">
            <a:spAutoFit/>
          </a:bodyPr>
          <a:lstStyle/>
          <a:p>
            <a:r>
              <a:rPr lang="en-AU" sz="2400" dirty="0"/>
              <a:t>Dependant variable – the variable you measure. It is the variable you are trying to investigate</a:t>
            </a:r>
          </a:p>
          <a:p>
            <a:endParaRPr lang="en-AU" sz="2400" dirty="0"/>
          </a:p>
        </p:txBody>
      </p:sp>
      <p:sp>
        <p:nvSpPr>
          <p:cNvPr id="5" name="TextBox 4"/>
          <p:cNvSpPr txBox="1"/>
          <p:nvPr/>
        </p:nvSpPr>
        <p:spPr>
          <a:xfrm>
            <a:off x="704784" y="4849553"/>
            <a:ext cx="10489397" cy="1107996"/>
          </a:xfrm>
          <a:prstGeom prst="rect">
            <a:avLst/>
          </a:prstGeom>
          <a:noFill/>
        </p:spPr>
        <p:txBody>
          <a:bodyPr wrap="square" rtlCol="0">
            <a:spAutoFit/>
          </a:bodyPr>
          <a:lstStyle/>
          <a:p>
            <a:r>
              <a:rPr lang="en-AU" sz="2400" dirty="0"/>
              <a:t>Controlled variables – variables that are kept the same. This allows us to accurately see the relationship between the independent and dependant variables</a:t>
            </a:r>
          </a:p>
          <a:p>
            <a:endParaRPr lang="en-AU" dirty="0"/>
          </a:p>
        </p:txBody>
      </p:sp>
    </p:spTree>
    <p:extLst>
      <p:ext uri="{BB962C8B-B14F-4D97-AF65-F5344CB8AC3E}">
        <p14:creationId xmlns:p14="http://schemas.microsoft.com/office/powerpoint/2010/main" val="209520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idx="1"/>
          </p:nvPr>
        </p:nvSpPr>
        <p:spPr>
          <a:xfrm>
            <a:off x="931764" y="2018145"/>
            <a:ext cx="9720073" cy="4650510"/>
          </a:xfrm>
        </p:spPr>
        <p:txBody>
          <a:bodyPr>
            <a:normAutofit/>
          </a:bodyPr>
          <a:lstStyle/>
          <a:p>
            <a:r>
              <a:rPr lang="en-AU" dirty="0"/>
              <a:t>An experiment was conducted to investigate the effects of colour on the absorption of heat using water filled cans placed in the sun. Thermometers were placed in the cans to measure the heat absorbed.</a:t>
            </a:r>
          </a:p>
          <a:p>
            <a:endParaRPr lang="en-AU" dirty="0"/>
          </a:p>
          <a:p>
            <a:r>
              <a:rPr lang="en-AU" dirty="0"/>
              <a:t>Independent variable</a:t>
            </a:r>
          </a:p>
          <a:p>
            <a:r>
              <a:rPr lang="en-AU" dirty="0"/>
              <a:t>Dependant variable </a:t>
            </a:r>
          </a:p>
          <a:p>
            <a:r>
              <a:rPr lang="en-AU" dirty="0"/>
              <a:t>Control variables – </a:t>
            </a:r>
          </a:p>
          <a:p>
            <a:endParaRPr lang="en-AU" dirty="0"/>
          </a:p>
        </p:txBody>
      </p:sp>
      <p:pic>
        <p:nvPicPr>
          <p:cNvPr id="1026" name="Picture 2" descr="Black, white or silver? - Years 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128" y="4179019"/>
            <a:ext cx="4572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191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EFDBFE781B4740A7B4A30EA9E38D44" ma:contentTypeVersion="22" ma:contentTypeDescription="Create a new document." ma:contentTypeScope="" ma:versionID="e4c703e52ad9634f3a05234dcd3c2026">
  <xsd:schema xmlns:xsd="http://www.w3.org/2001/XMLSchema" xmlns:xs="http://www.w3.org/2001/XMLSchema" xmlns:p="http://schemas.microsoft.com/office/2006/metadata/properties" xmlns:ns2="f7a4b22d-5f13-4c3b-ad46-fa03a0535d1d" xmlns:ns3="e089fcb5-de9e-443c-b8e1-71a8cef0785c" targetNamespace="http://schemas.microsoft.com/office/2006/metadata/properties" ma:root="true" ma:fieldsID="2b17e8d0487517539b32d2e13b84d6c5" ns2:_="" ns3:_="">
    <xsd:import namespace="f7a4b22d-5f13-4c3b-ad46-fa03a0535d1d"/>
    <xsd:import namespace="e089fcb5-de9e-443c-b8e1-71a8cef0785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3:TaxCatchAll" minOccurs="0"/>
                <xsd:element ref="ns2:lcf76f155ced4ddcb4097134ff3c332f"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4b22d-5f13-4c3b-ad46-fa03a0535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73d397c-480d-4149-95e5-be7ffaca68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89fcb5-de9e-443c-b8e1-71a8cef0785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d4b03811-d4e8-41da-a04d-8763e28c8f96}" ma:internalName="TaxCatchAll" ma:showField="CatchAllData" ma:web="e089fcb5-de9e-443c-b8e1-71a8cef078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7a4b22d-5f13-4c3b-ad46-fa03a0535d1d">
      <Terms xmlns="http://schemas.microsoft.com/office/infopath/2007/PartnerControls"/>
    </lcf76f155ced4ddcb4097134ff3c332f>
    <TaxCatchAll xmlns="e089fcb5-de9e-443c-b8e1-71a8cef0785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C09932-90A3-4688-B24A-3B9723892C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a4b22d-5f13-4c3b-ad46-fa03a0535d1d"/>
    <ds:schemaRef ds:uri="e089fcb5-de9e-443c-b8e1-71a8cef07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6C76D3-DB77-44CF-818E-8E3A583F8866}">
  <ds:schemaRefs>
    <ds:schemaRef ds:uri="http://schemas.microsoft.com/office/2006/metadata/properties"/>
    <ds:schemaRef ds:uri="http://schemas.microsoft.com/office/infopath/2007/PartnerControls"/>
    <ds:schemaRef ds:uri="f7a4b22d-5f13-4c3b-ad46-fa03a0535d1d"/>
    <ds:schemaRef ds:uri="e089fcb5-de9e-443c-b8e1-71a8cef0785c"/>
  </ds:schemaRefs>
</ds:datastoreItem>
</file>

<file path=customXml/itemProps3.xml><?xml version="1.0" encoding="utf-8"?>
<ds:datastoreItem xmlns:ds="http://schemas.openxmlformats.org/officeDocument/2006/customXml" ds:itemID="{05264262-8F88-4D5B-A49E-6E8FBEB66D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7228</TotalTime>
  <Words>1770</Words>
  <Application>Microsoft Office PowerPoint</Application>
  <PresentationFormat>Widescreen</PresentationFormat>
  <Paragraphs>211</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Cambria Math</vt:lpstr>
      <vt:lpstr>Tw Cen MT</vt:lpstr>
      <vt:lpstr>Tw Cen MT Condensed</vt:lpstr>
      <vt:lpstr>Wingdings</vt:lpstr>
      <vt:lpstr>Wingdings 3</vt:lpstr>
      <vt:lpstr>Integral</vt:lpstr>
      <vt:lpstr>Topic 3.3 – Measurement &amp; uncertainty</vt:lpstr>
      <vt:lpstr>Vocab List</vt:lpstr>
      <vt:lpstr>Learning goals</vt:lpstr>
      <vt:lpstr>Scientific notation</vt:lpstr>
      <vt:lpstr>Check your understanding:  scientific notation</vt:lpstr>
      <vt:lpstr>Significant figures</vt:lpstr>
      <vt:lpstr>Check your understanding:  Significant figures</vt:lpstr>
      <vt:lpstr>Conducting Experiments: Variables</vt:lpstr>
      <vt:lpstr>Example</vt:lpstr>
      <vt:lpstr>Conducting Experiments</vt:lpstr>
      <vt:lpstr>Experimental results</vt:lpstr>
      <vt:lpstr>Experimental results</vt:lpstr>
      <vt:lpstr>PowerPoint Presentation</vt:lpstr>
      <vt:lpstr>Errors &amp; Uncertainty - Equipment</vt:lpstr>
      <vt:lpstr>Errors &amp; Uncertainty - Equipment</vt:lpstr>
      <vt:lpstr>Errors &amp; Uncertainty</vt:lpstr>
      <vt:lpstr>Errors and uncertainty</vt:lpstr>
      <vt:lpstr>Errors and uncertainty</vt:lpstr>
      <vt:lpstr>Errors and uncertainty</vt:lpstr>
      <vt:lpstr>Errors &amp; Uncertainty</vt:lpstr>
      <vt:lpstr>Errors &amp; Uncertainty – defining accuracy</vt:lpstr>
      <vt:lpstr>Relevant textbook chapters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3.4 – Fuels</dc:title>
  <dc:creator>Michelle Imhoff</dc:creator>
  <cp:lastModifiedBy>SHEPHERD, Cara (cjmck3)</cp:lastModifiedBy>
  <cp:revision>91</cp:revision>
  <dcterms:created xsi:type="dcterms:W3CDTF">2019-05-30T10:38:04Z</dcterms:created>
  <dcterms:modified xsi:type="dcterms:W3CDTF">2025-01-15T00:48:44Z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0x0101008EEFDBFE781B4740A7B4A30EA9E38D44</vt:lpwstr>
  </property>
  <property fmtid="{D5CDD505-2E9C-101B-9397-08002B2CF9AE}" pid="3" name="MediaServiceImageTags">
    <vt:lpwstr/>
  </property>
</Properties>
</file>